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  <p:sldMasterId id="2147483661" r:id="rId5"/>
  </p:sldMasterIdLst>
  <p:notesMasterIdLst>
    <p:notesMasterId r:id="rId19"/>
  </p:notesMasterIdLst>
  <p:handoutMasterIdLst>
    <p:handoutMasterId r:id="rId20"/>
  </p:handoutMasterIdLst>
  <p:sldIdLst>
    <p:sldId id="257" r:id="rId6"/>
    <p:sldId id="565" r:id="rId7"/>
    <p:sldId id="569" r:id="rId8"/>
    <p:sldId id="555" r:id="rId9"/>
    <p:sldId id="558" r:id="rId10"/>
    <p:sldId id="564" r:id="rId11"/>
    <p:sldId id="571" r:id="rId12"/>
    <p:sldId id="570" r:id="rId13"/>
    <p:sldId id="572" r:id="rId14"/>
    <p:sldId id="573" r:id="rId15"/>
    <p:sldId id="559" r:id="rId16"/>
    <p:sldId id="512" r:id="rId17"/>
    <p:sldId id="553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Mullins" initials="KM" lastIdx="7" clrIdx="0"/>
  <p:cmAuthor id="2" name="Leanne Candura" initials="LC" lastIdx="3" clrIdx="1"/>
  <p:cmAuthor id="3" name="Melissa Hillmyer" initials="MH" lastIdx="36" clrIdx="2"/>
  <p:cmAuthor id="4" name="Leanne Candura" initials="LC [2]" lastIdx="7" clrIdx="3"/>
  <p:cmAuthor id="5" name="Melissa Hillmyer" initials="MH [2]" lastIdx="21" clrIdx="4">
    <p:extLst>
      <p:ext uri="{19B8F6BF-5375-455C-9EA6-DF929625EA0E}">
        <p15:presenceInfo xmlns:p15="http://schemas.microsoft.com/office/powerpoint/2012/main" userId="S-1-5-21-1292428093-884357618-1801674531-5176" providerId="AD"/>
      </p:ext>
    </p:extLst>
  </p:cmAuthor>
  <p:cmAuthor id="6" name="Harrington, Karynlee" initials="HK" lastIdx="5" clrIdx="5">
    <p:extLst>
      <p:ext uri="{19B8F6BF-5375-455C-9EA6-DF929625EA0E}">
        <p15:presenceInfo xmlns:p15="http://schemas.microsoft.com/office/powerpoint/2012/main" userId="S-1-5-21-4241590797-1299073551-2511459964-91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C89D3"/>
    <a:srgbClr val="3787D4"/>
    <a:srgbClr val="629DD1"/>
    <a:srgbClr val="297FD5"/>
    <a:srgbClr val="5496D2"/>
    <a:srgbClr val="468ED2"/>
    <a:srgbClr val="478BC9"/>
    <a:srgbClr val="509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1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595BD-5819-4B57-955A-D04F589414E5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181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MHDO Board Meeting June 4,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829181"/>
            <a:ext cx="3038475" cy="465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FEC4C-DBE7-4D99-AD09-91A7AFD46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0879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7C51721D-FE74-4937-AFA3-EDEA76864D15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2757" tIns="46378" rIns="92757" bIns="463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r>
              <a:rPr lang="en-US"/>
              <a:t>MHDO Board Meeting June 4,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CF13529E-598B-4780-B315-0810095E5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6317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CC008-9F6F-4DA1-BFFD-27F8B147B9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MHDO Board Meeting June 4, 2020</a:t>
            </a:r>
          </a:p>
        </p:txBody>
      </p:sp>
    </p:spTree>
    <p:extLst>
      <p:ext uri="{BB962C8B-B14F-4D97-AF65-F5344CB8AC3E}">
        <p14:creationId xmlns:p14="http://schemas.microsoft.com/office/powerpoint/2010/main" val="261149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8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4574-2505-45ED-A778-2E7F4336F273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MHDO Board Meeting June 4,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879B-242A-436D-AE10-2EF2B8FDEEFA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MHDO Board Meeting June 4,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1E9FA-E9CA-4FF6-B43A-4900CC0E9495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MHDO Board Meeting June 4,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3" y="2130227"/>
            <a:ext cx="10363435" cy="147042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5" y="3886399"/>
            <a:ext cx="8534870" cy="1752203"/>
          </a:xfrm>
        </p:spPr>
        <p:txBody>
          <a:bodyPr/>
          <a:lstStyle>
            <a:lvl1pPr marL="0" indent="0" algn="ctr">
              <a:buNone/>
              <a:defRPr/>
            </a:lvl1pPr>
            <a:lvl2pPr marL="141534" indent="0" algn="ctr">
              <a:buNone/>
              <a:defRPr/>
            </a:lvl2pPr>
            <a:lvl3pPr marL="283068" indent="0" algn="ctr">
              <a:buNone/>
              <a:defRPr/>
            </a:lvl3pPr>
            <a:lvl4pPr marL="424603" indent="0" algn="ctr">
              <a:buNone/>
              <a:defRPr/>
            </a:lvl4pPr>
            <a:lvl5pPr marL="566137" indent="0" algn="ctr">
              <a:buNone/>
              <a:defRPr/>
            </a:lvl5pPr>
            <a:lvl6pPr marL="707671" indent="0" algn="ctr">
              <a:buNone/>
              <a:defRPr/>
            </a:lvl6pPr>
            <a:lvl7pPr marL="849205" indent="0" algn="ctr">
              <a:buNone/>
              <a:defRPr/>
            </a:lvl7pPr>
            <a:lvl8pPr marL="990739" indent="0" algn="ctr">
              <a:buNone/>
              <a:defRPr/>
            </a:lvl8pPr>
            <a:lvl9pPr marL="113227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07758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814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801"/>
            <a:ext cx="10363435" cy="1362273"/>
          </a:xfrm>
        </p:spPr>
        <p:txBody>
          <a:bodyPr anchor="t"/>
          <a:lstStyle>
            <a:lvl1pPr algn="l">
              <a:defRPr sz="123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613"/>
            <a:ext cx="10363435" cy="1500188"/>
          </a:xfrm>
        </p:spPr>
        <p:txBody>
          <a:bodyPr anchor="b"/>
          <a:lstStyle>
            <a:lvl1pPr marL="0" indent="0">
              <a:buNone/>
              <a:defRPr sz="625"/>
            </a:lvl1pPr>
            <a:lvl2pPr marL="141534" indent="0">
              <a:buNone/>
              <a:defRPr sz="554"/>
            </a:lvl2pPr>
            <a:lvl3pPr marL="283068" indent="0">
              <a:buNone/>
              <a:defRPr sz="500"/>
            </a:lvl3pPr>
            <a:lvl4pPr marL="424603" indent="0">
              <a:buNone/>
              <a:defRPr sz="429"/>
            </a:lvl4pPr>
            <a:lvl5pPr marL="566137" indent="0">
              <a:buNone/>
              <a:defRPr sz="429"/>
            </a:lvl5pPr>
            <a:lvl6pPr marL="707671" indent="0">
              <a:buNone/>
              <a:defRPr sz="429"/>
            </a:lvl6pPr>
            <a:lvl7pPr marL="849205" indent="0">
              <a:buNone/>
              <a:defRPr sz="429"/>
            </a:lvl7pPr>
            <a:lvl8pPr marL="990739" indent="0">
              <a:buNone/>
              <a:defRPr sz="429"/>
            </a:lvl8pPr>
            <a:lvl9pPr marL="1132274" indent="0">
              <a:buNone/>
              <a:defRPr sz="4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6809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852" y="1174750"/>
            <a:ext cx="1357019" cy="5533926"/>
          </a:xfrm>
        </p:spPr>
        <p:txBody>
          <a:bodyPr/>
          <a:lstStyle>
            <a:lvl1pPr>
              <a:defRPr sz="875"/>
            </a:lvl1pPr>
            <a:lvl2pPr>
              <a:defRPr sz="750"/>
            </a:lvl2pPr>
            <a:lvl3pPr>
              <a:defRPr sz="625"/>
            </a:lvl3pPr>
            <a:lvl4pPr>
              <a:defRPr sz="554"/>
            </a:lvl4pPr>
            <a:lvl5pPr>
              <a:defRPr sz="554"/>
            </a:lvl5pPr>
            <a:lvl6pPr>
              <a:defRPr sz="554"/>
            </a:lvl6pPr>
            <a:lvl7pPr>
              <a:defRPr sz="554"/>
            </a:lvl7pPr>
            <a:lvl8pPr>
              <a:defRPr sz="554"/>
            </a:lvl8pPr>
            <a:lvl9pPr>
              <a:defRPr sz="5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6315" y="1174750"/>
            <a:ext cx="1357019" cy="5533926"/>
          </a:xfrm>
        </p:spPr>
        <p:txBody>
          <a:bodyPr/>
          <a:lstStyle>
            <a:lvl1pPr>
              <a:defRPr sz="875"/>
            </a:lvl1pPr>
            <a:lvl2pPr>
              <a:defRPr sz="750"/>
            </a:lvl2pPr>
            <a:lvl3pPr>
              <a:defRPr sz="625"/>
            </a:lvl3pPr>
            <a:lvl4pPr>
              <a:defRPr sz="554"/>
            </a:lvl4pPr>
            <a:lvl5pPr>
              <a:defRPr sz="554"/>
            </a:lvl5pPr>
            <a:lvl6pPr>
              <a:defRPr sz="554"/>
            </a:lvl6pPr>
            <a:lvl7pPr>
              <a:defRPr sz="554"/>
            </a:lvl7pPr>
            <a:lvl8pPr>
              <a:defRPr sz="554"/>
            </a:lvl8pPr>
            <a:lvl9pPr>
              <a:defRPr sz="5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7601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18" y="274836"/>
            <a:ext cx="1097256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18" y="1534914"/>
            <a:ext cx="5386917" cy="639961"/>
          </a:xfrm>
        </p:spPr>
        <p:txBody>
          <a:bodyPr anchor="b"/>
          <a:lstStyle>
            <a:lvl1pPr marL="0" indent="0">
              <a:buNone/>
              <a:defRPr sz="750" b="1"/>
            </a:lvl1pPr>
            <a:lvl2pPr marL="141534" indent="0">
              <a:buNone/>
              <a:defRPr sz="625" b="1"/>
            </a:lvl2pPr>
            <a:lvl3pPr marL="283068" indent="0">
              <a:buNone/>
              <a:defRPr sz="554" b="1"/>
            </a:lvl3pPr>
            <a:lvl4pPr marL="424603" indent="0">
              <a:buNone/>
              <a:defRPr sz="500" b="1"/>
            </a:lvl4pPr>
            <a:lvl5pPr marL="566137" indent="0">
              <a:buNone/>
              <a:defRPr sz="500" b="1"/>
            </a:lvl5pPr>
            <a:lvl6pPr marL="707671" indent="0">
              <a:buNone/>
              <a:defRPr sz="500" b="1"/>
            </a:lvl6pPr>
            <a:lvl7pPr marL="849205" indent="0">
              <a:buNone/>
              <a:defRPr sz="500" b="1"/>
            </a:lvl7pPr>
            <a:lvl8pPr marL="990739" indent="0">
              <a:buNone/>
              <a:defRPr sz="500" b="1"/>
            </a:lvl8pPr>
            <a:lvl9pPr marL="1132274" indent="0">
              <a:buNone/>
              <a:defRPr sz="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718" y="2174875"/>
            <a:ext cx="5386917" cy="3951387"/>
          </a:xfrm>
        </p:spPr>
        <p:txBody>
          <a:bodyPr/>
          <a:lstStyle>
            <a:lvl1pPr>
              <a:defRPr sz="750"/>
            </a:lvl1pPr>
            <a:lvl2pPr>
              <a:defRPr sz="625"/>
            </a:lvl2pPr>
            <a:lvl3pPr>
              <a:defRPr sz="554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02" y="1534914"/>
            <a:ext cx="5388681" cy="639961"/>
          </a:xfrm>
        </p:spPr>
        <p:txBody>
          <a:bodyPr anchor="b"/>
          <a:lstStyle>
            <a:lvl1pPr marL="0" indent="0">
              <a:buNone/>
              <a:defRPr sz="750" b="1"/>
            </a:lvl1pPr>
            <a:lvl2pPr marL="141534" indent="0">
              <a:buNone/>
              <a:defRPr sz="625" b="1"/>
            </a:lvl2pPr>
            <a:lvl3pPr marL="283068" indent="0">
              <a:buNone/>
              <a:defRPr sz="554" b="1"/>
            </a:lvl3pPr>
            <a:lvl4pPr marL="424603" indent="0">
              <a:buNone/>
              <a:defRPr sz="500" b="1"/>
            </a:lvl4pPr>
            <a:lvl5pPr marL="566137" indent="0">
              <a:buNone/>
              <a:defRPr sz="500" b="1"/>
            </a:lvl5pPr>
            <a:lvl6pPr marL="707671" indent="0">
              <a:buNone/>
              <a:defRPr sz="500" b="1"/>
            </a:lvl6pPr>
            <a:lvl7pPr marL="849205" indent="0">
              <a:buNone/>
              <a:defRPr sz="500" b="1"/>
            </a:lvl7pPr>
            <a:lvl8pPr marL="990739" indent="0">
              <a:buNone/>
              <a:defRPr sz="500" b="1"/>
            </a:lvl8pPr>
            <a:lvl9pPr marL="1132274" indent="0">
              <a:buNone/>
              <a:defRPr sz="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02" y="2174875"/>
            <a:ext cx="5388681" cy="3951387"/>
          </a:xfrm>
        </p:spPr>
        <p:txBody>
          <a:bodyPr/>
          <a:lstStyle>
            <a:lvl1pPr>
              <a:defRPr sz="750"/>
            </a:lvl1pPr>
            <a:lvl2pPr>
              <a:defRPr sz="625"/>
            </a:lvl2pPr>
            <a:lvl3pPr>
              <a:defRPr sz="554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693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53617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911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18" y="272852"/>
            <a:ext cx="4011083" cy="1162348"/>
          </a:xfrm>
        </p:spPr>
        <p:txBody>
          <a:bodyPr anchor="b"/>
          <a:lstStyle>
            <a:lvl1pPr algn="l">
              <a:defRPr sz="6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616" y="272852"/>
            <a:ext cx="6815667" cy="5853410"/>
          </a:xfrm>
        </p:spPr>
        <p:txBody>
          <a:bodyPr/>
          <a:lstStyle>
            <a:lvl1pPr>
              <a:defRPr sz="982"/>
            </a:lvl1pPr>
            <a:lvl2pPr>
              <a:defRPr sz="875"/>
            </a:lvl2pPr>
            <a:lvl3pPr>
              <a:defRPr sz="750"/>
            </a:lvl3pPr>
            <a:lvl4pPr>
              <a:defRPr sz="625"/>
            </a:lvl4pPr>
            <a:lvl5pPr>
              <a:defRPr sz="625"/>
            </a:lvl5pPr>
            <a:lvl6pPr>
              <a:defRPr sz="625"/>
            </a:lvl6pPr>
            <a:lvl7pPr>
              <a:defRPr sz="625"/>
            </a:lvl7pPr>
            <a:lvl8pPr>
              <a:defRPr sz="625"/>
            </a:lvl8pPr>
            <a:lvl9pPr>
              <a:defRPr sz="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718" y="1435199"/>
            <a:ext cx="4011083" cy="4691063"/>
          </a:xfrm>
        </p:spPr>
        <p:txBody>
          <a:bodyPr/>
          <a:lstStyle>
            <a:lvl1pPr marL="0" indent="0">
              <a:buNone/>
              <a:defRPr sz="429"/>
            </a:lvl1pPr>
            <a:lvl2pPr marL="141534" indent="0">
              <a:buNone/>
              <a:defRPr sz="375"/>
            </a:lvl2pPr>
            <a:lvl3pPr marL="283068" indent="0">
              <a:buNone/>
              <a:defRPr sz="304"/>
            </a:lvl3pPr>
            <a:lvl4pPr marL="424603" indent="0">
              <a:buNone/>
              <a:defRPr sz="286"/>
            </a:lvl4pPr>
            <a:lvl5pPr marL="566137" indent="0">
              <a:buNone/>
              <a:defRPr sz="286"/>
            </a:lvl5pPr>
            <a:lvl6pPr marL="707671" indent="0">
              <a:buNone/>
              <a:defRPr sz="286"/>
            </a:lvl6pPr>
            <a:lvl7pPr marL="849205" indent="0">
              <a:buNone/>
              <a:defRPr sz="286"/>
            </a:lvl7pPr>
            <a:lvl8pPr marL="990739" indent="0">
              <a:buNone/>
              <a:defRPr sz="286"/>
            </a:lvl8pPr>
            <a:lvl9pPr marL="1132274" indent="0">
              <a:buNone/>
              <a:defRPr sz="2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636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115203" cy="1450757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39814"/>
            <a:ext cx="10115202" cy="3829279"/>
          </a:xfrm>
        </p:spPr>
        <p:txBody>
          <a:bodyPr/>
          <a:lstStyle>
            <a:lvl1pPr>
              <a:defRPr sz="3400"/>
            </a:lvl1pPr>
            <a:lvl2pPr>
              <a:defRPr sz="2400">
                <a:solidFill>
                  <a:schemeClr val="accent3">
                    <a:lumMod val="75000"/>
                  </a:schemeClr>
                </a:solidFill>
              </a:defRPr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6376-0EAC-488E-9DD2-6CC035133219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MHDO Board Meeting June 4,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200"/>
            </a:lvl1pPr>
          </a:lstStyle>
          <a:p>
            <a:fld id="{4CE482DC-2269-4F26-9D2A-7E44B1A4C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82" y="4800700"/>
            <a:ext cx="7315435" cy="566539"/>
          </a:xfrm>
        </p:spPr>
        <p:txBody>
          <a:bodyPr anchor="b"/>
          <a:lstStyle>
            <a:lvl1pPr algn="l">
              <a:defRPr sz="6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82" y="612676"/>
            <a:ext cx="7315435" cy="4115098"/>
          </a:xfrm>
        </p:spPr>
        <p:txBody>
          <a:bodyPr/>
          <a:lstStyle>
            <a:lvl1pPr marL="0" indent="0">
              <a:buNone/>
              <a:defRPr sz="982"/>
            </a:lvl1pPr>
            <a:lvl2pPr marL="141534" indent="0">
              <a:buNone/>
              <a:defRPr sz="875"/>
            </a:lvl2pPr>
            <a:lvl3pPr marL="283068" indent="0">
              <a:buNone/>
              <a:defRPr sz="750"/>
            </a:lvl3pPr>
            <a:lvl4pPr marL="424603" indent="0">
              <a:buNone/>
              <a:defRPr sz="625"/>
            </a:lvl4pPr>
            <a:lvl5pPr marL="566137" indent="0">
              <a:buNone/>
              <a:defRPr sz="625"/>
            </a:lvl5pPr>
            <a:lvl6pPr marL="707671" indent="0">
              <a:buNone/>
              <a:defRPr sz="625"/>
            </a:lvl6pPr>
            <a:lvl7pPr marL="849205" indent="0">
              <a:buNone/>
              <a:defRPr sz="625"/>
            </a:lvl7pPr>
            <a:lvl8pPr marL="990739" indent="0">
              <a:buNone/>
              <a:defRPr sz="625"/>
            </a:lvl8pPr>
            <a:lvl9pPr marL="1132274" indent="0">
              <a:buNone/>
              <a:defRPr sz="625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82" y="5367238"/>
            <a:ext cx="7315435" cy="805160"/>
          </a:xfrm>
        </p:spPr>
        <p:txBody>
          <a:bodyPr/>
          <a:lstStyle>
            <a:lvl1pPr marL="0" indent="0">
              <a:buNone/>
              <a:defRPr sz="429"/>
            </a:lvl1pPr>
            <a:lvl2pPr marL="141534" indent="0">
              <a:buNone/>
              <a:defRPr sz="375"/>
            </a:lvl2pPr>
            <a:lvl3pPr marL="283068" indent="0">
              <a:buNone/>
              <a:defRPr sz="304"/>
            </a:lvl3pPr>
            <a:lvl4pPr marL="424603" indent="0">
              <a:buNone/>
              <a:defRPr sz="286"/>
            </a:lvl4pPr>
            <a:lvl5pPr marL="566137" indent="0">
              <a:buNone/>
              <a:defRPr sz="286"/>
            </a:lvl5pPr>
            <a:lvl6pPr marL="707671" indent="0">
              <a:buNone/>
              <a:defRPr sz="286"/>
            </a:lvl6pPr>
            <a:lvl7pPr marL="849205" indent="0">
              <a:buNone/>
              <a:defRPr sz="286"/>
            </a:lvl7pPr>
            <a:lvl8pPr marL="990739" indent="0">
              <a:buNone/>
              <a:defRPr sz="286"/>
            </a:lvl8pPr>
            <a:lvl9pPr marL="1132274" indent="0">
              <a:buNone/>
              <a:defRPr sz="2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989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9599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2898" y="265410"/>
            <a:ext cx="2929820" cy="64432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852" y="265410"/>
            <a:ext cx="8733602" cy="64432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090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805B-260B-4179-B27C-F09E649327F5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MHDO Board Meeting June 4,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197703"/>
            <a:ext cx="10058400" cy="145075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72BF-0D16-4273-974C-85466F0EDC50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MHDO Board Meeting June 4,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6412-2AA5-40AF-A4C5-89E5A25D9B91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MHDO Board Meeting June 4, 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A018-D4BB-4B48-B5A3-634B808D0BCA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MHDO Board Meeting June 4,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A76B-F5E0-4ECD-938D-579E8BDA95DB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MHDO Board Meeting June 4, 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2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600" b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CE5F83-4ECB-4FF4-8D6F-AC8C8F172831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MHDO Board Meeting June 4,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46D7-B0C7-475D-B085-2A6252A6F4D1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MHDO Board Meeting June 4,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809FB4B-CF47-4344-95C8-10BB0C084E7A}" type="datetime1">
              <a:rPr lang="en-US" smtClean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MHDO Board Meeting June 4,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0"/>
            <a:ext cx="12192000" cy="1000125"/>
          </a:xfrm>
          <a:prstGeom prst="rect">
            <a:avLst/>
          </a:prstGeom>
          <a:solidFill>
            <a:srgbClr val="9E1B3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8302" tIns="14151" rIns="28302" bIns="14151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 altLang="en-US" sz="375"/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192852" y="1174750"/>
            <a:ext cx="2770481" cy="55339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8302" tIns="14151" rIns="28302" bIns="14151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 altLang="en-US" sz="375"/>
          </a:p>
        </p:txBody>
      </p:sp>
      <p:sp>
        <p:nvSpPr>
          <p:cNvPr id="1028" name="Text Box 14"/>
          <p:cNvSpPr txBox="1">
            <a:spLocks noChangeArrowheads="1"/>
          </p:cNvSpPr>
          <p:nvPr userDrawn="1"/>
        </p:nvSpPr>
        <p:spPr bwMode="auto">
          <a:xfrm>
            <a:off x="166394" y="6743898"/>
            <a:ext cx="698500" cy="68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75" tIns="10086" rIns="20175" bIns="10086">
            <a:spAutoFit/>
          </a:bodyPr>
          <a:lstStyle>
            <a:lvl1pPr defTabSz="65246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defTabSz="65246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defTabSz="65246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defTabSz="65246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defTabSz="652463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6524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en-US" sz="100" b="1">
                <a:solidFill>
                  <a:schemeClr val="bg2"/>
                </a:solidFill>
                <a:latin typeface="Arial" charset="0"/>
              </a:rPr>
              <a:t>TEMPLATE DESIGN © 2008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en-US" sz="214" b="1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66935" y="265410"/>
            <a:ext cx="11645783" cy="458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2982" tIns="56480" rIns="112982" bIns="564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852" y="1174750"/>
            <a:ext cx="2770481" cy="5533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64999" tIns="564999" rIns="564999" bIns="564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1031" name="Rectangle 25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8302" tIns="14151" rIns="28302" bIns="14151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 altLang="en-US" sz="375"/>
          </a:p>
        </p:txBody>
      </p:sp>
      <p:sp>
        <p:nvSpPr>
          <p:cNvPr id="1032" name="Rectangle 32"/>
          <p:cNvSpPr>
            <a:spLocks noChangeArrowheads="1"/>
          </p:cNvSpPr>
          <p:nvPr userDrawn="1"/>
        </p:nvSpPr>
        <p:spPr bwMode="auto">
          <a:xfrm>
            <a:off x="3192051" y="1174750"/>
            <a:ext cx="2772833" cy="55339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8302" tIns="14151" rIns="28302" bIns="14151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 altLang="en-US" sz="375"/>
          </a:p>
        </p:txBody>
      </p:sp>
      <p:sp>
        <p:nvSpPr>
          <p:cNvPr id="1033" name="Rectangle 34"/>
          <p:cNvSpPr>
            <a:spLocks noChangeArrowheads="1"/>
          </p:cNvSpPr>
          <p:nvPr userDrawn="1"/>
        </p:nvSpPr>
        <p:spPr bwMode="auto">
          <a:xfrm>
            <a:off x="6187135" y="1174750"/>
            <a:ext cx="2772833" cy="55339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8302" tIns="14151" rIns="28302" bIns="14151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 altLang="en-US" sz="375"/>
          </a:p>
        </p:txBody>
      </p:sp>
      <p:sp>
        <p:nvSpPr>
          <p:cNvPr id="1034" name="Rectangle 35"/>
          <p:cNvSpPr>
            <a:spLocks noChangeArrowheads="1"/>
          </p:cNvSpPr>
          <p:nvPr userDrawn="1"/>
        </p:nvSpPr>
        <p:spPr bwMode="auto">
          <a:xfrm>
            <a:off x="9188685" y="1174750"/>
            <a:ext cx="2772833" cy="553392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28302" tIns="14151" rIns="28302" bIns="14151" anchor="ctr"/>
          <a:lstStyle>
            <a:lvl1pPr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en-US" altLang="en-US" sz="375"/>
          </a:p>
        </p:txBody>
      </p:sp>
    </p:spTree>
    <p:extLst>
      <p:ext uri="{BB962C8B-B14F-4D97-AF65-F5344CB8AC3E}">
        <p14:creationId xmlns:p14="http://schemas.microsoft.com/office/powerpoint/2010/main" val="3965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defTabSz="201981" rtl="0" eaLnBrk="0" fontAlgn="base" hangingPunct="0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+mj-lt"/>
          <a:ea typeface="+mj-ea"/>
          <a:cs typeface="+mj-cs"/>
        </a:defRPr>
      </a:lvl1pPr>
      <a:lvl2pPr algn="ctr" defTabSz="201981" rtl="0" eaLnBrk="0" fontAlgn="base" hangingPunct="0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2pPr>
      <a:lvl3pPr algn="ctr" defTabSz="201981" rtl="0" eaLnBrk="0" fontAlgn="base" hangingPunct="0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3pPr>
      <a:lvl4pPr algn="ctr" defTabSz="201981" rtl="0" eaLnBrk="0" fontAlgn="base" hangingPunct="0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4pPr>
      <a:lvl5pPr algn="ctr" defTabSz="201981" rtl="0" eaLnBrk="0" fontAlgn="base" hangingPunct="0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5pPr>
      <a:lvl6pPr marL="141534" algn="ctr" defTabSz="201981" rtl="0" fontAlgn="base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6pPr>
      <a:lvl7pPr marL="283068" algn="ctr" defTabSz="201981" rtl="0" fontAlgn="base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7pPr>
      <a:lvl8pPr marL="424603" algn="ctr" defTabSz="201981" rtl="0" fontAlgn="base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8pPr>
      <a:lvl9pPr marL="566137" algn="ctr" defTabSz="201981" rtl="0" fontAlgn="base">
        <a:spcBef>
          <a:spcPct val="0"/>
        </a:spcBef>
        <a:spcAft>
          <a:spcPct val="0"/>
        </a:spcAft>
        <a:defRPr sz="1893">
          <a:solidFill>
            <a:srgbClr val="FFFFFF"/>
          </a:solidFill>
          <a:latin typeface="Arial Black" pitchFamily="34" charset="0"/>
        </a:defRPr>
      </a:lvl9pPr>
    </p:titleStyle>
    <p:bodyStyle>
      <a:lvl1pPr marL="75682" indent="-75682" algn="l" defTabSz="201981" rtl="0" eaLnBrk="0" fontAlgn="base" hangingPunct="0">
        <a:spcBef>
          <a:spcPct val="20000"/>
        </a:spcBef>
        <a:spcAft>
          <a:spcPct val="0"/>
        </a:spcAft>
        <a:buChar char="•"/>
        <a:defRPr sz="643">
          <a:solidFill>
            <a:schemeClr val="tx1"/>
          </a:solidFill>
          <a:latin typeface="+mn-lt"/>
          <a:ea typeface="+mn-ea"/>
          <a:cs typeface="+mn-cs"/>
        </a:defRPr>
      </a:lvl1pPr>
      <a:lvl2pPr marL="163649" indent="-62413" algn="l" defTabSz="201981" rtl="0" eaLnBrk="0" fontAlgn="base" hangingPunct="0">
        <a:spcBef>
          <a:spcPct val="20000"/>
        </a:spcBef>
        <a:spcAft>
          <a:spcPct val="0"/>
        </a:spcAft>
        <a:buChar char="–"/>
        <a:defRPr sz="643">
          <a:solidFill>
            <a:schemeClr val="tx1"/>
          </a:solidFill>
          <a:latin typeface="+mn-lt"/>
        </a:defRPr>
      </a:lvl2pPr>
      <a:lvl3pPr marL="252599" indent="-50618" algn="l" defTabSz="201981" rtl="0" eaLnBrk="0" fontAlgn="base" hangingPunct="0">
        <a:spcBef>
          <a:spcPct val="20000"/>
        </a:spcBef>
        <a:spcAft>
          <a:spcPct val="0"/>
        </a:spcAft>
        <a:buChar char="•"/>
        <a:defRPr sz="518">
          <a:solidFill>
            <a:schemeClr val="tx1"/>
          </a:solidFill>
          <a:latin typeface="+mn-lt"/>
        </a:defRPr>
      </a:lvl3pPr>
      <a:lvl4pPr marL="353836" indent="-50618" algn="l" defTabSz="201981" rtl="0" eaLnBrk="0" fontAlgn="base" hangingPunct="0">
        <a:spcBef>
          <a:spcPct val="20000"/>
        </a:spcBef>
        <a:spcAft>
          <a:spcPct val="0"/>
        </a:spcAft>
        <a:buChar char="–"/>
        <a:defRPr sz="429">
          <a:solidFill>
            <a:schemeClr val="tx1"/>
          </a:solidFill>
          <a:latin typeface="+mn-lt"/>
        </a:defRPr>
      </a:lvl4pPr>
      <a:lvl5pPr marL="455072" indent="-50618" algn="l" defTabSz="201981" rtl="0" eaLnBrk="0" fontAlgn="base" hangingPunct="0">
        <a:spcBef>
          <a:spcPct val="20000"/>
        </a:spcBef>
        <a:spcAft>
          <a:spcPct val="0"/>
        </a:spcAft>
        <a:buChar char="»"/>
        <a:defRPr sz="429">
          <a:solidFill>
            <a:schemeClr val="tx1"/>
          </a:solidFill>
          <a:latin typeface="+mn-lt"/>
        </a:defRPr>
      </a:lvl5pPr>
      <a:lvl6pPr marL="596606" indent="-50618" algn="l" defTabSz="201981" rtl="0" fontAlgn="base">
        <a:spcBef>
          <a:spcPct val="20000"/>
        </a:spcBef>
        <a:spcAft>
          <a:spcPct val="0"/>
        </a:spcAft>
        <a:buChar char="»"/>
        <a:defRPr sz="429">
          <a:solidFill>
            <a:schemeClr val="tx1"/>
          </a:solidFill>
          <a:latin typeface="+mn-lt"/>
        </a:defRPr>
      </a:lvl6pPr>
      <a:lvl7pPr marL="738140" indent="-50618" algn="l" defTabSz="201981" rtl="0" fontAlgn="base">
        <a:spcBef>
          <a:spcPct val="20000"/>
        </a:spcBef>
        <a:spcAft>
          <a:spcPct val="0"/>
        </a:spcAft>
        <a:buChar char="»"/>
        <a:defRPr sz="429">
          <a:solidFill>
            <a:schemeClr val="tx1"/>
          </a:solidFill>
          <a:latin typeface="+mn-lt"/>
        </a:defRPr>
      </a:lvl7pPr>
      <a:lvl8pPr marL="879674" indent="-50618" algn="l" defTabSz="201981" rtl="0" fontAlgn="base">
        <a:spcBef>
          <a:spcPct val="20000"/>
        </a:spcBef>
        <a:spcAft>
          <a:spcPct val="0"/>
        </a:spcAft>
        <a:buChar char="»"/>
        <a:defRPr sz="429">
          <a:solidFill>
            <a:schemeClr val="tx1"/>
          </a:solidFill>
          <a:latin typeface="+mn-lt"/>
        </a:defRPr>
      </a:lvl8pPr>
      <a:lvl9pPr marL="1021209" indent="-50618" algn="l" defTabSz="201981" rtl="0" fontAlgn="base">
        <a:spcBef>
          <a:spcPct val="20000"/>
        </a:spcBef>
        <a:spcAft>
          <a:spcPct val="0"/>
        </a:spcAft>
        <a:buChar char="»"/>
        <a:defRPr sz="42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1pPr>
      <a:lvl2pPr marL="141534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2pPr>
      <a:lvl3pPr marL="283068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3pPr>
      <a:lvl4pPr marL="424603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4pPr>
      <a:lvl5pPr marL="566137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5pPr>
      <a:lvl6pPr marL="707671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6pPr>
      <a:lvl7pPr marL="849205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7pPr>
      <a:lvl8pPr marL="990739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8pPr>
      <a:lvl9pPr marL="1132274" algn="l" defTabSz="283068" rtl="0" eaLnBrk="1" latinLnBrk="0" hangingPunct="1">
        <a:defRPr sz="5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aineinfectionpreventionforum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1"/>
            <a:ext cx="10115203" cy="173736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039814"/>
            <a:ext cx="11036568" cy="426822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800" dirty="0"/>
              <a:t>1. Nomination Process for MHDO’s Health Information Advisory Committee (HIAC) as Required in Public Law, Chapter 423 (LD 541)</a:t>
            </a:r>
          </a:p>
          <a:p>
            <a:pPr marL="0" indent="0">
              <a:buNone/>
            </a:pPr>
            <a:r>
              <a:rPr lang="en-US" sz="2800" dirty="0"/>
              <a:t>2. Enforcement of New Provisions in Rule Chapter 270, </a:t>
            </a:r>
            <a:r>
              <a:rPr lang="en-US" sz="2800" i="1" dirty="0"/>
              <a:t>Uniform Reporting System for Health Care Quality Data Sets</a:t>
            </a:r>
            <a:endParaRPr lang="en-US" sz="2800" dirty="0"/>
          </a:p>
          <a:p>
            <a:pPr marL="0" lvl="0" indent="0">
              <a:buNone/>
            </a:pPr>
            <a:r>
              <a:rPr lang="en-US" sz="2800" dirty="0"/>
              <a:t>3. Status of CompareMaine 10.0</a:t>
            </a:r>
          </a:p>
          <a:p>
            <a:pPr marL="0" lvl="0" indent="0">
              <a:buNone/>
            </a:pPr>
            <a:r>
              <a:rPr lang="en-US" sz="2800" dirty="0"/>
              <a:t>4. Legislative Update</a:t>
            </a:r>
          </a:p>
          <a:p>
            <a:pPr marL="0" indent="0">
              <a:buNone/>
            </a:pPr>
            <a:r>
              <a:rPr lang="en-US" sz="2800" dirty="0"/>
              <a:t>5. Status of Reports due to Legislature </a:t>
            </a:r>
          </a:p>
          <a:p>
            <a:pPr marL="0" indent="0">
              <a:buNone/>
            </a:pPr>
            <a:r>
              <a:rPr lang="en-US" sz="2800" dirty="0"/>
              <a:t>6. Maine Quality Forum Update</a:t>
            </a:r>
          </a:p>
          <a:p>
            <a:pPr marL="0" indent="0">
              <a:buNone/>
            </a:pPr>
            <a:endParaRPr lang="en-US" sz="1400" dirty="0"/>
          </a:p>
          <a:p>
            <a:pPr marL="342900" indent="-342900">
              <a:buFont typeface="Calibri" panose="020F0502020204030204" pitchFamily="34" charset="0"/>
              <a:buAutoNum type="arabicPeriod"/>
            </a:pPr>
            <a:endParaRPr lang="en-US" sz="1400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endParaRPr lang="en-US" sz="1600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endParaRPr lang="en-US" sz="1600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endParaRPr lang="en-US" sz="1600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endParaRPr lang="en-US" sz="2000" dirty="0"/>
          </a:p>
          <a:p>
            <a:pPr marL="457200" indent="-457200">
              <a:buFont typeface="Calibri" panose="020F0502020204030204" pitchFamily="34" charset="0"/>
              <a:buAutoNum type="arabicPeriod"/>
            </a:pPr>
            <a:endParaRPr lang="en-US" sz="2000" dirty="0"/>
          </a:p>
          <a:p>
            <a:pPr marL="457200" indent="-457200">
              <a:buAutoNum type="arabicPeriod"/>
            </a:pPr>
            <a:endParaRPr lang="en-US" sz="2000" dirty="0"/>
          </a:p>
          <a:p>
            <a:pPr marL="0" lv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292608" lvl="1" indent="0"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Page 1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2060" y="0"/>
            <a:ext cx="4501663" cy="105507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1BF7BC-1AD9-43D3-A3F0-C757032F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3, 2022</a:t>
            </a:r>
          </a:p>
        </p:txBody>
      </p:sp>
    </p:spTree>
    <p:extLst>
      <p:ext uri="{BB962C8B-B14F-4D97-AF65-F5344CB8AC3E}">
        <p14:creationId xmlns:p14="http://schemas.microsoft.com/office/powerpoint/2010/main" val="254265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54AB6-9CCB-4D43-8F25-F0DF0677F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33350"/>
            <a:ext cx="10115202" cy="161924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4000" b="1" dirty="0"/>
              <a:t>Legislative Update-Second Regular Session of the 130</a:t>
            </a:r>
            <a:r>
              <a:rPr lang="en-US" sz="4000" b="1" baseline="30000" dirty="0"/>
              <a:t>th</a:t>
            </a:r>
            <a:r>
              <a:rPr lang="en-US" sz="4000" b="1" dirty="0"/>
              <a:t> Legislature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AD128-721D-4BB2-95FC-3CCABAE4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Session began January 5, 2022</a:t>
            </a:r>
          </a:p>
          <a:p>
            <a:r>
              <a:rPr lang="en-US" sz="3200" dirty="0"/>
              <a:t>Statutory adjournment is April 20, 2022</a:t>
            </a:r>
          </a:p>
          <a:p>
            <a:r>
              <a:rPr lang="en-US" sz="3200" dirty="0"/>
              <a:t>Bills that MHDO &amp; MQF are monitoring:</a:t>
            </a:r>
          </a:p>
          <a:p>
            <a:pPr lvl="1"/>
            <a:r>
              <a:rPr lang="en-US" sz="2200" dirty="0"/>
              <a:t>LD 1842-Resolve, Regarding Legislative Review of Portions of Chapter 120: Release of Data to the Public, a major substantive rule of the MHDO.  </a:t>
            </a:r>
            <a:r>
              <a:rPr lang="en-US" sz="2200" b="1" i="1" dirty="0"/>
              <a:t>Voted out of committee OTP</a:t>
            </a:r>
          </a:p>
          <a:p>
            <a:pPr lvl="1"/>
            <a:r>
              <a:rPr lang="en-US" sz="2200" dirty="0"/>
              <a:t>LD 441-An Act to Expand Adult Dental Health Insurance Coverage. </a:t>
            </a:r>
            <a:r>
              <a:rPr lang="en-US" sz="2200" b="1" dirty="0"/>
              <a:t>Pending</a:t>
            </a:r>
          </a:p>
          <a:p>
            <a:pPr lvl="1"/>
            <a:r>
              <a:rPr lang="en-US" sz="2200" dirty="0"/>
              <a:t>LD 1867-An Act to Codify MaineCare Rate System Reform. </a:t>
            </a:r>
            <a:r>
              <a:rPr lang="en-US" sz="2200" b="1" i="1" dirty="0"/>
              <a:t>Public Hearing 2/2/22</a:t>
            </a:r>
          </a:p>
          <a:p>
            <a:pPr lvl="1"/>
            <a:r>
              <a:rPr lang="en-US" sz="2200" dirty="0"/>
              <a:t>LD 1196-An Act Regarding Targets for Health Plan Investments in Primary Care and Behavioral Health.   </a:t>
            </a:r>
            <a:r>
              <a:rPr lang="en-US" sz="2200" b="1" dirty="0"/>
              <a:t>Pending.  LD 1196 Stakeholder Group presents report to HCIFS 1/25/22 </a:t>
            </a:r>
          </a:p>
          <a:p>
            <a:pPr lvl="1"/>
            <a:r>
              <a:rPr lang="en-US" sz="2200" dirty="0"/>
              <a:t>LD 1610- An Act To Promote Equity in Policy Making by Enhancing the State's Ability To Collect, Analyze and Apply Data.  </a:t>
            </a:r>
            <a:r>
              <a:rPr lang="en-US" sz="2200" b="1" dirty="0"/>
              <a:t>Concept Draft.  Hearing scheduled for 2/14 9am before Committee on State and Local Government</a:t>
            </a:r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5F77E2-EE19-4DF4-A523-76ED0D00F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3,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5E4AAE-C941-49D2-BD61-403FD1BC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93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7770-A74A-44F3-819C-AB87AC9AE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Reports Due to Legislature &amp; Timelines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2206DAC-E86F-4221-B532-409F725757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207750"/>
              </p:ext>
            </p:extLst>
          </p:nvPr>
        </p:nvGraphicFramePr>
        <p:xfrm>
          <a:off x="257175" y="33091"/>
          <a:ext cx="11146503" cy="6088307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679682">
                  <a:extLst>
                    <a:ext uri="{9D8B030D-6E8A-4147-A177-3AD203B41FA5}">
                      <a16:colId xmlns:a16="http://schemas.microsoft.com/office/drawing/2014/main" val="3802540832"/>
                    </a:ext>
                  </a:extLst>
                </a:gridCol>
                <a:gridCol w="2453086">
                  <a:extLst>
                    <a:ext uri="{9D8B030D-6E8A-4147-A177-3AD203B41FA5}">
                      <a16:colId xmlns:a16="http://schemas.microsoft.com/office/drawing/2014/main" val="2727064419"/>
                    </a:ext>
                  </a:extLst>
                </a:gridCol>
                <a:gridCol w="1842989">
                  <a:extLst>
                    <a:ext uri="{9D8B030D-6E8A-4147-A177-3AD203B41FA5}">
                      <a16:colId xmlns:a16="http://schemas.microsoft.com/office/drawing/2014/main" val="649657014"/>
                    </a:ext>
                  </a:extLst>
                </a:gridCol>
                <a:gridCol w="3170746">
                  <a:extLst>
                    <a:ext uri="{9D8B030D-6E8A-4147-A177-3AD203B41FA5}">
                      <a16:colId xmlns:a16="http://schemas.microsoft.com/office/drawing/2014/main" val="3124679994"/>
                    </a:ext>
                  </a:extLst>
                </a:gridCol>
              </a:tblGrid>
              <a:tr h="4361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MHDO Report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Statute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Due Date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Submit to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3730774420"/>
                  </a:ext>
                </a:extLst>
              </a:tr>
              <a:tr h="9260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Annual Prescription Drug Pricing Transparency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Submitted to HCIFS 1/20/22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PL 2020, Chapter 470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November 1,  2021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Joint Standing Committee on Health Coverage, Insurance and Financial Services (HCIFS)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4236288795"/>
                  </a:ext>
                </a:extLst>
              </a:tr>
              <a:tr h="13352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Top 25 most frequently prescribed drugs in the State, costliest and highest year-over-year increases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Interactive Report is included in CM 10.0 Release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PL 2017, Chapter 406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December 1, 2021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HCIFS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3302140315"/>
                  </a:ext>
                </a:extLst>
              </a:tr>
              <a:tr h="14815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Best Methods and Definitions to Use in Collecting Data to Better Understand Racial and Ethnic Disparities in the Provisions of Health Care in Maine (including suggested legislation)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Plan to submit draft report to MHDO Board 2/7/22 for review.  If all goes as planned submit to HCIFS 2/14/22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Resolve 2021, Chapter 34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January 1, 2022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HCIFS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1206948873"/>
                  </a:ext>
                </a:extLst>
              </a:tr>
              <a:tr h="10657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Annual Primary Care Spending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Draft Report sent to MQF Primary Care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Spending Advisory Committee 2/1/22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Plan to submit to HCIFS and  </a:t>
                      </a: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PL 2019, Chapter 244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January 1, 2022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HCIFS &amp; the Commissioner of DHHS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119969660"/>
                  </a:ext>
                </a:extLst>
              </a:tr>
              <a:tr h="1572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179" marR="69179" marT="0" marB="0"/>
                </a:tc>
                <a:extLst>
                  <a:ext uri="{0D108BD9-81ED-4DB2-BD59-A6C34878D82A}">
                    <a16:rowId xmlns:a16="http://schemas.microsoft.com/office/drawing/2014/main" val="399190316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25DC5-FB5C-492D-A3E6-872DC7C71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074229"/>
            <a:ext cx="4822804" cy="750681"/>
          </a:xfrm>
        </p:spPr>
        <p:txBody>
          <a:bodyPr/>
          <a:lstStyle/>
          <a:p>
            <a:r>
              <a:rPr lang="en-US" dirty="0"/>
              <a:t>MHDO Board Meeting February 3,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D2C6BD-C51C-4CDE-BF68-8791C1640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D467072D-7E2B-45C1-96CD-312D43C1A6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147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1778D-EA8F-4825-B8C1-4DD0D0FEE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7E05A-AEC6-41B5-A0CB-56CCCC38D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83933"/>
            <a:ext cx="10115202" cy="382927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dirty="0"/>
              <a:t>Key Activities</a:t>
            </a:r>
            <a:r>
              <a:rPr lang="en-US" sz="12800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9600" dirty="0"/>
              <a:t>Year 3 Report on Primary Care Spending  in the State of Maine.</a:t>
            </a:r>
          </a:p>
          <a:p>
            <a:pPr marL="0" indent="0">
              <a:buNone/>
            </a:pPr>
            <a:r>
              <a:rPr lang="en-US" sz="9600" dirty="0"/>
              <a:t>Participated in LD 1196, </a:t>
            </a:r>
            <a:r>
              <a:rPr lang="en-US" sz="9600" i="1" dirty="0"/>
              <a:t>Investments in Primary Care &amp; Behavioral Health, </a:t>
            </a:r>
            <a:r>
              <a:rPr lang="en-US" sz="9600" dirty="0"/>
              <a:t>Stakeholder Group, (as requested by HCIFS Committee).</a:t>
            </a:r>
          </a:p>
          <a:p>
            <a:pPr marL="0" indent="0">
              <a:buNone/>
            </a:pPr>
            <a:r>
              <a:rPr lang="en-US" sz="9600" dirty="0"/>
              <a:t>Preparing annual report on Rate of Healthcare Associated Infections in State of Maine.</a:t>
            </a:r>
          </a:p>
          <a:p>
            <a:pPr marL="0" indent="0">
              <a:buNone/>
            </a:pPr>
            <a:r>
              <a:rPr lang="en-US" sz="9600" dirty="0"/>
              <a:t>Developing proposal on the feasibility of replacing the cell phone bars on CompareMaine with an alternative approach for translating the rates and</a:t>
            </a:r>
            <a:r>
              <a:rPr lang="en-US" sz="9600" dirty="0">
                <a:solidFill>
                  <a:srgbClr val="FF0000"/>
                </a:solidFill>
              </a:rPr>
              <a:t>/</a:t>
            </a:r>
            <a:r>
              <a:rPr lang="en-US" sz="9600" dirty="0"/>
              <a:t>or confidence intervals for the quality measures.  Drafting language for improved description of how we calculate Quality measures on CompareMaine</a:t>
            </a:r>
          </a:p>
          <a:p>
            <a:pPr marL="0" indent="0">
              <a:buNone/>
            </a:pPr>
            <a:r>
              <a:rPr lang="en-US" sz="7200" dirty="0"/>
              <a:t>	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D19CF2-BBF8-48E1-A7C4-13EE6596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3, 2022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34A11-8AD2-48F6-B990-BEE075DD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2" descr="logo of words">
            <a:extLst>
              <a:ext uri="{FF2B5EF4-FFF2-40B4-BE49-F238E27FC236}">
                <a16:creationId xmlns:a16="http://schemas.microsoft.com/office/drawing/2014/main" id="{45028304-AA01-467B-BB14-911ABD335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92" y="903372"/>
            <a:ext cx="38481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60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1778D-EA8F-4825-B8C1-4DD0D0FEE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7E05A-AEC6-41B5-A0CB-56CCCC38D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83933"/>
            <a:ext cx="10115202" cy="38292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900" b="1" dirty="0"/>
              <a:t>Project Firstline</a:t>
            </a:r>
            <a:r>
              <a:rPr lang="en-US" sz="2900" dirty="0"/>
              <a:t> </a:t>
            </a:r>
          </a:p>
          <a:p>
            <a:pPr marL="0" indent="0">
              <a:buNone/>
            </a:pPr>
            <a:r>
              <a:rPr lang="en-US" sz="2900" dirty="0"/>
              <a:t>Federal CDC’s infection control training collaborative, designed to help every frontline healthcare worker gain the knowledge and confidence to stop infections.</a:t>
            </a:r>
          </a:p>
          <a:p>
            <a:pPr marL="0" indent="0">
              <a:buNone/>
            </a:pPr>
            <a:r>
              <a:rPr lang="en-US" sz="2900" dirty="0"/>
              <a:t>MQF is providing technical support to the Maine CDC.</a:t>
            </a:r>
          </a:p>
          <a:p>
            <a:pPr marL="0" indent="0">
              <a:buNone/>
            </a:pPr>
            <a:r>
              <a:rPr lang="en-US" sz="2900" dirty="0"/>
              <a:t>New content added to the Infection Prevention Forum (infection prevention online learning modules for healthcare and direct care professionals) </a:t>
            </a:r>
            <a:r>
              <a:rPr lang="en-US" sz="2900" dirty="0">
                <a:hlinkClick r:id="rId2"/>
              </a:rPr>
              <a:t>https://maineinfectionpreventionforum.org/</a:t>
            </a:r>
            <a:endParaRPr lang="en-US" sz="29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D19CF2-BBF8-48E1-A7C4-13EE65968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3, 2022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134A11-8AD2-48F6-B990-BEE075DD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2" descr="logo of words">
            <a:extLst>
              <a:ext uri="{FF2B5EF4-FFF2-40B4-BE49-F238E27FC236}">
                <a16:creationId xmlns:a16="http://schemas.microsoft.com/office/drawing/2014/main" id="{45028304-AA01-467B-BB14-911ABD335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92" y="903372"/>
            <a:ext cx="3848100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69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6F69D-B71E-443F-B972-8BF1671F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399" y="33090"/>
            <a:ext cx="10754685" cy="1704271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dirty="0"/>
            </a:br>
            <a:r>
              <a:rPr lang="en-US" b="1" dirty="0"/>
              <a:t>Nomination Process for MHDO’s Health Information Advisory Committee (HIAC)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4C83D-38AC-40B4-BF33-B62F973ED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LD 541, </a:t>
            </a:r>
            <a:r>
              <a:rPr lang="en-US" i="1" dirty="0"/>
              <a:t>An Act to Improve Health Care Data Analysis, </a:t>
            </a:r>
            <a:r>
              <a:rPr lang="en-US" dirty="0"/>
              <a:t>now Public Law 2021, Chapter 423, </a:t>
            </a:r>
            <a:r>
              <a:rPr lang="en-US" b="1" dirty="0"/>
              <a:t>created the MHDO Health Information Advisory Committee.   </a:t>
            </a:r>
          </a:p>
          <a:p>
            <a:pPr marL="384048" lvl="2" indent="0">
              <a:buNone/>
            </a:pPr>
            <a:r>
              <a:rPr lang="en-US" sz="3100" dirty="0"/>
              <a:t>	The advisory committee is established to make 	recommendations to the organization regarding public 	reporting of health care trends developed from data 	reported to the organization.</a:t>
            </a:r>
          </a:p>
          <a:p>
            <a:endParaRPr lang="en-US" dirty="0"/>
          </a:p>
          <a:p>
            <a:endParaRPr lang="en-US" sz="3200" u="sng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84CC0-DDB3-4CB9-A0FC-D9B138D6D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3,2022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1ABFB-62B2-42E1-B5E2-48EF90740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69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516C7-2CCC-4142-82FF-C0762AF9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Duties of the Advisory Committee as defined in §8718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2DE04-0E0F-4B80-AEE4-7808AE433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advisory committee shall make: </a:t>
            </a:r>
            <a:endParaRPr lang="en-US" dirty="0"/>
          </a:p>
          <a:p>
            <a:pPr marL="0" indent="0">
              <a:buNone/>
            </a:pPr>
            <a:r>
              <a:rPr lang="en-US" sz="3200" dirty="0"/>
              <a:t>Recommendations to the organization to establish priorities for health care trend data items; and on the annual public reporting of health care trend data items</a:t>
            </a:r>
            <a:r>
              <a:rPr lang="en-US" sz="3200" dirty="0">
                <a:solidFill>
                  <a:schemeClr val="tx1"/>
                </a:solidFill>
              </a:rPr>
              <a:t>; and</a:t>
            </a:r>
          </a:p>
          <a:p>
            <a:pPr marL="0" indent="0">
              <a:buNone/>
            </a:pPr>
            <a:r>
              <a:rPr lang="en-US" sz="3200" dirty="0"/>
              <a:t>Additional health care data trend-related recommendations as requested by the executive director of the organization.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93C6D-F0C0-4BBF-BE7A-5FC1E0D51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3,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0DE8B-36B4-4D3C-9AE8-A7314D229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2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E00DC-9915-4538-B631-6793994AB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b="1" dirty="0"/>
              <a:t>Membership of the advisory committee as defined in §8718</a:t>
            </a:r>
            <a:br>
              <a:rPr lang="en-US" dirty="0"/>
            </a:b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5840D-04EF-4698-99A7-EE67F99AB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The advisory committee consists of the following 11 members</a:t>
            </a:r>
            <a:r>
              <a:rPr lang="en-US" dirty="0"/>
              <a:t>: </a:t>
            </a:r>
          </a:p>
          <a:p>
            <a:r>
              <a:rPr lang="en-US" dirty="0"/>
              <a:t>A. The </a:t>
            </a:r>
            <a:r>
              <a:rPr lang="en-US" dirty="0">
                <a:solidFill>
                  <a:schemeClr val="tx1"/>
                </a:solidFill>
              </a:rPr>
              <a:t>Executive Director of the organization; </a:t>
            </a:r>
          </a:p>
          <a:p>
            <a:r>
              <a:rPr lang="en-US" dirty="0">
                <a:solidFill>
                  <a:schemeClr val="tx1"/>
                </a:solidFill>
              </a:rPr>
              <a:t>B. One member of the Senate, appointed by the President of the Senate; </a:t>
            </a:r>
          </a:p>
          <a:p>
            <a:r>
              <a:rPr lang="en-US" dirty="0">
                <a:solidFill>
                  <a:schemeClr val="tx1"/>
                </a:solidFill>
              </a:rPr>
              <a:t>C. One member of the House of Representatives, appointed by the Speaker of the House of Representatives; </a:t>
            </a:r>
          </a:p>
          <a:p>
            <a:r>
              <a:rPr lang="en-US" dirty="0">
                <a:solidFill>
                  <a:schemeClr val="tx1"/>
                </a:solidFill>
              </a:rPr>
              <a:t>D. The Commissioner or the Commissioner's designee; </a:t>
            </a:r>
          </a:p>
          <a:p>
            <a:r>
              <a:rPr lang="en-US" dirty="0">
                <a:solidFill>
                  <a:schemeClr val="tx1"/>
                </a:solidFill>
              </a:rPr>
              <a:t>E. The Superintendent of Insurance or the Superintendent's </a:t>
            </a:r>
            <a:r>
              <a:rPr lang="en-US" dirty="0"/>
              <a:t>designee; and </a:t>
            </a:r>
          </a:p>
          <a:p>
            <a:r>
              <a:rPr lang="en-US" dirty="0"/>
              <a:t>F. Six members appointed by the board as follows: (1) One member representing consumers of health care; (2) One member representing providers; (3) One member representing hospitals; (4) One member representing employers; (5) One member representing carriers; and (6) One member representing the state employee health plan under Title 5, section 285.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C77E7-40E4-41F3-86B1-CA1C7D06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3, 2022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F4718-25C6-4F32-9943-F89E7BD5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2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29CF8-C6BB-4F06-A009-B81D9C35B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Steps &amp;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D78D7-70F0-4BB5-A906-3083D5517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166" y="2048203"/>
            <a:ext cx="10115202" cy="382927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MHDO Board Members representing the following categories of Stakeholders:</a:t>
            </a:r>
          </a:p>
          <a:p>
            <a:pPr marL="635508" lvl="1" indent="-342900">
              <a:buFont typeface="Wingdings" panose="05000000000000000000" pitchFamily="2" charset="2"/>
              <a:buChar char="Ø"/>
            </a:pPr>
            <a:r>
              <a:rPr lang="en-US" dirty="0"/>
              <a:t>Consumers</a:t>
            </a:r>
          </a:p>
          <a:p>
            <a:pPr marL="635508" lvl="1" indent="-342900">
              <a:buFont typeface="Wingdings" panose="05000000000000000000" pitchFamily="2" charset="2"/>
              <a:buChar char="Ø"/>
            </a:pPr>
            <a:r>
              <a:rPr lang="en-US" dirty="0"/>
              <a:t>Providers</a:t>
            </a:r>
          </a:p>
          <a:p>
            <a:pPr marL="635508" lvl="1" indent="-342900">
              <a:buFont typeface="Wingdings" panose="05000000000000000000" pitchFamily="2" charset="2"/>
              <a:buChar char="Ø"/>
            </a:pPr>
            <a:r>
              <a:rPr lang="en-US" dirty="0"/>
              <a:t>Hospitals</a:t>
            </a:r>
          </a:p>
          <a:p>
            <a:pPr marL="635508" lvl="1" indent="-342900">
              <a:buFont typeface="Wingdings" panose="05000000000000000000" pitchFamily="2" charset="2"/>
              <a:buChar char="Ø"/>
            </a:pPr>
            <a:r>
              <a:rPr lang="en-US" dirty="0"/>
              <a:t>Employers </a:t>
            </a:r>
          </a:p>
          <a:p>
            <a:pPr marL="635508" lvl="1" indent="-342900">
              <a:buFont typeface="Wingdings" panose="05000000000000000000" pitchFamily="2" charset="2"/>
              <a:buChar char="Ø"/>
            </a:pPr>
            <a:r>
              <a:rPr lang="en-US" dirty="0"/>
              <a:t>Carriers</a:t>
            </a:r>
          </a:p>
          <a:p>
            <a:pPr marL="0" indent="0">
              <a:buNone/>
            </a:pPr>
            <a:r>
              <a:rPr lang="en-US" dirty="0"/>
              <a:t>E-mail Karynlee the name of two nominees for the board's consideration by March 31.   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(Include relevant information regarding the nominee that will be shared with the board). </a:t>
            </a:r>
          </a:p>
          <a:p>
            <a:pPr marL="0" indent="0">
              <a:buNone/>
            </a:pPr>
            <a:r>
              <a:rPr lang="en-US" dirty="0"/>
              <a:t>At the April 7</a:t>
            </a:r>
            <a:r>
              <a:rPr lang="en-US" baseline="30000" dirty="0"/>
              <a:t>th</a:t>
            </a:r>
            <a:r>
              <a:rPr lang="en-US" dirty="0"/>
              <a:t> MHDO board meeting, the board will vote on the 6 appointed members.  </a:t>
            </a:r>
          </a:p>
          <a:p>
            <a:pPr marL="0" indent="0">
              <a:buNone/>
            </a:pPr>
            <a:r>
              <a:rPr lang="en-US" dirty="0"/>
              <a:t>Goal is to convene first meeting of the advisory committee in the spring of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E91E2-CE81-499D-8A24-E2927295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3,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C2317-395F-405D-8289-3799EB3BF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7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34B9A-9CEC-452F-9971-F64B01973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200" b="1" dirty="0"/>
              <a:t>Rule Chapter 270, </a:t>
            </a:r>
            <a:r>
              <a:rPr lang="en-US" sz="3200" b="1" i="1" dirty="0"/>
              <a:t>Uniform Reporting System for Health Care Quality Data Sets-Enforcement Issue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E5AC7-ACE4-4FD2-B27B-F53C0E89F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933575"/>
            <a:ext cx="10115203" cy="393551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/>
              <a:t>At beginning of pandemic MHDO Board suspended enforcement of the following </a:t>
            </a:r>
            <a:r>
              <a:rPr lang="en-US" sz="3600" i="1" dirty="0"/>
              <a:t>New</a:t>
            </a:r>
            <a:r>
              <a:rPr lang="en-US" sz="3600" dirty="0"/>
              <a:t> reporting requirements that otherwise would have been effective 2020; based on staff’s recommendation in November 2021, MHDO Board voted to enforce the collection of these data effective July 2022</a:t>
            </a:r>
          </a:p>
          <a:p>
            <a:r>
              <a:rPr lang="en-US" sz="3600" dirty="0"/>
              <a:t>	HAI-6 Catheter-associated urinary tract infection rates for adult and pediatric patients 	in intensive care units, medical units, surgical units, medical/surgical units, mixed 	acuity units and rehabilitation units;</a:t>
            </a:r>
          </a:p>
          <a:p>
            <a:r>
              <a:rPr lang="en-US" sz="3600" dirty="0"/>
              <a:t>	HAI-7 Surgical Site Infection rate for patients undergoing inpatient knee 	prosthesis (arthroplasty of knee) surgical procedures (KPRO);</a:t>
            </a:r>
          </a:p>
          <a:p>
            <a:r>
              <a:rPr lang="en-US" sz="3600" dirty="0"/>
              <a:t>	HAI-8 Surgical Site Infection rate for patients undergoing inpatient hip prosthesis 	(arthroplasty of hip) surgical procedures (HPRO);</a:t>
            </a:r>
          </a:p>
          <a:p>
            <a:r>
              <a:rPr lang="en-US" sz="3600" dirty="0"/>
              <a:t>	Nursing Facilities shall make a quarterly submission to the MHDO of data, 	separated by month, for </a:t>
            </a:r>
            <a:r>
              <a:rPr lang="en-US" sz="3600" i="1" dirty="0"/>
              <a:t>Clostridium difficile</a:t>
            </a:r>
            <a:r>
              <a:rPr lang="en-US" sz="3600" dirty="0"/>
              <a:t> Lab ID Events for all facility-wide residents.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52E72-C02C-4712-8492-E0775330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3,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EC998-2AEA-4202-A88C-7FA7837EA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06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BB5F8-AF34-44A9-8DA6-9F46AC0B5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Rule Chapter 270, </a:t>
            </a:r>
            <a:r>
              <a:rPr lang="en-US" sz="3600" b="1" i="1" dirty="0"/>
              <a:t>Uniform Reporting System for Health Care Quality Data Sets-Enforcement Issue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A5792-EAD5-4603-BEE3-639CDAF9B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Revised recommendation based on the continued challenges of the COVID-19 pandemic and specifically resource issues in our hospitals and nursing home facilities.</a:t>
            </a:r>
          </a:p>
          <a:p>
            <a:r>
              <a:rPr lang="en-US" b="1" dirty="0"/>
              <a:t>That the Board of Directors of MHDO hereby suspends enforcement of 90-590 CMR Chapter 270, Section 2. A.HAI-6, Section 2. B. HAI-7 and HAI-8 and Section 2. E.  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08F96-2FDC-4652-94DE-3C0E6337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3,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97627-7B7F-4F60-8439-01B5FBDBD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0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EB764-9029-45BA-A566-130384270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CompareMaine (CM) 10.0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1405A-5197-4413-900A-06625275D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399" y="2039814"/>
            <a:ext cx="10115202" cy="38292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Improvements have been made in our methodology to estimate median payments for several procedures based on feedback from the external validation </a:t>
            </a:r>
            <a:r>
              <a:rPr lang="en-US" sz="3200" dirty="0">
                <a:solidFill>
                  <a:schemeClr val="tx1"/>
                </a:solidFill>
              </a:rPr>
              <a:t>review (e.g., blood labs, radiology services with </a:t>
            </a:r>
            <a:r>
              <a:rPr lang="en-US" sz="3200">
                <a:solidFill>
                  <a:schemeClr val="tx1"/>
                </a:solidFill>
              </a:rPr>
              <a:t>contrast).   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/>
              <a:t>Enhancements have been made in our technical description of the Optum ETG (grouper); and in our description of how we calculate Quality measures on </a:t>
            </a:r>
            <a:r>
              <a:rPr lang="en-US" sz="3200" dirty="0">
                <a:solidFill>
                  <a:schemeClr val="tx1"/>
                </a:solidFill>
              </a:rPr>
              <a:t>CompareMaine.</a:t>
            </a:r>
          </a:p>
          <a:p>
            <a:pPr marL="0" indent="0">
              <a:buNone/>
            </a:pPr>
            <a:r>
              <a:rPr lang="en-US" sz="3200" dirty="0"/>
              <a:t>Plan to release CM 10.0 week of 2/21/22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607F56-134F-484E-8FEA-F3C6CCCFF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3,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58C887-9181-42E1-9081-3A1696F4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583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C74E7-9DF0-4D41-AA30-2F8DC74A4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Issues for Ongoing Improvements of CompareMaine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6B93F-6700-454E-A478-FD7BDA850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Explore the feasibility of: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Displaying payment ranges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Revising the methodology for attributing payment estimates to professional vs. facility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/>
              <a:t>Replacing the cell phone bars with an alternative approach for translating the rates and or confidence intervals for the quality measures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FFBED-11F7-4EB9-A241-21653BD4E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MHDO Board Meeting February 3,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C62932-CCF3-4AAD-9FB4-8DE92095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6635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Custom Design">
  <a:themeElements>
    <a:clrScheme name="Custom Design 12">
      <a:dk1>
        <a:srgbClr val="000000"/>
      </a:dk1>
      <a:lt1>
        <a:srgbClr val="5B97B1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B5C9D5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29184" tIns="329184" rIns="329184" bIns="329184" numCol="1" anchor="t" anchorCtr="0" compatLnSpc="1">
        <a:prstTxWarp prst="textNoShape">
          <a:avLst/>
        </a:prstTxWarp>
        <a:spAutoFit/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000000"/>
        </a:dk1>
        <a:lt1>
          <a:srgbClr val="5B97B1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B5C9D5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5ABF7CBCBD7D4C97F7B3852BBF8017" ma:contentTypeVersion="5" ma:contentTypeDescription="Create a new document." ma:contentTypeScope="" ma:versionID="114cfa938927b21c61d8745db80dc3d3">
  <xsd:schema xmlns:xsd="http://www.w3.org/2001/XMLSchema" xmlns:xs="http://www.w3.org/2001/XMLSchema" xmlns:p="http://schemas.microsoft.com/office/2006/metadata/properties" xmlns:ns3="8fe2067a-31b0-458f-a81b-54502c5a278d" targetNamespace="http://schemas.microsoft.com/office/2006/metadata/properties" ma:root="true" ma:fieldsID="3e3016455444da2927782e04aed2bc8c" ns3:_="">
    <xsd:import namespace="8fe2067a-31b0-458f-a81b-54502c5a27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2067a-31b0-458f-a81b-54502c5a27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6FDC4F-32CE-4025-94F1-A4DA19BC6448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8fe2067a-31b0-458f-a81b-54502c5a278d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46CE121-E200-432B-A479-8F3F8E750E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e2067a-31b0-458f-a81b-54502c5a27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CB3BA1-9D7F-4CE1-9FB7-41F0141240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11909</TotalTime>
  <Words>1430</Words>
  <Application>Microsoft Office PowerPoint</Application>
  <PresentationFormat>Widescreen</PresentationFormat>
  <Paragraphs>152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Arial Narrow</vt:lpstr>
      <vt:lpstr>Calibri</vt:lpstr>
      <vt:lpstr>Calibri Light</vt:lpstr>
      <vt:lpstr>Wingdings</vt:lpstr>
      <vt:lpstr>Retrospect</vt:lpstr>
      <vt:lpstr>Custom Design</vt:lpstr>
      <vt:lpstr>Content</vt:lpstr>
      <vt:lpstr>      Nomination Process for MHDO’s Health Information Advisory Committee (HIAC)</vt:lpstr>
      <vt:lpstr> Duties of the Advisory Committee as defined in §8718</vt:lpstr>
      <vt:lpstr>       Membership of the advisory committee as defined in §8718 </vt:lpstr>
      <vt:lpstr>Next Steps &amp; Timing</vt:lpstr>
      <vt:lpstr>   Rule Chapter 270, Uniform Reporting System for Health Care Quality Data Sets-Enforcement Issue </vt:lpstr>
      <vt:lpstr>Rule Chapter 270, Uniform Reporting System for Health Care Quality Data Sets-Enforcement Issue</vt:lpstr>
      <vt:lpstr>Status of CompareMaine (CM) 10.0</vt:lpstr>
      <vt:lpstr>Priority Issues for Ongoing Improvements of CompareMaine </vt:lpstr>
      <vt:lpstr> Legislative Update-Second Regular Session of the 130th Legislature </vt:lpstr>
      <vt:lpstr>Reports Due to Legislature &amp; Timelines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</dc:title>
  <dc:creator>Melissa Hillmyer</dc:creator>
  <cp:lastModifiedBy>Bonsant, Kimberly</cp:lastModifiedBy>
  <cp:revision>149</cp:revision>
  <dcterms:created xsi:type="dcterms:W3CDTF">2020-06-02T04:02:18Z</dcterms:created>
  <dcterms:modified xsi:type="dcterms:W3CDTF">2022-02-04T15:57:27Z</dcterms:modified>
</cp:coreProperties>
</file>