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8"/>
  </p:notesMasterIdLst>
  <p:handoutMasterIdLst>
    <p:handoutMasterId r:id="rId19"/>
  </p:handoutMasterIdLst>
  <p:sldIdLst>
    <p:sldId id="257" r:id="rId6"/>
    <p:sldId id="555" r:id="rId7"/>
    <p:sldId id="572" r:id="rId8"/>
    <p:sldId id="573" r:id="rId9"/>
    <p:sldId id="574" r:id="rId10"/>
    <p:sldId id="575" r:id="rId11"/>
    <p:sldId id="576" r:id="rId12"/>
    <p:sldId id="577" r:id="rId13"/>
    <p:sldId id="559" r:id="rId14"/>
    <p:sldId id="578" r:id="rId15"/>
    <p:sldId id="512" r:id="rId16"/>
    <p:sldId id="553"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53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12/12/2022</a:t>
            </a:fld>
            <a:endParaRPr lang="en-US"/>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12/12/2022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12/12/2022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12/12/2022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12/12/2022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12/12/2022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12/12/2022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12/12/2022</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12/12/2022</a:t>
            </a:fld>
            <a:endParaRPr lang="en-US" dirty="0"/>
          </a:p>
        </p:txBody>
      </p:sp>
      <p:sp>
        <p:nvSpPr>
          <p:cNvPr id="8" name="Footer Placeholder 7"/>
          <p:cNvSpPr>
            <a:spLocks noGrp="1"/>
          </p:cNvSpPr>
          <p:nvPr>
            <p:ph type="ftr" sz="quarter" idx="11"/>
          </p:nvPr>
        </p:nvSpPr>
        <p:spPr/>
        <p:txBody>
          <a:body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12/12/2022</a:t>
            </a:fld>
            <a:endParaRPr lang="en-US" dirty="0"/>
          </a:p>
        </p:txBody>
      </p:sp>
      <p:sp>
        <p:nvSpPr>
          <p:cNvPr id="4" name="Footer Placeholder 3"/>
          <p:cNvSpPr>
            <a:spLocks noGrp="1"/>
          </p:cNvSpPr>
          <p:nvPr>
            <p:ph type="ftr" sz="quarter" idx="11"/>
          </p:nvPr>
        </p:nvSpPr>
        <p:spPr/>
        <p:txBody>
          <a:bodyPr/>
          <a:lstStyle/>
          <a:p>
            <a:r>
              <a:rPr lang="en-US"/>
              <a:t>MHDO Board Meeting June 4, 2020</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12/12/2022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12/12/2022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12/12/2022</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12/12/2022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June 4, 2020</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a:solidFill>
                  <a:schemeClr val="bg2"/>
                </a:solidFill>
                <a:latin typeface="Arial" charset="0"/>
              </a:rPr>
              <a:t>TEMPLATE DESIGN © 2008</a:t>
            </a:r>
          </a:p>
          <a:p>
            <a:pPr>
              <a:lnSpc>
                <a:spcPct val="65000"/>
              </a:lnSpc>
              <a:spcBef>
                <a:spcPct val="50000"/>
              </a:spcBef>
            </a:pPr>
            <a:r>
              <a:rPr lang="en-US" altLang="en-US" sz="214" b="1">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ineinfectionpreventionforum.org/courses/project-firstline-urinary-tract-infections-uti-specific-training-for-long-term-care-faciliti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039814"/>
            <a:ext cx="11036568" cy="4268221"/>
          </a:xfrm>
        </p:spPr>
        <p:txBody>
          <a:bodyPr>
            <a:noAutofit/>
          </a:bodyPr>
          <a:lstStyle/>
          <a:p>
            <a:pPr marL="342900" indent="-342900">
              <a:buAutoNum type="arabicPeriod"/>
            </a:pPr>
            <a:r>
              <a:rPr lang="en-US" sz="1800" dirty="0"/>
              <a:t>Vote on the Final Adoption of Rule Chapter 247, </a:t>
            </a:r>
            <a:r>
              <a:rPr lang="en-US" sz="1800" i="1" dirty="0"/>
              <a:t>Uniform Reporting System for Non-Claims Based Payments, as proposed (routine technical rule)</a:t>
            </a:r>
          </a:p>
          <a:p>
            <a:pPr marL="342900" indent="-342900">
              <a:buFont typeface="Calibri" panose="020F0502020204030204" pitchFamily="34" charset="0"/>
              <a:buAutoNum type="arabicPeriod"/>
            </a:pPr>
            <a:r>
              <a:rPr lang="en-US" sz="1800" dirty="0"/>
              <a:t>Vote on the Provisional Adoption of Rule </a:t>
            </a:r>
            <a:r>
              <a:rPr lang="en-US" sz="1800" dirty="0">
                <a:effectLst/>
                <a:latin typeface="Calibri" panose="020F0502020204030204" pitchFamily="34" charset="0"/>
                <a:ea typeface="Calibri" panose="020F0502020204030204" pitchFamily="34" charset="0"/>
              </a:rPr>
              <a:t>Chapter 100, </a:t>
            </a:r>
            <a:r>
              <a:rPr lang="en-US" sz="1800" i="1" dirty="0">
                <a:solidFill>
                  <a:srgbClr val="333333"/>
                </a:solidFill>
                <a:effectLst/>
                <a:latin typeface="Calibri" panose="020F0502020204030204" pitchFamily="34" charset="0"/>
                <a:ea typeface="Calibri" panose="020F0502020204030204" pitchFamily="34" charset="0"/>
              </a:rPr>
              <a:t>Enforcement Procedures, as proposed </a:t>
            </a:r>
            <a:r>
              <a:rPr lang="en-US" sz="1800" i="1" dirty="0">
                <a:effectLst/>
                <a:latin typeface="Calibri" panose="020F0502020204030204" pitchFamily="34" charset="0"/>
                <a:ea typeface="Calibri" panose="020F0502020204030204" pitchFamily="34" charset="0"/>
              </a:rPr>
              <a:t>(major substantive rule)</a:t>
            </a:r>
            <a:endParaRPr lang="en-US" sz="1800" i="1" dirty="0"/>
          </a:p>
          <a:p>
            <a:pPr marL="342900" indent="-342900">
              <a:buFont typeface="Calibri" panose="020F0502020204030204" pitchFamily="34" charset="0"/>
              <a:buAutoNum type="arabicPeriod"/>
            </a:pPr>
            <a:r>
              <a:rPr lang="en-US" sz="1800" dirty="0"/>
              <a:t>Review Public Comments and Proposed Responses to Rule </a:t>
            </a:r>
            <a:r>
              <a:rPr lang="en-US" sz="1800" dirty="0">
                <a:effectLst/>
                <a:latin typeface="Calibri" panose="020F0502020204030204" pitchFamily="34" charset="0"/>
                <a:ea typeface="Calibri" panose="020F0502020204030204" pitchFamily="34" charset="0"/>
              </a:rPr>
              <a:t>Chapter 570, </a:t>
            </a:r>
            <a:r>
              <a:rPr lang="en-US" sz="1800" i="1" dirty="0">
                <a:solidFill>
                  <a:srgbClr val="333333"/>
                </a:solidFill>
                <a:effectLst/>
                <a:latin typeface="Calibri" panose="020F0502020204030204" pitchFamily="34" charset="0"/>
                <a:ea typeface="Calibri" panose="020F0502020204030204" pitchFamily="34" charset="0"/>
              </a:rPr>
              <a:t>Uniform Reporting System for Prescription Drug Price Data Sets</a:t>
            </a:r>
            <a:endParaRPr lang="en-US" sz="18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r>
              <a:rPr lang="en-US" sz="1800" dirty="0"/>
              <a:t> Vote on the Provisional Adoption of Rule Chapter 570, </a:t>
            </a:r>
            <a:r>
              <a:rPr lang="en-US" sz="1800" i="1" dirty="0">
                <a:solidFill>
                  <a:srgbClr val="333333"/>
                </a:solidFill>
                <a:effectLst/>
                <a:latin typeface="Calibri" panose="020F0502020204030204" pitchFamily="34" charset="0"/>
                <a:ea typeface="Calibri" panose="020F0502020204030204" pitchFamily="34" charset="0"/>
              </a:rPr>
              <a:t>Uniform Reporting System for Prescription Drug Price Data Sets</a:t>
            </a:r>
            <a:r>
              <a:rPr lang="en-US" sz="1800" i="1" dirty="0">
                <a:solidFill>
                  <a:srgbClr val="333333"/>
                </a:solidFill>
                <a:effectLst/>
                <a:latin typeface="Times New Roman" panose="02020603050405020304" pitchFamily="18" charset="0"/>
                <a:ea typeface="Calibri" panose="020F0502020204030204" pitchFamily="34" charset="0"/>
              </a:rPr>
              <a:t>, </a:t>
            </a:r>
            <a:r>
              <a:rPr lang="en-US" sz="1800" dirty="0"/>
              <a:t>as proposed and amended </a:t>
            </a:r>
            <a:r>
              <a:rPr lang="en-US" sz="1800" i="1" dirty="0">
                <a:effectLst/>
                <a:latin typeface="Calibri" panose="020F0502020204030204" pitchFamily="34" charset="0"/>
                <a:ea typeface="Calibri" panose="020F0502020204030204" pitchFamily="34" charset="0"/>
              </a:rPr>
              <a:t>(major substantive rule)</a:t>
            </a:r>
            <a:endParaRPr lang="en-US" sz="1800" dirty="0"/>
          </a:p>
          <a:p>
            <a:pPr marL="342900" indent="-342900">
              <a:buFont typeface="Calibri" panose="020F0502020204030204" pitchFamily="34" charset="0"/>
              <a:buAutoNum type="arabicPeriod"/>
            </a:pPr>
            <a:r>
              <a:rPr lang="en-US" sz="1800" dirty="0"/>
              <a:t>Updated on Status of Key Deliverables</a:t>
            </a:r>
          </a:p>
          <a:p>
            <a:pPr marL="342900" indent="-342900">
              <a:buFont typeface="Calibri" panose="020F0502020204030204" pitchFamily="34" charset="0"/>
              <a:buAutoNum type="arabicPeriod"/>
            </a:pPr>
            <a:r>
              <a:rPr lang="en-US" sz="1800" dirty="0">
                <a:effectLst/>
                <a:latin typeface="Calibri" panose="020F0502020204030204" pitchFamily="34" charset="0"/>
                <a:ea typeface="Calibri" panose="020F0502020204030204" pitchFamily="34" charset="0"/>
              </a:rPr>
              <a:t>Update on Status of MHDO Board Nominations and Appointments</a:t>
            </a:r>
            <a:endParaRPr lang="en-US" sz="1800" dirty="0">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r>
              <a:rPr lang="en-US" sz="1800" dirty="0">
                <a:effectLst/>
                <a:latin typeface="Calibri" panose="020F0502020204030204" pitchFamily="34" charset="0"/>
                <a:ea typeface="Calibri" panose="020F0502020204030204" pitchFamily="34" charset="0"/>
              </a:rPr>
              <a:t>Review MHDO Board Meeting Calendar for 2023</a:t>
            </a:r>
          </a:p>
          <a:p>
            <a:pPr marL="342900" indent="-342900">
              <a:buFont typeface="Calibri" panose="020F0502020204030204" pitchFamily="34" charset="0"/>
              <a:buAutoNum type="arabicPeriod"/>
            </a:pPr>
            <a:r>
              <a:rPr lang="en-US" sz="1800" dirty="0">
                <a:latin typeface="Calibri" panose="020F0502020204030204" pitchFamily="34" charset="0"/>
                <a:ea typeface="Calibri" panose="020F0502020204030204" pitchFamily="34" charset="0"/>
              </a:rPr>
              <a:t>Maine Quality Forum Update</a:t>
            </a:r>
            <a:endParaRPr lang="en-US" sz="18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December 1, 2022</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702965"/>
          </a:xfrm>
        </p:spPr>
        <p:txBody>
          <a:bodyPr>
            <a:normAutofit fontScale="90000"/>
          </a:bodyPr>
          <a:lstStyle/>
          <a:p>
            <a:pPr algn="ct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r>
              <a:rPr lang="en-US" sz="3600" dirty="0">
                <a:effectLst/>
                <a:latin typeface="+mn-lt"/>
                <a:ea typeface="Calibri" panose="020F0502020204030204" pitchFamily="34" charset="0"/>
              </a:rPr>
              <a:t>2023 MHDO Board Meeting Schedule</a:t>
            </a:r>
            <a:endParaRPr lang="en-US" sz="4400" dirty="0">
              <a:latin typeface="+mn-lt"/>
            </a:endParaRPr>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a:xfrm>
            <a:off x="838899" y="2039815"/>
            <a:ext cx="10373583" cy="3790534"/>
          </a:xfrm>
        </p:spPr>
        <p:txBody>
          <a:bodyPr>
            <a:normAutofit/>
          </a:bodyPr>
          <a:lstStyle/>
          <a:p>
            <a:pPr marL="0" indent="0">
              <a:buNone/>
            </a:pPr>
            <a:r>
              <a:rPr lang="en-US" sz="1800" dirty="0">
                <a:effectLst/>
                <a:ea typeface="Times New Roman" panose="02020603050405020304" pitchFamily="18" charset="0"/>
                <a:cs typeface="Times New Roman" panose="02020603050405020304" pitchFamily="18" charset="0"/>
              </a:rPr>
              <a:t>February 2, 2023</a:t>
            </a:r>
          </a:p>
          <a:p>
            <a:pPr marL="0" indent="0">
              <a:buNone/>
            </a:pPr>
            <a:r>
              <a:rPr lang="en-US" sz="1800" dirty="0">
                <a:ea typeface="Times New Roman" panose="02020603050405020304" pitchFamily="18" charset="0"/>
                <a:cs typeface="Times New Roman" panose="02020603050405020304" pitchFamily="18" charset="0"/>
              </a:rPr>
              <a:t>April 6, 2023</a:t>
            </a:r>
          </a:p>
          <a:p>
            <a:pPr marL="0" indent="0">
              <a:buNone/>
            </a:pPr>
            <a:r>
              <a:rPr lang="en-US" sz="1800" dirty="0">
                <a:effectLst/>
                <a:ea typeface="Times New Roman" panose="02020603050405020304" pitchFamily="18" charset="0"/>
                <a:cs typeface="Times New Roman" panose="02020603050405020304" pitchFamily="18" charset="0"/>
              </a:rPr>
              <a:t>June 1, 2023</a:t>
            </a:r>
          </a:p>
          <a:p>
            <a:pPr marL="0" indent="0">
              <a:buNone/>
            </a:pPr>
            <a:r>
              <a:rPr lang="en-US" sz="1800" dirty="0">
                <a:ea typeface="Times New Roman" panose="02020603050405020304" pitchFamily="18" charset="0"/>
                <a:cs typeface="Times New Roman" panose="02020603050405020304" pitchFamily="18" charset="0"/>
              </a:rPr>
              <a:t>September 7, 2023</a:t>
            </a:r>
          </a:p>
          <a:p>
            <a:pPr marL="0" indent="0">
              <a:buNone/>
            </a:pPr>
            <a:r>
              <a:rPr lang="en-US" sz="1800" dirty="0">
                <a:effectLst/>
                <a:ea typeface="Times New Roman" panose="02020603050405020304" pitchFamily="18" charset="0"/>
                <a:cs typeface="Times New Roman" panose="02020603050405020304" pitchFamily="18" charset="0"/>
              </a:rPr>
              <a:t>November 2, 2023</a:t>
            </a:r>
          </a:p>
          <a:p>
            <a:pPr marL="0" indent="0">
              <a:buNone/>
            </a:pPr>
            <a:endParaRPr lang="en-US" sz="1800" dirty="0"/>
          </a:p>
          <a:p>
            <a:pPr marL="0" indent="0">
              <a:buNone/>
            </a:pPr>
            <a:r>
              <a:rPr lang="en-US" sz="1800" b="1" dirty="0"/>
              <a:t>Note: </a:t>
            </a:r>
            <a:r>
              <a:rPr lang="en-US" sz="1800" dirty="0"/>
              <a:t>Meetings will start at 9am and depending on agenda will run 60-90 minutes.   Additional meetings may be added depending on need.  </a:t>
            </a:r>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2435980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fontScale="40000" lnSpcReduction="20000"/>
          </a:bodyPr>
          <a:lstStyle/>
          <a:p>
            <a:pPr marL="0" indent="0">
              <a:lnSpc>
                <a:spcPct val="120000"/>
              </a:lnSpc>
              <a:spcBef>
                <a:spcPts val="0"/>
              </a:spcBef>
              <a:spcAft>
                <a:spcPts val="600"/>
              </a:spcAft>
              <a:buNone/>
            </a:pPr>
            <a:r>
              <a:rPr lang="en-US" sz="4500" dirty="0"/>
              <a:t>Key Activities</a:t>
            </a:r>
            <a:endParaRPr lang="en-US" sz="4500" dirty="0">
              <a:solidFill>
                <a:schemeClr val="tx1"/>
              </a:solidFill>
            </a:endParaRPr>
          </a:p>
          <a:p>
            <a:pPr marL="0" indent="0">
              <a:lnSpc>
                <a:spcPct val="120000"/>
              </a:lnSpc>
              <a:spcBef>
                <a:spcPts val="0"/>
              </a:spcBef>
              <a:spcAft>
                <a:spcPts val="600"/>
              </a:spcAft>
              <a:buNone/>
            </a:pPr>
            <a:r>
              <a:rPr lang="en-US" sz="3300" dirty="0"/>
              <a:t>Developing annual report on Primary Care Spending  in the State of Maine-</a:t>
            </a:r>
            <a:r>
              <a:rPr lang="en-US" sz="3300" b="1" dirty="0"/>
              <a:t>draft report sent to advisory committee 12/21;</a:t>
            </a:r>
            <a:r>
              <a:rPr lang="en-US" sz="3300" dirty="0"/>
              <a:t> </a:t>
            </a:r>
            <a:r>
              <a:rPr lang="en-US" sz="3300" b="1" dirty="0"/>
              <a:t>feedback due 1/4</a:t>
            </a:r>
          </a:p>
          <a:p>
            <a:pPr marL="0" indent="0">
              <a:lnSpc>
                <a:spcPct val="120000"/>
              </a:lnSpc>
              <a:spcBef>
                <a:spcPts val="0"/>
              </a:spcBef>
              <a:spcAft>
                <a:spcPts val="600"/>
              </a:spcAft>
              <a:buNone/>
            </a:pPr>
            <a:r>
              <a:rPr lang="en-US" sz="3300" dirty="0"/>
              <a:t>Developing annual (1</a:t>
            </a:r>
            <a:r>
              <a:rPr lang="en-US" sz="3300" baseline="30000" dirty="0"/>
              <a:t>st</a:t>
            </a:r>
            <a:r>
              <a:rPr lang="en-US" sz="3300" dirty="0"/>
              <a:t>) report on Behavioral Health Care Spending in the State of Maine</a:t>
            </a:r>
            <a:r>
              <a:rPr lang="en-US" sz="3300" b="1" dirty="0"/>
              <a:t>-draft sent to advisory committee 1/25; feedback due 2/6</a:t>
            </a:r>
          </a:p>
          <a:p>
            <a:pPr marL="0" indent="0">
              <a:lnSpc>
                <a:spcPct val="120000"/>
              </a:lnSpc>
              <a:spcBef>
                <a:spcPts val="0"/>
              </a:spcBef>
              <a:spcAft>
                <a:spcPts val="600"/>
              </a:spcAft>
              <a:buNone/>
            </a:pPr>
            <a:r>
              <a:rPr lang="en-US" sz="3300" dirty="0"/>
              <a:t>Developing annual report on Rate of Healthcare Associated Infections in the State of Maine-</a:t>
            </a:r>
            <a:r>
              <a:rPr lang="en-US" sz="3300" b="1" dirty="0"/>
              <a:t>plan to release in April 2023</a:t>
            </a:r>
          </a:p>
          <a:p>
            <a:pPr marL="0" indent="0">
              <a:lnSpc>
                <a:spcPct val="120000"/>
              </a:lnSpc>
              <a:spcBef>
                <a:spcPts val="0"/>
              </a:spcBef>
              <a:spcAft>
                <a:spcPts val="600"/>
              </a:spcAft>
              <a:buNone/>
            </a:pPr>
            <a:r>
              <a:rPr lang="en-US" sz="3300" dirty="0"/>
              <a:t>Working with MHDO on the updates to the quality data on CompareMaine that will be included in the December 2022 release; and on a longer-term strategy to enhance quality data reported on CompareMaine</a:t>
            </a:r>
          </a:p>
          <a:p>
            <a:pPr marL="0" indent="0">
              <a:lnSpc>
                <a:spcPct val="120000"/>
              </a:lnSpc>
              <a:spcBef>
                <a:spcPts val="0"/>
              </a:spcBef>
              <a:spcAft>
                <a:spcPts val="600"/>
              </a:spcAft>
              <a:buNone/>
            </a:pPr>
            <a:r>
              <a:rPr lang="en-US" sz="3300" dirty="0"/>
              <a:t>Key deliverables for Project Firstline </a:t>
            </a:r>
          </a:p>
          <a:p>
            <a:pPr lvl="2">
              <a:lnSpc>
                <a:spcPct val="120000"/>
              </a:lnSpc>
              <a:spcBef>
                <a:spcPts val="0"/>
              </a:spcBef>
              <a:spcAft>
                <a:spcPts val="600"/>
              </a:spcAft>
              <a:buFont typeface="Wingdings" panose="05000000000000000000" pitchFamily="2" charset="2"/>
              <a:buChar char="Ø"/>
            </a:pPr>
            <a:r>
              <a:rPr lang="en-US" sz="3000" dirty="0"/>
              <a:t>Posted a new training module on the </a:t>
            </a:r>
            <a:r>
              <a:rPr lang="en-US" sz="3000" i="1" dirty="0"/>
              <a:t>Importance of Reducing Urinary Tract Infection Rates in Long-Term Care, which can be found on the Infection Prevention website here:  </a:t>
            </a:r>
          </a:p>
          <a:p>
            <a:pPr marL="384048" lvl="2" indent="0">
              <a:lnSpc>
                <a:spcPct val="120000"/>
              </a:lnSpc>
              <a:spcBef>
                <a:spcPts val="0"/>
              </a:spcBef>
              <a:spcAft>
                <a:spcPts val="600"/>
              </a:spcAft>
              <a:buNone/>
            </a:pPr>
            <a:r>
              <a:rPr lang="en-US" sz="2800" b="0" i="0" u="none" strike="noStrike" dirty="0">
                <a:solidFill>
                  <a:srgbClr val="278575"/>
                </a:solidFill>
                <a:effectLst/>
                <a:latin typeface="Helvetica" panose="020B0604020202020204" pitchFamily="34" charset="0"/>
                <a:hlinkClick r:id="rId2"/>
              </a:rPr>
              <a:t>      Urinary Tract Infections (UTI)  for Long Term Care Facilities</a:t>
            </a:r>
            <a:r>
              <a:rPr lang="en-US" sz="3000" i="1" dirty="0">
                <a:solidFill>
                  <a:srgbClr val="278575"/>
                </a:solidFill>
                <a:latin typeface="Helvetica" panose="020B0604020202020204" pitchFamily="34" charset="0"/>
              </a:rPr>
              <a:t>    </a:t>
            </a:r>
            <a:r>
              <a:rPr lang="en-US" sz="2900" dirty="0">
                <a:solidFill>
                  <a:srgbClr val="000000"/>
                </a:solidFill>
              </a:rPr>
              <a:t>T</a:t>
            </a:r>
            <a:r>
              <a:rPr lang="en-US" sz="2900" i="0" dirty="0">
                <a:solidFill>
                  <a:srgbClr val="000000"/>
                </a:solidFill>
                <a:effectLst/>
              </a:rPr>
              <a:t>wo primary goals of the new UTI module (45–60-minute session)</a:t>
            </a:r>
          </a:p>
          <a:p>
            <a:pPr lvl="6" fontAlgn="base">
              <a:buFont typeface="Arial" panose="020B0604020202020204" pitchFamily="34" charset="0"/>
              <a:buChar char="•"/>
            </a:pPr>
            <a:r>
              <a:rPr lang="en-US" sz="2900" b="0" i="0" dirty="0">
                <a:solidFill>
                  <a:srgbClr val="000000"/>
                </a:solidFill>
                <a:effectLst/>
              </a:rPr>
              <a:t>Provide education on reducing UTIs in long term care facilities;</a:t>
            </a:r>
          </a:p>
          <a:p>
            <a:pPr lvl="6" fontAlgn="base">
              <a:buFont typeface="Arial" panose="020B0604020202020204" pitchFamily="34" charset="0"/>
              <a:buChar char="•"/>
            </a:pPr>
            <a:r>
              <a:rPr lang="en-US" sz="2900" b="0" i="0" dirty="0">
                <a:solidFill>
                  <a:srgbClr val="000000"/>
                </a:solidFill>
                <a:effectLst/>
              </a:rPr>
              <a:t>Understand how over-prescribing antibiotics, which commonly occurs in extended-term facilities, can lead to antibiotic resistance of some bacteria, which increases the potential deadliness of bacterial infections.</a:t>
            </a:r>
            <a:endParaRPr lang="en-US" sz="3300" i="1" dirty="0"/>
          </a:p>
          <a:p>
            <a:pPr marL="1071400" lvl="6" indent="0" fontAlgn="base">
              <a:buNone/>
            </a:pPr>
            <a:endParaRPr lang="en-US" sz="3300" i="1" dirty="0"/>
          </a:p>
          <a:p>
            <a:pPr marL="1071400" lvl="6" indent="0" fontAlgn="base">
              <a:buNone/>
            </a:pPr>
            <a:r>
              <a:rPr lang="en-US" sz="3300" i="1" dirty="0"/>
              <a:t>Submitted a product brief to the Maine-CDC on a new training module on Infection Control Training Targeted for Outpatient Facilities</a:t>
            </a:r>
          </a:p>
          <a:p>
            <a:pPr lvl="6" fontAlgn="base">
              <a:buFont typeface="Wingdings" panose="05000000000000000000" pitchFamily="2" charset="2"/>
              <a:buChar char="Ø"/>
            </a:pPr>
            <a:r>
              <a:rPr lang="en-US" sz="2000" i="1" dirty="0"/>
              <a:t>Developing Communication Outreach Strategy </a:t>
            </a:r>
            <a:endParaRPr lang="en-US" sz="3300" i="1"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December 1, 2022</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6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189892" y="2183933"/>
            <a:ext cx="10022590" cy="3829279"/>
          </a:xfrm>
        </p:spPr>
        <p:txBody>
          <a:bodyPr>
            <a:normAutofit lnSpcReduction="10000"/>
          </a:bodyPr>
          <a:lstStyle/>
          <a:p>
            <a:pPr marL="0" indent="0">
              <a:buNone/>
            </a:pPr>
            <a:r>
              <a:rPr lang="en-US" sz="2900" b="1" dirty="0"/>
              <a:t>Project Firstline</a:t>
            </a:r>
            <a:r>
              <a:rPr lang="en-US" sz="2900" dirty="0"/>
              <a:t> </a:t>
            </a:r>
          </a:p>
          <a:p>
            <a:pPr marL="0" indent="0">
              <a:buNone/>
            </a:pPr>
            <a:r>
              <a:rPr lang="en-US" sz="2900" dirty="0"/>
              <a:t>Federal CDC’s infection control training collaborative, designed to help every frontline healthcare worker gain the knowledge and confidence to stop infections.</a:t>
            </a:r>
          </a:p>
          <a:p>
            <a:pPr marL="0" indent="0">
              <a:buNone/>
            </a:pPr>
            <a:r>
              <a:rPr lang="en-US" sz="2900" dirty="0"/>
              <a:t>MQF is providing technical support to the Maine CDC.</a:t>
            </a:r>
          </a:p>
          <a:p>
            <a:pPr marL="0" indent="0">
              <a:buNone/>
            </a:pPr>
            <a:r>
              <a:rPr lang="en-US" sz="2900" dirty="0"/>
              <a:t>New content added to the Infection Prevention Forum (infection prevention online learning modules for healthcare and direct care professionals) </a:t>
            </a:r>
            <a:r>
              <a:rPr lang="en-US" sz="2900" dirty="0">
                <a:hlinkClick r:id="rId2"/>
              </a:rPr>
              <a:t>https://maineinfectionpreventionforum.org/</a:t>
            </a:r>
            <a:endParaRPr lang="en-US" sz="29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December 1, 2022</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6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latin typeface="+mn-lt"/>
                <a:ea typeface="Times New Roman" panose="02020603050405020304" pitchFamily="18" charset="0"/>
              </a:rPr>
              <a:t>Rule Chapter 247, </a:t>
            </a:r>
            <a:r>
              <a:rPr lang="en-US" sz="3600" i="1" dirty="0">
                <a:solidFill>
                  <a:srgbClr val="333333"/>
                </a:solidFill>
                <a:effectLst/>
                <a:latin typeface="+mn-lt"/>
                <a:ea typeface="Times New Roman" panose="02020603050405020304" pitchFamily="18" charset="0"/>
              </a:rPr>
              <a:t>Uniform Reporting System for Non-Claims Based Payments (routine technical rule)</a:t>
            </a:r>
            <a:endParaRPr lang="en-US" sz="3600" b="1" dirty="0">
              <a:latin typeface="+mn-lt"/>
            </a:endParaRPr>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p:txBody>
          <a:bodyPr>
            <a:normAutofit/>
          </a:bodyPr>
          <a:lstStyle/>
          <a:p>
            <a:r>
              <a:rPr lang="en-US" sz="2800" dirty="0"/>
              <a:t>No verbal or written comments received on the proposed rule. </a:t>
            </a:r>
          </a:p>
          <a:p>
            <a:r>
              <a:rPr lang="en-US" sz="2800" dirty="0"/>
              <a:t>Board received copy of rule as originally proposed and an updated Basis Statement documenting public comments were not received.</a:t>
            </a:r>
          </a:p>
          <a:p>
            <a:r>
              <a:rPr lang="en-US" sz="2800" b="1" dirty="0"/>
              <a:t>Recommendation:  </a:t>
            </a:r>
            <a:r>
              <a:rPr lang="en-US" sz="2800" dirty="0"/>
              <a:t>Board votes to adopt </a:t>
            </a:r>
            <a:r>
              <a:rPr lang="en-US" sz="2800" dirty="0">
                <a:effectLst/>
                <a:latin typeface="+mn-lt"/>
                <a:ea typeface="Times New Roman" panose="02020603050405020304" pitchFamily="18" charset="0"/>
              </a:rPr>
              <a:t>Rule Chapter 247, </a:t>
            </a:r>
            <a:r>
              <a:rPr lang="en-US" sz="2800" i="1" dirty="0">
                <a:solidFill>
                  <a:srgbClr val="333333"/>
                </a:solidFill>
                <a:effectLst/>
                <a:latin typeface="+mn-lt"/>
                <a:ea typeface="Times New Roman" panose="02020603050405020304" pitchFamily="18" charset="0"/>
              </a:rPr>
              <a:t>Uniform Reporting System for Non-Claims Based Payments </a:t>
            </a:r>
            <a:r>
              <a:rPr lang="en-US" sz="2800" i="1" dirty="0"/>
              <a:t>, </a:t>
            </a:r>
            <a:r>
              <a:rPr lang="en-US" sz="2800" dirty="0"/>
              <a:t>as proposed; and to authorize Karynlee to sign the MAPA 1 form.</a:t>
            </a:r>
          </a:p>
          <a:p>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December 1, 2022</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702965"/>
          </a:xfrm>
        </p:spPr>
        <p:txBody>
          <a:bodyPr>
            <a:normAutofit fontScale="90000"/>
          </a:bodyPr>
          <a:lstStyle/>
          <a:p>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r>
              <a:rPr lang="en-US" sz="4000" dirty="0">
                <a:effectLst/>
                <a:latin typeface="+mn-lt"/>
                <a:ea typeface="Calibri" panose="020F0502020204030204" pitchFamily="34" charset="0"/>
              </a:rPr>
              <a:t>Rule Chapter 100, </a:t>
            </a:r>
            <a:r>
              <a:rPr lang="en-US" sz="4000" i="1" dirty="0">
                <a:solidFill>
                  <a:srgbClr val="333333"/>
                </a:solidFill>
                <a:effectLst/>
                <a:latin typeface="+mn-lt"/>
                <a:ea typeface="Calibri" panose="020F0502020204030204" pitchFamily="34" charset="0"/>
              </a:rPr>
              <a:t>Enforcement Procedures </a:t>
            </a:r>
            <a:r>
              <a:rPr lang="en-US" sz="4000" i="1" dirty="0">
                <a:effectLst/>
                <a:latin typeface="+mn-lt"/>
                <a:ea typeface="Calibri" panose="020F0502020204030204" pitchFamily="34" charset="0"/>
              </a:rPr>
              <a:t>(major   substantive rule)</a:t>
            </a:r>
            <a:br>
              <a:rPr lang="en-US" sz="4000" dirty="0">
                <a:effectLst/>
                <a:latin typeface="+mn-lt"/>
                <a:ea typeface="Calibri" panose="020F0502020204030204" pitchFamily="34" charset="0"/>
              </a:rPr>
            </a:br>
            <a:endParaRPr lang="en-US" sz="4000" dirty="0">
              <a:latin typeface="+mn-lt"/>
            </a:endParaRPr>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p:txBody>
          <a:bodyPr>
            <a:normAutofit/>
          </a:bodyPr>
          <a:lstStyle/>
          <a:p>
            <a:r>
              <a:rPr lang="en-US" sz="2800" dirty="0"/>
              <a:t>No verbal or written comments received on the proposed rule. </a:t>
            </a:r>
          </a:p>
          <a:p>
            <a:r>
              <a:rPr lang="en-US" sz="2800" dirty="0"/>
              <a:t>Board received copy of rule as originally proposed and an updated Basis Statement documenting public comments were not received.</a:t>
            </a:r>
          </a:p>
          <a:p>
            <a:r>
              <a:rPr lang="en-US" sz="2800" b="1" dirty="0"/>
              <a:t>Recommendation:  </a:t>
            </a:r>
            <a:r>
              <a:rPr lang="en-US" sz="2800" dirty="0"/>
              <a:t>Board votes to provisionally adopt </a:t>
            </a:r>
            <a:r>
              <a:rPr lang="en-US" sz="2800" dirty="0">
                <a:effectLst/>
                <a:latin typeface="+mn-lt"/>
                <a:ea typeface="Calibri" panose="020F0502020204030204" pitchFamily="34" charset="0"/>
              </a:rPr>
              <a:t>Rule Chapter 100, </a:t>
            </a:r>
            <a:r>
              <a:rPr lang="en-US" sz="2800" i="1" dirty="0">
                <a:solidFill>
                  <a:srgbClr val="333333"/>
                </a:solidFill>
                <a:effectLst/>
                <a:latin typeface="+mn-lt"/>
                <a:ea typeface="Calibri" panose="020F0502020204030204" pitchFamily="34" charset="0"/>
              </a:rPr>
              <a:t>Enforcement Procedures, </a:t>
            </a:r>
            <a:r>
              <a:rPr lang="en-US" sz="2800" dirty="0"/>
              <a:t>as proposed; and to authorize Karynlee to send the proposed rule to the legislature</a:t>
            </a:r>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363925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702965"/>
          </a:xfrm>
        </p:spPr>
        <p:txBody>
          <a:bodyPr>
            <a:normAutofit fontScale="90000"/>
          </a:bodyPr>
          <a:lstStyle/>
          <a:p>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4000" dirty="0">
                <a:effectLst/>
                <a:latin typeface="+mn-lt"/>
                <a:ea typeface="Calibri" panose="020F0502020204030204" pitchFamily="34" charset="0"/>
              </a:rPr>
            </a:br>
            <a:r>
              <a:rPr lang="en-US" sz="4000" dirty="0">
                <a:latin typeface="+mn-lt"/>
              </a:rPr>
              <a:t>Rule Chapter 570, </a:t>
            </a:r>
            <a:r>
              <a:rPr lang="en-US" sz="4000" i="1" dirty="0">
                <a:solidFill>
                  <a:srgbClr val="333333"/>
                </a:solidFill>
                <a:effectLst/>
                <a:latin typeface="+mn-lt"/>
                <a:ea typeface="Calibri" panose="020F0502020204030204" pitchFamily="34" charset="0"/>
              </a:rPr>
              <a:t>Uniform Reporting System for Prescription Drug Price Data Sets (major substantive rule)</a:t>
            </a:r>
            <a:endParaRPr lang="en-US" sz="4000" dirty="0">
              <a:latin typeface="+mn-lt"/>
            </a:endParaRPr>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p:txBody>
          <a:bodyPr>
            <a:normAutofit lnSpcReduction="10000"/>
          </a:bodyPr>
          <a:lstStyle/>
          <a:p>
            <a:pPr marL="0" indent="0">
              <a:buNone/>
            </a:pPr>
            <a:r>
              <a:rPr lang="en-US" sz="1800" b="1" dirty="0"/>
              <a:t>Comments from the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Association for Accessible Medicines:</a:t>
            </a:r>
          </a:p>
          <a:p>
            <a:pPr marL="0" indent="0">
              <a:buNone/>
            </a:pPr>
            <a:r>
              <a:rPr lang="en-US" sz="1800" dirty="0">
                <a:solidFill>
                  <a:srgbClr val="000000"/>
                </a:solidFill>
                <a:effectLst/>
                <a:ea typeface="Times New Roman" panose="02020603050405020304" pitchFamily="18" charset="0"/>
                <a:cs typeface="Times New Roman" panose="02020603050405020304" pitchFamily="18" charset="0"/>
              </a:rPr>
              <a:t>The definition of “Drug Product Family” should be modified in two ways, one to reference “Non-Proprietary Name” and second “Dosage Form.”  Specifically</a:t>
            </a:r>
            <a:r>
              <a:rPr lang="en-US" sz="1800" dirty="0">
                <a:solidFill>
                  <a:srgbClr val="000000"/>
                </a:solidFill>
                <a:ea typeface="Times New Roman" panose="02020603050405020304" pitchFamily="18" charset="0"/>
                <a:cs typeface="Times New Roman" panose="02020603050405020304" pitchFamily="18" charset="0"/>
              </a:rPr>
              <a:t>: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 </a:t>
            </a: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Replace “generic drug description” with “non-proprietary name.” This amendment is consistent 	with the terminology used by the U.S. Adopted Names Council, as well as other healthcare 	regulatory agencies, stakeholders, and organizations. This non-substantive change would 	streamline the language by removing the use of a vague term (“generic drug description”) which 	has no formal meaning and replacing it with a formal, legally defined term.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MHDO Staff Response: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proposed rule does not contemplate changes to the definition of Drug Product Family in Section 1(C) which became effective December 10, 2021.  However, the recommendation to modify the definition to specify “non-proprietary name” in place of “generic drug description (non-trade name)” for clarity is not a substantive change and therefore our recommendation is to do so.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800" dirty="0"/>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417658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702965"/>
          </a:xfrm>
        </p:spPr>
        <p:txBody>
          <a:bodyPr>
            <a:normAutofit fontScale="90000"/>
          </a:bodyPr>
          <a:lstStyle/>
          <a:p>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4000" dirty="0">
                <a:effectLst/>
                <a:latin typeface="+mn-lt"/>
                <a:ea typeface="Calibri" panose="020F0502020204030204" pitchFamily="34" charset="0"/>
              </a:rPr>
            </a:br>
            <a:r>
              <a:rPr lang="en-US" sz="4000" dirty="0">
                <a:latin typeface="+mn-lt"/>
              </a:rPr>
              <a:t>Rule Chapter 570, </a:t>
            </a:r>
            <a:r>
              <a:rPr lang="en-US" sz="4000" i="1" dirty="0">
                <a:solidFill>
                  <a:srgbClr val="333333"/>
                </a:solidFill>
                <a:effectLst/>
                <a:latin typeface="+mn-lt"/>
                <a:ea typeface="Calibri" panose="020F0502020204030204" pitchFamily="34" charset="0"/>
              </a:rPr>
              <a:t>Uniform Reporting System for Prescription Drug Price Data Sets (major substantive rule)</a:t>
            </a:r>
            <a:endParaRPr lang="en-US" sz="4000" dirty="0">
              <a:latin typeface="+mn-lt"/>
            </a:endParaRPr>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p:txBody>
          <a:bodyPr>
            <a:normAutofit fontScale="77500" lnSpcReduction="20000"/>
          </a:bodyPr>
          <a:lstStyle/>
          <a:p>
            <a:pPr marL="0" marR="0" indent="0">
              <a:spcBef>
                <a:spcPts val="0"/>
              </a:spcBef>
              <a:spcAft>
                <a:spcPts val="0"/>
              </a:spcAft>
              <a:buNone/>
            </a:pPr>
            <a:r>
              <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Continued.</a:t>
            </a:r>
          </a:p>
          <a:p>
            <a:pPr marL="0" marR="0" indent="0">
              <a:spcBef>
                <a:spcPts val="0"/>
              </a:spcBef>
              <a:spcAft>
                <a:spcPts val="0"/>
              </a:spcAft>
              <a:buNone/>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Add “dosage form” descriptor for specificity. Under the current definition for “drug product family,” reporting requirements may be triggered for all dosage forms that use the same active pharmaceutical ingredient(s) (API). However, there can be and are multiple dosage forms that use the same API. For example, lisinopril has at least two different dosage forms (oral tablets and solution). Further, the oral tablets are available in six strengths, ranging from 2.5 mg to 40 mg, however, the solution is only available as 1 mg/</a:t>
            </a:r>
            <a:r>
              <a:rPr lang="en-US" sz="2100" i="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mL.</a:t>
            </a:r>
            <a:r>
              <a:rPr lang="en-US" sz="2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After a drug goes off patent, multiple manufacturers make certain dosage forms, and strengths, but not others, leading to price fluctuations within the API or even unique dosage forms. It is important that reporting requirements are limited to the specific dosage form of interest to allow the MHDO to implement substantive reporting requirements that increase the applicability of the data collected. </a:t>
            </a:r>
            <a:endParaRPr lang="en-US" sz="2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457200">
              <a:spcBef>
                <a:spcPts val="0"/>
              </a:spcBef>
              <a:spcAft>
                <a:spcPts val="0"/>
              </a:spcAft>
            </a:pPr>
            <a:r>
              <a:rPr lang="en-US" sz="2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MHDO Staff Response:</a:t>
            </a:r>
            <a:endParaRPr lang="en-US" sz="2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100" dirty="0">
                <a:effectLst/>
                <a:latin typeface="Calibri" panose="020F0502020204030204" pitchFamily="34" charset="0"/>
                <a:ea typeface="Times New Roman" panose="02020603050405020304" pitchFamily="18" charset="0"/>
                <a:cs typeface="Times New Roman" panose="02020603050405020304" pitchFamily="18" charset="0"/>
              </a:rPr>
              <a:t>MHDO is interested in evaluating drug costs for all strengths within a drug product family.  For example, MHDO may examine whether there may be potential savings achieved in prescribing two units of a 250MG tablet instead of one unit of a 500MG tablet.  However, for clarity, we do recommend replacing “drug form” with “dosage form” in our definition of Drug Product Family, defined as the</a:t>
            </a:r>
            <a:r>
              <a:rPr lang="en-US" sz="2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physical form in which a prescription drug is produced and dispensed, such as a tablet, a capsule, or injectable.</a:t>
            </a:r>
            <a:r>
              <a:rPr lang="en-US" sz="21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2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100" dirty="0">
                <a:effectLst/>
                <a:latin typeface="Calibri" panose="020F0502020204030204" pitchFamily="34" charset="0"/>
                <a:ea typeface="Times New Roman" panose="02020603050405020304" pitchFamily="18" charset="0"/>
                <a:cs typeface="Times New Roman" panose="02020603050405020304" pitchFamily="18" charset="0"/>
              </a:rPr>
              <a:t>We also recommend adding the definition for “dosage form” in Section 1.  The proposed definition for “dosage form” is adapted from the FDA Glossary of Terms.</a:t>
            </a:r>
            <a:endParaRPr lang="en-US" sz="21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800" dirty="0"/>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45423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702965"/>
          </a:xfrm>
        </p:spPr>
        <p:txBody>
          <a:bodyPr>
            <a:normAutofit fontScale="90000"/>
          </a:bodyPr>
          <a:lstStyle/>
          <a:p>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4000" dirty="0">
                <a:effectLst/>
                <a:latin typeface="+mn-lt"/>
                <a:ea typeface="Calibri" panose="020F0502020204030204" pitchFamily="34" charset="0"/>
              </a:rPr>
            </a:br>
            <a:r>
              <a:rPr lang="en-US" sz="4000" dirty="0">
                <a:latin typeface="+mn-lt"/>
              </a:rPr>
              <a:t>Rule Chapter 570, </a:t>
            </a:r>
            <a:r>
              <a:rPr lang="en-US" sz="4000" i="1" dirty="0">
                <a:solidFill>
                  <a:srgbClr val="333333"/>
                </a:solidFill>
                <a:effectLst/>
                <a:latin typeface="+mn-lt"/>
                <a:ea typeface="Calibri" panose="020F0502020204030204" pitchFamily="34" charset="0"/>
              </a:rPr>
              <a:t>Uniform Reporting System for Prescription Drug Price Data Sets (major substantive rule)</a:t>
            </a:r>
            <a:endParaRPr lang="en-US" sz="4000" dirty="0">
              <a:latin typeface="+mn-lt"/>
            </a:endParaRPr>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Recommended Board Action: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Amend current Section 1(C) as follows: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65760" marR="0" indent="0">
              <a:spcBef>
                <a:spcPts val="0"/>
              </a:spcBef>
              <a:spcAft>
                <a:spcPts val="0"/>
              </a:spcAft>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Drug Product Family.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“Drug product family” means a group of one or more prescription drugs that share a unique </a:t>
            </a: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non-proprietary name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strike="sngStrike" dirty="0">
                <a:effectLst/>
                <a:latin typeface="Calibri" panose="020F0502020204030204" pitchFamily="34" charset="0"/>
                <a:ea typeface="Times New Roman" panose="02020603050405020304" pitchFamily="18" charset="0"/>
                <a:cs typeface="Times New Roman" panose="02020603050405020304" pitchFamily="18" charset="0"/>
              </a:rPr>
              <a:t>generic drug description (non-trade name)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US" sz="1800" strike="sngStrike" dirty="0">
                <a:effectLst/>
                <a:latin typeface="Calibri" panose="020F0502020204030204" pitchFamily="34" charset="0"/>
                <a:ea typeface="Times New Roman" panose="02020603050405020304" pitchFamily="18" charset="0"/>
                <a:cs typeface="Times New Roman" panose="02020603050405020304" pitchFamily="18" charset="0"/>
              </a:rPr>
              <a:t>drug </a:t>
            </a: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dosage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form.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nSpc>
                <a:spcPct val="115000"/>
              </a:lnSpc>
              <a:spcBef>
                <a:spcPts val="0"/>
              </a:spcBef>
              <a:spcAft>
                <a:spcPts val="100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2.   Add a definition to current Section 1 for Dosage Form as follows: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38328" lvl="1" indent="0">
              <a:spcBef>
                <a:spcPts val="0"/>
              </a:spcBef>
              <a:spcAft>
                <a:spcPts val="0"/>
              </a:spcAft>
              <a:buNone/>
            </a:pPr>
            <a:r>
              <a:rPr lang="en-US" sz="1800" b="1" dirty="0">
                <a:solidFill>
                  <a:schemeClr val="tx1"/>
                </a:solidFill>
                <a:effectLst/>
                <a:ea typeface="Times New Roman" panose="02020603050405020304" pitchFamily="18" charset="0"/>
                <a:cs typeface="Times New Roman" panose="02020603050405020304" pitchFamily="18" charset="0"/>
              </a:rPr>
              <a:t>Dosage Form.   </a:t>
            </a:r>
            <a:r>
              <a:rPr lang="en-US" sz="1800" dirty="0">
                <a:solidFill>
                  <a:schemeClr val="tx1"/>
                </a:solidFill>
                <a:effectLst/>
                <a:ea typeface="Times New Roman" panose="02020603050405020304" pitchFamily="18" charset="0"/>
                <a:cs typeface="Times New Roman" panose="02020603050405020304" pitchFamily="18" charset="0"/>
              </a:rPr>
              <a:t>“Dosage Form” means the </a:t>
            </a:r>
            <a:r>
              <a:rPr lang="en-US" sz="1800" dirty="0">
                <a:solidFill>
                  <a:srgbClr val="000000"/>
                </a:solidFill>
                <a:effectLst/>
                <a:ea typeface="Times New Roman" panose="02020603050405020304" pitchFamily="18" charset="0"/>
                <a:cs typeface="Times New Roman" panose="02020603050405020304" pitchFamily="18" charset="0"/>
              </a:rPr>
              <a:t>physical form in which a prescription drug is produced and dispensed, such as a tablet, a capsule, or an injectable.</a:t>
            </a:r>
            <a:endParaRPr lang="en-US" sz="1800" dirty="0">
              <a:effectLst/>
              <a:ea typeface="Times New Roman" panose="02020603050405020304" pitchFamily="18" charset="0"/>
              <a:cs typeface="Times New Roman" panose="02020603050405020304" pitchFamily="18" charset="0"/>
            </a:endParaRPr>
          </a:p>
          <a:p>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800" dirty="0"/>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265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702965"/>
          </a:xfrm>
        </p:spPr>
        <p:txBody>
          <a:bodyPr>
            <a:normAutofit fontScale="90000"/>
          </a:bodyPr>
          <a:lstStyle/>
          <a:p>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4000" dirty="0">
                <a:effectLst/>
                <a:latin typeface="+mn-lt"/>
                <a:ea typeface="Calibri" panose="020F0502020204030204" pitchFamily="34" charset="0"/>
              </a:rPr>
            </a:br>
            <a:r>
              <a:rPr lang="en-US" sz="4000" dirty="0">
                <a:latin typeface="+mn-lt"/>
              </a:rPr>
              <a:t>Rule Chapter 570, </a:t>
            </a:r>
            <a:r>
              <a:rPr lang="en-US" sz="4000" i="1" dirty="0">
                <a:solidFill>
                  <a:srgbClr val="333333"/>
                </a:solidFill>
                <a:effectLst/>
                <a:latin typeface="+mn-lt"/>
                <a:ea typeface="Calibri" panose="020F0502020204030204" pitchFamily="34" charset="0"/>
              </a:rPr>
              <a:t>Uniform Reporting System for Prescription Drug Price Data Sets (major substantive rule)</a:t>
            </a:r>
            <a:endParaRPr lang="en-US" sz="4000" dirty="0">
              <a:latin typeface="+mn-lt"/>
            </a:endParaRPr>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p:txBody>
          <a:bodyPr>
            <a:normAutofit/>
          </a:bodyPr>
          <a:lstStyle/>
          <a:p>
            <a:pPr marL="0" indent="0">
              <a:buNone/>
            </a:pPr>
            <a:endParaRPr lang="en-US" sz="2400" b="1" dirty="0"/>
          </a:p>
          <a:p>
            <a:r>
              <a:rPr lang="en-US" sz="2400" b="1" dirty="0"/>
              <a:t>Recommendation:</a:t>
            </a:r>
            <a:r>
              <a:rPr lang="en-US" sz="2400" dirty="0"/>
              <a:t>  Board votes to provisionally adopt the changes to </a:t>
            </a:r>
            <a:r>
              <a:rPr lang="en-US" sz="2400" dirty="0">
                <a:effectLst/>
                <a:latin typeface="Calibri" panose="020F0502020204030204" pitchFamily="34" charset="0"/>
                <a:ea typeface="Times New Roman" panose="02020603050405020304" pitchFamily="18" charset="0"/>
              </a:rPr>
              <a:t>Rule Chapter 570, </a:t>
            </a:r>
            <a:r>
              <a:rPr lang="en-US" sz="2400" i="1" dirty="0">
                <a:solidFill>
                  <a:srgbClr val="333333"/>
                </a:solidFill>
                <a:effectLst/>
                <a:latin typeface="Calibri" panose="020F0502020204030204" pitchFamily="34" charset="0"/>
                <a:ea typeface="Times New Roman" panose="02020603050405020304" pitchFamily="18" charset="0"/>
              </a:rPr>
              <a:t>Uniform Reporting System for Prescription Drug Price Data Sets</a:t>
            </a:r>
            <a:r>
              <a:rPr lang="en-US" sz="2400" i="1" dirty="0"/>
              <a:t>, </a:t>
            </a:r>
            <a:r>
              <a:rPr lang="en-US" sz="2400" dirty="0"/>
              <a:t>as proposed and amended; and to authorize Karynlee to send the proposed rule to the legislature.</a:t>
            </a:r>
          </a:p>
          <a:p>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800" dirty="0"/>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612341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702965"/>
          </a:xfrm>
        </p:spPr>
        <p:txBody>
          <a:bodyPr>
            <a:normAutofit fontScale="90000"/>
          </a:bodyPr>
          <a:lstStyle/>
          <a:p>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br>
              <a:rPr lang="en-US" sz="3600" dirty="0">
                <a:effectLst/>
                <a:latin typeface="+mn-lt"/>
                <a:ea typeface="Calibri" panose="020F0502020204030204" pitchFamily="34" charset="0"/>
              </a:rPr>
            </a:br>
            <a:r>
              <a:rPr lang="en-US" sz="4400" dirty="0">
                <a:latin typeface="+mn-lt"/>
                <a:ea typeface="Calibri" panose="020F0502020204030204" pitchFamily="34" charset="0"/>
              </a:rPr>
              <a:t>Status of Key Deliverables &amp; New Data Assets</a:t>
            </a:r>
            <a:endParaRPr lang="en-US" sz="4400" dirty="0">
              <a:latin typeface="+mn-lt"/>
            </a:endParaRPr>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a:xfrm>
            <a:off x="989901" y="2039814"/>
            <a:ext cx="10519794" cy="4209983"/>
          </a:xfrm>
        </p:spPr>
        <p:txBody>
          <a:bodyPr>
            <a:normAutofit fontScale="92500" lnSpcReduction="10000"/>
          </a:bodyPr>
          <a:lstStyle/>
          <a:p>
            <a:pPr marL="0" indent="0">
              <a:buNone/>
            </a:pPr>
            <a:r>
              <a:rPr lang="en-US" sz="1800" b="1" dirty="0">
                <a:effectLst/>
                <a:ea typeface="Times New Roman" panose="02020603050405020304" pitchFamily="18" charset="0"/>
                <a:cs typeface="Times New Roman" panose="02020603050405020304" pitchFamily="18" charset="0"/>
              </a:rPr>
              <a:t>Release of CompareMaine V. 11.0- </a:t>
            </a:r>
            <a:r>
              <a:rPr lang="en-US" sz="1800" dirty="0">
                <a:effectLst/>
                <a:ea typeface="Times New Roman" panose="02020603050405020304" pitchFamily="18" charset="0"/>
                <a:cs typeface="Times New Roman" panose="02020603050405020304" pitchFamily="18" charset="0"/>
              </a:rPr>
              <a:t>week of December 15, 2022 (</a:t>
            </a:r>
            <a:r>
              <a:rPr lang="en-US" sz="1800" dirty="0">
                <a:solidFill>
                  <a:prstClr val="black"/>
                </a:solidFill>
                <a:effectLst/>
                <a:ea typeface="Times New Roman" panose="02020603050405020304" pitchFamily="18" charset="0"/>
                <a:cs typeface="Times New Roman" panose="02020603050405020304" pitchFamily="18" charset="0"/>
              </a:rPr>
              <a:t>r</a:t>
            </a:r>
            <a:r>
              <a:rPr lang="en-US" sz="1800" dirty="0">
                <a:solidFill>
                  <a:prstClr val="black"/>
                </a:solidFill>
              </a:rPr>
              <a:t>eflects the Period July 1, 2021-June 30, 2022)</a:t>
            </a:r>
            <a:endParaRPr lang="en-US" sz="1800" dirty="0">
              <a:effectLst/>
              <a:ea typeface="Times New Roman" panose="02020603050405020304" pitchFamily="18" charset="0"/>
              <a:cs typeface="Times New Roman" panose="02020603050405020304" pitchFamily="18" charset="0"/>
            </a:endParaRPr>
          </a:p>
          <a:p>
            <a:pPr marL="0" indent="0">
              <a:buNone/>
            </a:pPr>
            <a:r>
              <a:rPr lang="en-US" sz="1800" b="1" dirty="0">
                <a:effectLst/>
                <a:ea typeface="Times New Roman" panose="02020603050405020304" pitchFamily="18" charset="0"/>
                <a:cs typeface="Times New Roman" panose="02020603050405020304" pitchFamily="18" charset="0"/>
              </a:rPr>
              <a:t>FY2021 Standardized Annual Hospital Financial Report (three-part report</a:t>
            </a:r>
            <a:r>
              <a:rPr lang="en-US" sz="1800" dirty="0">
                <a:effectLst/>
                <a:ea typeface="Times New Roman" panose="02020603050405020304" pitchFamily="18" charset="0"/>
                <a:cs typeface="Times New Roman" panose="02020603050405020304" pitchFamily="18" charset="0"/>
              </a:rPr>
              <a:t>)- posted to MHDO website the week of December 28, 2022 </a:t>
            </a:r>
          </a:p>
          <a:p>
            <a:pPr marL="0" indent="0">
              <a:buNone/>
            </a:pPr>
            <a:r>
              <a:rPr lang="en-US" sz="1800" b="1" dirty="0">
                <a:ea typeface="Times New Roman" panose="02020603050405020304" pitchFamily="18" charset="0"/>
                <a:cs typeface="Times New Roman" panose="02020603050405020304" pitchFamily="18" charset="0"/>
              </a:rPr>
              <a:t>High-Priced Items or Services Report </a:t>
            </a:r>
            <a:r>
              <a:rPr lang="en-US" sz="1800" dirty="0">
                <a:ea typeface="Times New Roman" panose="02020603050405020304" pitchFamily="18" charset="0"/>
                <a:cs typeface="Times New Roman" panose="02020603050405020304" pitchFamily="18" charset="0"/>
              </a:rPr>
              <a:t>(as required in PL 2019, Chapter 653, </a:t>
            </a:r>
            <a:r>
              <a:rPr lang="en-US" sz="1800" i="1" dirty="0">
                <a:solidFill>
                  <a:srgbClr val="000000"/>
                </a:solidFill>
                <a:effectLst/>
                <a:latin typeface="Calibri" panose="020F0502020204030204" pitchFamily="34" charset="0"/>
                <a:ea typeface="Times New Roman" panose="02020603050405020304" pitchFamily="18" charset="0"/>
              </a:rPr>
              <a:t>An Act To Enact the Made for Maine Health Coverage Act and Improve Health Choices in Maine</a:t>
            </a:r>
            <a:r>
              <a:rPr lang="en-US" sz="1800" i="1"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Part B</a:t>
            </a:r>
            <a:r>
              <a:rPr lang="en-US" sz="1800" i="1"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requires the Department of Health and Human Services and the Maine Health Data Organization to identify high-priced items or services</a:t>
            </a:r>
            <a:r>
              <a:rPr lang="en-US" sz="1800" dirty="0">
                <a:latin typeface="Calibri" panose="020F0502020204030204" pitchFamily="34" charset="0"/>
                <a:ea typeface="Calibri" panose="020F0502020204030204" pitchFamily="34" charset="0"/>
              </a:rPr>
              <a:t>-available </a:t>
            </a:r>
            <a:r>
              <a:rPr lang="en-US" sz="1800" dirty="0">
                <a:effectLst/>
                <a:latin typeface="Calibri" panose="020F0502020204030204" pitchFamily="34" charset="0"/>
                <a:ea typeface="Calibri" panose="020F0502020204030204" pitchFamily="34" charset="0"/>
              </a:rPr>
              <a:t>December 2022</a:t>
            </a:r>
          </a:p>
          <a:p>
            <a:pPr marL="0" indent="0">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Geocoded Data - 11-digit census tract FIPS code</a:t>
            </a:r>
            <a:r>
              <a:rPr lang="en-US" sz="1800" dirty="0">
                <a:effectLst/>
                <a:latin typeface="Calibri" panose="020F0502020204030204" pitchFamily="34" charset="0"/>
                <a:ea typeface="Times New Roman" panose="02020603050405020304" pitchFamily="18" charset="0"/>
                <a:cs typeface="Calibri" panose="020F0502020204030204" pitchFamily="34" charset="0"/>
              </a:rPr>
              <a:t>-completed and available to request in December 2022</a:t>
            </a: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Cancer-Incidence Registry Data Linked with MHDO Data </a:t>
            </a:r>
            <a:r>
              <a:rPr lang="en-US" sz="1800" b="1" dirty="0">
                <a:latin typeface="Calibri" panose="020F0502020204030204" pitchFamily="34" charset="0"/>
                <a:ea typeface="Times New Roman" panose="02020603050405020304" pitchFamily="18" charset="0"/>
                <a:cs typeface="Calibri" panose="020F0502020204030204" pitchFamily="34" charset="0"/>
              </a:rPr>
              <a:t>S</a:t>
            </a:r>
            <a:r>
              <a:rPr lang="en-US" sz="1800" b="1" dirty="0">
                <a:effectLst/>
                <a:latin typeface="Calibri" panose="020F0502020204030204" pitchFamily="34" charset="0"/>
                <a:ea typeface="Times New Roman" panose="02020603050405020304" pitchFamily="18" charset="0"/>
                <a:cs typeface="Calibri" panose="020F0502020204030204" pitchFamily="34" charset="0"/>
              </a:rPr>
              <a:t>ets</a:t>
            </a:r>
            <a:r>
              <a:rPr lang="en-US" sz="1800" dirty="0">
                <a:effectLst/>
                <a:latin typeface="Calibri" panose="020F0502020204030204" pitchFamily="34" charset="0"/>
                <a:ea typeface="Times New Roman" panose="02020603050405020304" pitchFamily="18" charset="0"/>
                <a:cs typeface="Calibri" panose="020F0502020204030204" pitchFamily="34" charset="0"/>
              </a:rPr>
              <a:t>-completed and available to request in December 2022</a:t>
            </a:r>
          </a:p>
          <a:p>
            <a:pPr marL="0" indent="0">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Vital Statistics Data Linked with MHDO Data </a:t>
            </a:r>
            <a:r>
              <a:rPr lang="en-US" sz="1800" b="1" dirty="0">
                <a:latin typeface="Calibri" panose="020F0502020204030204" pitchFamily="34" charset="0"/>
                <a:ea typeface="Times New Roman" panose="02020603050405020304" pitchFamily="18" charset="0"/>
                <a:cs typeface="Calibri" panose="020F0502020204030204" pitchFamily="34" charset="0"/>
              </a:rPr>
              <a:t>S</a:t>
            </a:r>
            <a:r>
              <a:rPr lang="en-US" sz="1800" b="1" dirty="0">
                <a:effectLst/>
                <a:latin typeface="Calibri" panose="020F0502020204030204" pitchFamily="34" charset="0"/>
                <a:ea typeface="Times New Roman" panose="02020603050405020304" pitchFamily="18" charset="0"/>
                <a:cs typeface="Calibri" panose="020F0502020204030204" pitchFamily="34" charset="0"/>
              </a:rPr>
              <a:t>ets</a:t>
            </a:r>
            <a:r>
              <a:rPr lang="en-US" sz="1800" dirty="0">
                <a:effectLst/>
                <a:latin typeface="Calibri" panose="020F0502020204030204" pitchFamily="34" charset="0"/>
                <a:ea typeface="Times New Roman" panose="02020603050405020304" pitchFamily="18" charset="0"/>
                <a:cs typeface="Calibri" panose="020F0502020204030204" pitchFamily="34" charset="0"/>
              </a:rPr>
              <a:t>-completed and available to request in December 2022</a:t>
            </a:r>
          </a:p>
          <a:p>
            <a:pPr marL="0" indent="0">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MHDO De-Identified Person Directory</a:t>
            </a:r>
            <a:r>
              <a:rPr lang="en-US" sz="1800" dirty="0">
                <a:effectLst/>
                <a:latin typeface="Calibri" panose="020F0502020204030204" pitchFamily="34" charset="0"/>
                <a:ea typeface="Times New Roman" panose="02020603050405020304" pitchFamily="18" charset="0"/>
                <a:cs typeface="Calibri" panose="020F0502020204030204" pitchFamily="34" charset="0"/>
              </a:rPr>
              <a:t>-completed and available to request in December 2022</a:t>
            </a:r>
          </a:p>
          <a:p>
            <a:pPr marL="0" indent="0">
              <a:buNone/>
            </a:pPr>
            <a:r>
              <a:rPr lang="en-US" sz="1800" b="1" dirty="0">
                <a:latin typeface="Calibri" panose="020F0502020204030204" pitchFamily="34" charset="0"/>
                <a:ea typeface="Times New Roman" panose="02020603050405020304" pitchFamily="18" charset="0"/>
              </a:rPr>
              <a:t>MHDO </a:t>
            </a:r>
            <a:r>
              <a:rPr lang="en-US" sz="1800" b="1" dirty="0">
                <a:effectLst/>
                <a:latin typeface="Calibri" panose="020F0502020204030204" pitchFamily="34" charset="0"/>
                <a:ea typeface="Times New Roman" panose="02020603050405020304" pitchFamily="18" charset="0"/>
              </a:rPr>
              <a:t>Data Dictionary and Business Rules </a:t>
            </a:r>
            <a:r>
              <a:rPr lang="en-US" sz="1800" dirty="0">
                <a:effectLst/>
                <a:latin typeface="Calibri" panose="020F0502020204030204" pitchFamily="34" charset="0"/>
                <a:ea typeface="Times New Roman" panose="02020603050405020304" pitchFamily="18" charset="0"/>
              </a:rPr>
              <a:t>-</a:t>
            </a:r>
            <a:r>
              <a:rPr lang="en-US" sz="1800" dirty="0">
                <a:latin typeface="Calibri" panose="020F0502020204030204" pitchFamily="34" charset="0"/>
                <a:ea typeface="Times New Roman" panose="02020603050405020304" pitchFamily="18" charset="0"/>
              </a:rPr>
              <a:t>u</a:t>
            </a:r>
            <a:r>
              <a:rPr lang="en-US" sz="1800" dirty="0">
                <a:effectLst/>
                <a:latin typeface="Calibri" panose="020F0502020204030204" pitchFamily="34" charset="0"/>
                <a:ea typeface="Times New Roman" panose="02020603050405020304" pitchFamily="18" charset="0"/>
              </a:rPr>
              <a:t>pdated </a:t>
            </a:r>
            <a:r>
              <a:rPr lang="en-US" sz="1800" dirty="0">
                <a:latin typeface="Calibri" panose="020F0502020204030204" pitchFamily="34" charset="0"/>
                <a:ea typeface="Times New Roman" panose="02020603050405020304" pitchFamily="18" charset="0"/>
              </a:rPr>
              <a:t>to incorporate new data assets-available January 2023</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1800" b="1" dirty="0">
                <a:effectLst/>
                <a:latin typeface="Calibri" panose="020F0502020204030204" pitchFamily="34" charset="0"/>
                <a:ea typeface="Times New Roman" panose="02020603050405020304" pitchFamily="18" charset="0"/>
              </a:rPr>
              <a:t>MHDO Provider Directory</a:t>
            </a:r>
            <a:r>
              <a:rPr lang="en-US" sz="1800" b="1" dirty="0">
                <a:latin typeface="Calibri" panose="020F0502020204030204" pitchFamily="34" charset="0"/>
                <a:ea typeface="Times New Roman" panose="02020603050405020304" pitchFamily="18" charset="0"/>
              </a:rPr>
              <a:t>-</a:t>
            </a:r>
            <a:r>
              <a:rPr lang="en-US" sz="1800" dirty="0">
                <a:latin typeface="Calibri" panose="020F0502020204030204" pitchFamily="34" charset="0"/>
                <a:ea typeface="Times New Roman" panose="02020603050405020304" pitchFamily="18" charset="0"/>
              </a:rPr>
              <a:t>Will be ready for release in </a:t>
            </a:r>
            <a:r>
              <a:rPr lang="en-US" sz="1800" dirty="0">
                <a:effectLst/>
                <a:latin typeface="Calibri" panose="020F0502020204030204" pitchFamily="34" charset="0"/>
                <a:ea typeface="Times New Roman" panose="02020603050405020304" pitchFamily="18" charset="0"/>
              </a:rPr>
              <a:t>Q1 2023, can request in December 2022</a:t>
            </a:r>
            <a:endParaRPr lang="en-US" sz="1800" dirty="0"/>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37323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4068225813"/>
              </p:ext>
            </p:extLst>
          </p:nvPr>
        </p:nvGraphicFramePr>
        <p:xfrm>
          <a:off x="-1" y="8390"/>
          <a:ext cx="12191999" cy="6709477"/>
        </p:xfrm>
        <a:graphic>
          <a:graphicData uri="http://schemas.openxmlformats.org/drawingml/2006/table">
            <a:tbl>
              <a:tblPr firstRow="1" firstCol="1" bandRow="1">
                <a:tableStyleId>{B301B821-A1FF-4177-AEE7-76D212191A09}</a:tableStyleId>
              </a:tblPr>
              <a:tblGrid>
                <a:gridCol w="4190156">
                  <a:extLst>
                    <a:ext uri="{9D8B030D-6E8A-4147-A177-3AD203B41FA5}">
                      <a16:colId xmlns:a16="http://schemas.microsoft.com/office/drawing/2014/main" val="3802540832"/>
                    </a:ext>
                  </a:extLst>
                </a:gridCol>
                <a:gridCol w="2582668">
                  <a:extLst>
                    <a:ext uri="{9D8B030D-6E8A-4147-A177-3AD203B41FA5}">
                      <a16:colId xmlns:a16="http://schemas.microsoft.com/office/drawing/2014/main" val="2727064419"/>
                    </a:ext>
                  </a:extLst>
                </a:gridCol>
                <a:gridCol w="1992023">
                  <a:extLst>
                    <a:ext uri="{9D8B030D-6E8A-4147-A177-3AD203B41FA5}">
                      <a16:colId xmlns:a16="http://schemas.microsoft.com/office/drawing/2014/main" val="649657014"/>
                    </a:ext>
                  </a:extLst>
                </a:gridCol>
                <a:gridCol w="3427152">
                  <a:extLst>
                    <a:ext uri="{9D8B030D-6E8A-4147-A177-3AD203B41FA5}">
                      <a16:colId xmlns:a16="http://schemas.microsoft.com/office/drawing/2014/main" val="3124679994"/>
                    </a:ext>
                  </a:extLst>
                </a:gridCol>
              </a:tblGrid>
              <a:tr h="518443">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743943">
                <a:tc>
                  <a:txBody>
                    <a:bodyPr/>
                    <a:lstStyle/>
                    <a:p>
                      <a:pPr marL="0" marR="0">
                        <a:lnSpc>
                          <a:spcPct val="107000"/>
                        </a:lnSpc>
                        <a:spcBef>
                          <a:spcPts val="0"/>
                        </a:spcBef>
                        <a:spcAft>
                          <a:spcPts val="0"/>
                        </a:spcAft>
                      </a:pPr>
                      <a:r>
                        <a:rPr lang="en-US" sz="1600" b="0" dirty="0">
                          <a:effectLst/>
                        </a:rPr>
                        <a:t>Prescription Drug Pricing Transparency, 3</a:t>
                      </a:r>
                      <a:r>
                        <a:rPr lang="en-US" sz="1600" b="0" baseline="30000" dirty="0">
                          <a:effectLst/>
                        </a:rPr>
                        <a:t>rd</a:t>
                      </a:r>
                      <a:r>
                        <a:rPr lang="en-US" sz="1600" b="0" dirty="0">
                          <a:effectLst/>
                        </a:rPr>
                        <a:t> report. (plan to send to MHDO board for review week of 10/24).</a:t>
                      </a:r>
                    </a:p>
                  </a:txBody>
                  <a:tcPr marL="69179" marR="69179" marT="0" marB="0"/>
                </a:tc>
                <a:tc>
                  <a:txBody>
                    <a:bodyPr/>
                    <a:lstStyle/>
                    <a:p>
                      <a:pPr marL="0" marR="0">
                        <a:lnSpc>
                          <a:spcPct val="107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November 2022</a:t>
                      </a:r>
                    </a:p>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Submit December 2022</a:t>
                      </a:r>
                    </a:p>
                  </a:txBody>
                  <a:tcPr marL="69179" marR="69179" marT="0" marB="0"/>
                </a:tc>
                <a:tc>
                  <a:txBody>
                    <a:bodyPr/>
                    <a:lstStyle/>
                    <a:p>
                      <a:pPr marL="0" marR="0">
                        <a:lnSpc>
                          <a:spcPct val="107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247378">
                <a:tc>
                  <a:txBody>
                    <a:bodyPr/>
                    <a:lstStyle/>
                    <a:p>
                      <a:pPr marL="0" marR="0">
                        <a:lnSpc>
                          <a:spcPct val="107000"/>
                        </a:lnSpc>
                        <a:spcBef>
                          <a:spcPts val="0"/>
                        </a:spcBef>
                        <a:spcAft>
                          <a:spcPts val="0"/>
                        </a:spcAft>
                      </a:pPr>
                      <a:r>
                        <a:rPr lang="en-US" sz="1600" b="0" dirty="0">
                          <a:effectLst/>
                        </a:rPr>
                        <a:t>Top 25 most frequently prescribed drugs in the State, costliest and highest year-over-year increases, 5</a:t>
                      </a:r>
                      <a:r>
                        <a:rPr lang="en-US" sz="1600" b="0" baseline="30000" dirty="0">
                          <a:effectLst/>
                        </a:rPr>
                        <a:t>th</a:t>
                      </a:r>
                      <a:r>
                        <a:rPr lang="en-US" sz="1600" b="0" dirty="0">
                          <a:effectLst/>
                        </a:rPr>
                        <a:t> report</a:t>
                      </a:r>
                    </a:p>
                    <a:p>
                      <a:pPr marL="0" marR="0">
                        <a:lnSpc>
                          <a:spcPct val="107000"/>
                        </a:lnSpc>
                        <a:spcBef>
                          <a:spcPts val="0"/>
                        </a:spcBef>
                        <a:spcAft>
                          <a:spcPts val="0"/>
                        </a:spcAft>
                      </a:pPr>
                      <a:r>
                        <a:rPr lang="en-US" sz="1600" dirty="0">
                          <a:effectLst/>
                        </a:rPr>
                        <a:t> Interactive Report is included in CM 11.0 Release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December 2022 </a:t>
                      </a:r>
                    </a:p>
                  </a:txBody>
                  <a:tcPr marL="69179" marR="69179" marT="0" marB="0"/>
                </a:tc>
                <a:tc>
                  <a:txBody>
                    <a:bodyPr/>
                    <a:lstStyle/>
                    <a:p>
                      <a:pPr marL="0" marR="0">
                        <a:lnSpc>
                          <a:spcPct val="107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743943">
                <a:tc>
                  <a:txBody>
                    <a:bodyPr/>
                    <a:lstStyle/>
                    <a:p>
                      <a:pPr marL="0" marR="0">
                        <a:lnSpc>
                          <a:spcPct val="107000"/>
                        </a:lnSpc>
                        <a:spcBef>
                          <a:spcPts val="0"/>
                        </a:spcBef>
                        <a:spcAft>
                          <a:spcPts val="0"/>
                        </a:spcAft>
                      </a:pPr>
                      <a:r>
                        <a:rPr lang="en-US" sz="1600" b="0" dirty="0">
                          <a:effectLst/>
                        </a:rPr>
                        <a:t>Primary Care Spending , 4</a:t>
                      </a:r>
                      <a:r>
                        <a:rPr lang="en-US" sz="1600" b="0" baseline="30000" dirty="0">
                          <a:effectLst/>
                        </a:rPr>
                        <a:t>th</a:t>
                      </a:r>
                      <a:r>
                        <a:rPr lang="en-US" sz="1600" b="0" dirty="0">
                          <a:effectLst/>
                        </a:rPr>
                        <a:t> report</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 12/12)</a:t>
                      </a:r>
                    </a:p>
                  </a:txBody>
                  <a:tcPr marL="69179" marR="69179" marT="0" marB="0"/>
                </a:tc>
                <a:tc>
                  <a:txBody>
                    <a:bodyPr/>
                    <a:lstStyle/>
                    <a:p>
                      <a:pPr marL="0" marR="0">
                        <a:lnSpc>
                          <a:spcPct val="107000"/>
                        </a:lnSpc>
                        <a:spcBef>
                          <a:spcPts val="0"/>
                        </a:spcBef>
                        <a:spcAft>
                          <a:spcPts val="0"/>
                        </a:spcAft>
                      </a:pPr>
                      <a:r>
                        <a:rPr lang="en-US" sz="1600" dirty="0">
                          <a:effectLst/>
                        </a:rPr>
                        <a:t>PL 2019, Chapter 244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January 15,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1206948873"/>
                  </a:ext>
                </a:extLst>
              </a:tr>
              <a:tr h="995661">
                <a:tc>
                  <a:txBody>
                    <a:bodyPr/>
                    <a:lstStyle/>
                    <a:p>
                      <a:pPr marL="0" marR="0">
                        <a:lnSpc>
                          <a:spcPct val="107000"/>
                        </a:lnSpc>
                        <a:spcBef>
                          <a:spcPts val="0"/>
                        </a:spcBef>
                        <a:spcAft>
                          <a:spcPts val="0"/>
                        </a:spcAft>
                      </a:pPr>
                      <a:r>
                        <a:rPr lang="en-US" sz="1600" b="1" dirty="0">
                          <a:effectLst/>
                        </a:rPr>
                        <a:t>New: </a:t>
                      </a:r>
                      <a:r>
                        <a:rPr lang="en-US" sz="1600" b="0" dirty="0">
                          <a:effectLst/>
                        </a:rPr>
                        <a:t>Behavioral Health Care Spending</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 12/12)</a:t>
                      </a:r>
                    </a:p>
                    <a:p>
                      <a:pPr marL="0" marR="0">
                        <a:lnSpc>
                          <a:spcPct val="107000"/>
                        </a:lnSpc>
                        <a:spcBef>
                          <a:spcPts val="0"/>
                        </a:spcBef>
                        <a:spcAft>
                          <a:spcPts val="0"/>
                        </a:spcAft>
                      </a:pPr>
                      <a:endParaRPr lang="en-US" sz="1600" b="0" dirty="0">
                        <a:effectLst/>
                      </a:endParaRPr>
                    </a:p>
                  </a:txBody>
                  <a:tcPr marL="69179" marR="69179" marT="0" marB="0"/>
                </a:tc>
                <a:tc>
                  <a:txBody>
                    <a:bodyPr/>
                    <a:lstStyle/>
                    <a:p>
                      <a:pPr marL="0" marR="0">
                        <a:lnSpc>
                          <a:spcPct val="107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January 15, 2023</a:t>
                      </a:r>
                    </a:p>
                    <a:p>
                      <a:pPr marL="0" marR="0">
                        <a:lnSpc>
                          <a:spcPct val="107000"/>
                        </a:lnSpc>
                        <a:spcBef>
                          <a:spcPts val="0"/>
                        </a:spcBef>
                        <a:spcAft>
                          <a:spcPts val="0"/>
                        </a:spcAft>
                      </a:pPr>
                      <a:r>
                        <a:rPr lang="en-US" sz="1600" strike="noStrike" baseline="0" dirty="0">
                          <a:effectLst/>
                          <a:latin typeface="Calibri" panose="020F0502020204030204" pitchFamily="34" charset="0"/>
                          <a:ea typeface="Calibri" panose="020F0502020204030204" pitchFamily="34" charset="0"/>
                          <a:cs typeface="Times New Roman" panose="02020603050405020304" pitchFamily="18" charset="0"/>
                        </a:rPr>
                        <a:t>Submit February 15, 2023</a:t>
                      </a: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119969660"/>
                  </a:ext>
                </a:extLst>
              </a:tr>
              <a:tr h="149909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New:  </a:t>
                      </a:r>
                      <a:r>
                        <a:rPr lang="en-US" sz="1600" b="0" dirty="0">
                          <a:effectLst/>
                          <a:latin typeface="Calibri" panose="020F0502020204030204" pitchFamily="34" charset="0"/>
                          <a:ea typeface="Calibri" panose="020F0502020204030204" pitchFamily="34" charset="0"/>
                          <a:cs typeface="Times New Roman" panose="02020603050405020304" pitchFamily="18" charset="0"/>
                        </a:rPr>
                        <a:t>International Referenced Rate Pricing for Prescription Drugs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606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1, 2023</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Submit February 15,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991903168"/>
                  </a:ext>
                </a:extLst>
              </a:tr>
              <a:tr h="769784">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New:  Health Care Expenditures in Maine-Baseline Report</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459</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December 2022</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Governors Office</a:t>
                      </a:r>
                    </a:p>
                  </a:txBody>
                  <a:tcPr marL="69179" marR="69179" marT="0" marB="0"/>
                </a:tc>
                <a:extLst>
                  <a:ext uri="{0D108BD9-81ED-4DB2-BD59-A6C34878D82A}">
                    <a16:rowId xmlns:a16="http://schemas.microsoft.com/office/drawing/2014/main" val="4012681446"/>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December 1, 2022</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714762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13556</TotalTime>
  <Words>1919</Words>
  <Application>Microsoft Office PowerPoint</Application>
  <PresentationFormat>Widescreen</PresentationFormat>
  <Paragraphs>160</Paragraphs>
  <Slides>12</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Arial</vt:lpstr>
      <vt:lpstr>Arial Black</vt:lpstr>
      <vt:lpstr>Arial Narrow</vt:lpstr>
      <vt:lpstr>Calibri</vt:lpstr>
      <vt:lpstr>Calibri Light</vt:lpstr>
      <vt:lpstr>Georgia</vt:lpstr>
      <vt:lpstr>Helvetica</vt:lpstr>
      <vt:lpstr>Times New Roman</vt:lpstr>
      <vt:lpstr>Wingdings</vt:lpstr>
      <vt:lpstr>Retrospect</vt:lpstr>
      <vt:lpstr>Custom Design</vt:lpstr>
      <vt:lpstr>Content</vt:lpstr>
      <vt:lpstr>Rule Chapter 247, Uniform Reporting System for Non-Claims Based Payments (routine technical rule)</vt:lpstr>
      <vt:lpstr>        Rule Chapter 100, Enforcement Procedures (major   substantive rule) </vt:lpstr>
      <vt:lpstr>         Rule Chapter 570, Uniform Reporting System for Prescription Drug Price Data Sets (major substantive rule)</vt:lpstr>
      <vt:lpstr>         Rule Chapter 570, Uniform Reporting System for Prescription Drug Price Data Sets (major substantive rule)</vt:lpstr>
      <vt:lpstr>         Rule Chapter 570, Uniform Reporting System for Prescription Drug Price Data Sets (major substantive rule)</vt:lpstr>
      <vt:lpstr>         Rule Chapter 570, Uniform Reporting System for Prescription Drug Price Data Sets (major substantive rule)</vt:lpstr>
      <vt:lpstr>       Status of Key Deliverables &amp; New Data Assets</vt:lpstr>
      <vt:lpstr>Reports Due to Legislature &amp; Timelines</vt:lpstr>
      <vt:lpstr>       2023 MHDO Board Meeting Schedule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140</cp:revision>
  <dcterms:created xsi:type="dcterms:W3CDTF">2020-06-02T04:02:18Z</dcterms:created>
  <dcterms:modified xsi:type="dcterms:W3CDTF">2022-12-12T22:34:50Z</dcterms:modified>
</cp:coreProperties>
</file>