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20"/>
  </p:notesMasterIdLst>
  <p:handoutMasterIdLst>
    <p:handoutMasterId r:id="rId21"/>
  </p:handoutMasterIdLst>
  <p:sldIdLst>
    <p:sldId id="257" r:id="rId6"/>
    <p:sldId id="565" r:id="rId7"/>
    <p:sldId id="555" r:id="rId8"/>
    <p:sldId id="558" r:id="rId9"/>
    <p:sldId id="574" r:id="rId10"/>
    <p:sldId id="564" r:id="rId11"/>
    <p:sldId id="571" r:id="rId12"/>
    <p:sldId id="570" r:id="rId13"/>
    <p:sldId id="576" r:id="rId14"/>
    <p:sldId id="580" r:id="rId15"/>
    <p:sldId id="578" r:id="rId16"/>
    <p:sldId id="579" r:id="rId17"/>
    <p:sldId id="512" r:id="rId18"/>
    <p:sldId id="553"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4/7/2022</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4/7/2022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4/7/2022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4/7/2022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4/7/2022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4/7/2022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4/7/2022</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4/7/2022</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4/7/2022</a:t>
            </a:fld>
            <a:endParaRPr lang="en-US" dirty="0"/>
          </a:p>
        </p:txBody>
      </p:sp>
      <p:sp>
        <p:nvSpPr>
          <p:cNvPr id="8" name="Footer Placeholder 7"/>
          <p:cNvSpPr>
            <a:spLocks noGrp="1"/>
          </p:cNvSpPr>
          <p:nvPr>
            <p:ph type="ftr" sz="quarter" idx="11"/>
          </p:nvPr>
        </p:nvSpPr>
        <p:spPr/>
        <p:txBody>
          <a:body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4/7/2022</a:t>
            </a:fld>
            <a:endParaRPr lang="en-US" dirty="0"/>
          </a:p>
        </p:txBody>
      </p:sp>
      <p:sp>
        <p:nvSpPr>
          <p:cNvPr id="4" name="Footer Placeholder 3"/>
          <p:cNvSpPr>
            <a:spLocks noGrp="1"/>
          </p:cNvSpPr>
          <p:nvPr>
            <p:ph type="ftr" sz="quarter" idx="11"/>
          </p:nvPr>
        </p:nvSpPr>
        <p:spPr/>
        <p:txBody>
          <a:bodyPr/>
          <a:lstStyle/>
          <a:p>
            <a:r>
              <a:rPr lang="en-US"/>
              <a:t>MHDO Board Meeting June 4, 2020</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4/7/2022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4/7/2022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4/7/2022</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4/7/2022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4,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0" lvl="0" indent="0">
              <a:buNone/>
            </a:pPr>
            <a:r>
              <a:rPr lang="en-US" sz="2800" dirty="0"/>
              <a:t>1. </a:t>
            </a:r>
            <a:r>
              <a:rPr lang="en-US" sz="2400" dirty="0"/>
              <a:t>Vote on Board Appointments to MHDO’s Health Information Advisory Committee (HIAC) as Required in Public Law, Chapter 423 (LD 541)</a:t>
            </a:r>
          </a:p>
          <a:p>
            <a:pPr marL="0" indent="0">
              <a:buNone/>
            </a:pPr>
            <a:r>
              <a:rPr lang="en-US" sz="2400" dirty="0"/>
              <a:t>2. Vote on Final Adoption of Rule Chapter </a:t>
            </a:r>
            <a:r>
              <a:rPr lang="en-US" sz="2400" dirty="0">
                <a:effectLst/>
                <a:latin typeface="Calibri" panose="020F0502020204030204" pitchFamily="34" charset="0"/>
                <a:ea typeface="Calibri" panose="020F0502020204030204" pitchFamily="34" charset="0"/>
              </a:rPr>
              <a:t>120, </a:t>
            </a:r>
            <a:r>
              <a:rPr lang="en-US" sz="2400" i="1" dirty="0">
                <a:solidFill>
                  <a:srgbClr val="333333"/>
                </a:solidFill>
                <a:effectLst/>
                <a:latin typeface="Calibri" panose="020F0502020204030204" pitchFamily="34" charset="0"/>
                <a:ea typeface="Calibri" panose="020F0502020204030204" pitchFamily="34" charset="0"/>
              </a:rPr>
              <a:t>Release of Data to the Public</a:t>
            </a:r>
            <a:r>
              <a:rPr lang="en-US" sz="2400" dirty="0">
                <a:solidFill>
                  <a:srgbClr val="333333"/>
                </a:solidFill>
                <a:effectLst/>
                <a:latin typeface="Calibri" panose="020F0502020204030204" pitchFamily="34" charset="0"/>
                <a:ea typeface="Calibri" panose="020F0502020204030204" pitchFamily="34" charset="0"/>
              </a:rPr>
              <a:t> </a:t>
            </a:r>
            <a:endParaRPr lang="en-US" sz="2400" dirty="0"/>
          </a:p>
          <a:p>
            <a:pPr marL="0" lvl="0" indent="0">
              <a:buNone/>
            </a:pPr>
            <a:r>
              <a:rPr lang="en-US" sz="2400" dirty="0"/>
              <a:t>3. Vote to Initiate Rulemaking for:</a:t>
            </a:r>
          </a:p>
          <a:p>
            <a:pPr marL="0" marR="274320" lvl="0" indent="0" hangingPunct="0">
              <a:spcBef>
                <a:spcPts val="600"/>
              </a:spcBef>
              <a:spcAft>
                <a:spcPts val="600"/>
              </a:spcAft>
              <a:buSzPts val="1200"/>
              <a:buNone/>
              <a:tabLst>
                <a:tab pos="228600" algn="l"/>
              </a:tabLst>
            </a:pPr>
            <a:r>
              <a:rPr lang="en-US" sz="2800" dirty="0">
                <a:solidFill>
                  <a:srgbClr val="000000"/>
                </a:solidFill>
                <a:effectLst/>
                <a:latin typeface="Calibri" panose="020F0502020204030204" pitchFamily="34" charset="0"/>
                <a:ea typeface="Times New Roman" panose="02020603050405020304" pitchFamily="18" charset="0"/>
              </a:rPr>
              <a:t>		</a:t>
            </a:r>
            <a:r>
              <a:rPr lang="en-US" sz="1800" dirty="0">
                <a:solidFill>
                  <a:srgbClr val="000000"/>
                </a:solidFill>
                <a:effectLst/>
                <a:latin typeface="Calibri" panose="020F0502020204030204" pitchFamily="34" charset="0"/>
                <a:ea typeface="Times New Roman" panose="02020603050405020304" pitchFamily="18" charset="0"/>
              </a:rPr>
              <a:t>Chapter 570:  </a:t>
            </a:r>
            <a:r>
              <a:rPr lang="en-US" sz="1800" i="1"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Uniform Reporting System for Prescription Drug Price Data Sets</a:t>
            </a:r>
          </a:p>
          <a:p>
            <a:pPr marL="0" marR="274320" indent="0" hangingPunct="0">
              <a:spcBef>
                <a:spcPts val="600"/>
              </a:spcBef>
              <a:spcAft>
                <a:spcPts val="600"/>
              </a:spcAft>
              <a:buSzPts val="1200"/>
              <a:buNone/>
              <a:tabLst>
                <a:tab pos="228600" algn="l"/>
              </a:tabLst>
            </a:pPr>
            <a:r>
              <a:rPr lang="en-US" sz="1800" i="1" dirty="0">
                <a:solidFill>
                  <a:srgbClr val="333333"/>
                </a:solidFill>
                <a:latin typeface="Calibri" panose="020F0502020204030204" pitchFamily="34" charset="0"/>
                <a:ea typeface="Times New Roman" panose="02020603050405020304" pitchFamily="18" charset="0"/>
                <a:cs typeface="Helvetica" panose="020B0604020202020204" pitchFamily="34" charset="0"/>
              </a:rPr>
              <a:t>		</a:t>
            </a:r>
            <a:r>
              <a:rPr lang="en-US" sz="1800"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Chapter 100:  </a:t>
            </a:r>
            <a:r>
              <a:rPr lang="en-US" sz="1800" i="1"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Enforcement Procedures</a:t>
            </a:r>
            <a:endParaRPr lang="en-US" sz="2800" dirty="0"/>
          </a:p>
          <a:p>
            <a:pPr marL="0" lvl="0" indent="0">
              <a:buNone/>
            </a:pPr>
            <a:r>
              <a:rPr lang="en-US" sz="2400" dirty="0"/>
              <a:t>4. Legislative Update</a:t>
            </a:r>
          </a:p>
          <a:p>
            <a:pPr marL="0" indent="0">
              <a:buNone/>
            </a:pPr>
            <a:r>
              <a:rPr lang="en-US" sz="2400" dirty="0"/>
              <a:t>5. Maine Quality Forum Update</a:t>
            </a:r>
          </a:p>
          <a:p>
            <a:pPr marL="0" indent="0">
              <a:buNone/>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April 7, 2022</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F9A58-4DB3-483D-AA0F-7379A21D5C51}"/>
              </a:ext>
            </a:extLst>
          </p:cNvPr>
          <p:cNvSpPr>
            <a:spLocks noGrp="1"/>
          </p:cNvSpPr>
          <p:nvPr>
            <p:ph type="title"/>
          </p:nvPr>
        </p:nvSpPr>
        <p:spPr>
          <a:xfrm>
            <a:off x="1009650" y="352426"/>
            <a:ext cx="10202832" cy="1832610"/>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r>
              <a:rPr lang="en-US" b="1" dirty="0"/>
              <a:t>Legislative Update-Second Regular Session of the 130</a:t>
            </a:r>
            <a:r>
              <a:rPr lang="en-US" b="1" baseline="30000" dirty="0"/>
              <a:t>th</a:t>
            </a:r>
            <a:r>
              <a:rPr lang="en-US" b="1" dirty="0"/>
              <a:t> Legislature</a:t>
            </a:r>
            <a:br>
              <a:rPr lang="en-US" sz="4800" dirty="0"/>
            </a:br>
            <a:endParaRPr lang="en-US" dirty="0"/>
          </a:p>
        </p:txBody>
      </p:sp>
      <p:sp>
        <p:nvSpPr>
          <p:cNvPr id="3" name="Content Placeholder 2">
            <a:extLst>
              <a:ext uri="{FF2B5EF4-FFF2-40B4-BE49-F238E27FC236}">
                <a16:creationId xmlns:a16="http://schemas.microsoft.com/office/drawing/2014/main" id="{8953C3ED-9B9B-4F46-89D0-179D783F6664}"/>
              </a:ext>
            </a:extLst>
          </p:cNvPr>
          <p:cNvSpPr>
            <a:spLocks noGrp="1"/>
          </p:cNvSpPr>
          <p:nvPr>
            <p:ph idx="1"/>
          </p:nvPr>
        </p:nvSpPr>
        <p:spPr/>
        <p:txBody>
          <a:bodyPr/>
          <a:lstStyle/>
          <a:p>
            <a:pPr marL="0" indent="0">
              <a:buNone/>
            </a:pPr>
            <a:r>
              <a:rPr lang="en-US" sz="3600" dirty="0"/>
              <a:t>Session began January 5, 2022</a:t>
            </a:r>
          </a:p>
          <a:p>
            <a:endParaRPr lang="en-US" sz="3600" dirty="0"/>
          </a:p>
          <a:p>
            <a:pPr marL="0" indent="0">
              <a:buNone/>
            </a:pPr>
            <a:r>
              <a:rPr lang="en-US" sz="3600" dirty="0"/>
              <a:t>Statutory adjournment is April 20, 2022</a:t>
            </a:r>
          </a:p>
          <a:p>
            <a:pPr marL="0" indent="0">
              <a:buNone/>
            </a:pPr>
            <a:endParaRPr lang="en-US" sz="3600" dirty="0"/>
          </a:p>
          <a:p>
            <a:pPr marL="0" indent="0">
              <a:buNone/>
            </a:pPr>
            <a:r>
              <a:rPr lang="en-US" sz="3600" dirty="0"/>
              <a:t>Overview of LD’s that if passed will impact MHDO and MQF</a:t>
            </a:r>
          </a:p>
        </p:txBody>
      </p:sp>
      <p:sp>
        <p:nvSpPr>
          <p:cNvPr id="4" name="Footer Placeholder 3">
            <a:extLst>
              <a:ext uri="{FF2B5EF4-FFF2-40B4-BE49-F238E27FC236}">
                <a16:creationId xmlns:a16="http://schemas.microsoft.com/office/drawing/2014/main" id="{0E734CD0-D587-4F05-843F-BB56C75A52CF}"/>
              </a:ext>
            </a:extLst>
          </p:cNvPr>
          <p:cNvSpPr>
            <a:spLocks noGrp="1"/>
          </p:cNvSpPr>
          <p:nvPr>
            <p:ph type="ftr" sz="quarter" idx="11"/>
          </p:nvPr>
        </p:nvSpPr>
        <p:spPr/>
        <p:txBody>
          <a:bodyPr/>
          <a:lstStyle/>
          <a:p>
            <a:r>
              <a:rPr lang="en-US"/>
              <a:t>MHDO Board Meeting June 4, 2020</a:t>
            </a:r>
            <a:endParaRPr lang="en-US" dirty="0"/>
          </a:p>
        </p:txBody>
      </p:sp>
      <p:sp>
        <p:nvSpPr>
          <p:cNvPr id="5" name="Slide Number Placeholder 4">
            <a:extLst>
              <a:ext uri="{FF2B5EF4-FFF2-40B4-BE49-F238E27FC236}">
                <a16:creationId xmlns:a16="http://schemas.microsoft.com/office/drawing/2014/main" id="{71898BBD-72EE-449A-8374-6A737BA7F380}"/>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894964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54AB6-9CCB-4D43-8F25-F0DF0677FE17}"/>
              </a:ext>
            </a:extLst>
          </p:cNvPr>
          <p:cNvSpPr>
            <a:spLocks noGrp="1"/>
          </p:cNvSpPr>
          <p:nvPr>
            <p:ph type="title"/>
          </p:nvPr>
        </p:nvSpPr>
        <p:spPr>
          <a:xfrm>
            <a:off x="1097280" y="133350"/>
            <a:ext cx="10115202" cy="1619249"/>
          </a:xfrm>
        </p:spPr>
        <p:txBody>
          <a:bodyPr>
            <a:normAutofit fontScale="90000"/>
          </a:bodyPr>
          <a:lstStyle/>
          <a:p>
            <a:br>
              <a:rPr lang="en-US" dirty="0"/>
            </a:br>
            <a:r>
              <a:rPr lang="en-US" sz="4000" b="1" dirty="0"/>
              <a:t>Legislative Update-Second Regular Session of the 130</a:t>
            </a:r>
            <a:r>
              <a:rPr lang="en-US" sz="4000" b="1" baseline="30000" dirty="0"/>
              <a:t>th</a:t>
            </a:r>
            <a:r>
              <a:rPr lang="en-US" sz="4000" b="1" dirty="0"/>
              <a:t> Legislature</a:t>
            </a:r>
            <a:br>
              <a:rPr lang="en-US" dirty="0"/>
            </a:br>
            <a:endParaRPr lang="en-US" dirty="0"/>
          </a:p>
        </p:txBody>
      </p:sp>
      <p:sp>
        <p:nvSpPr>
          <p:cNvPr id="3" name="Content Placeholder 2">
            <a:extLst>
              <a:ext uri="{FF2B5EF4-FFF2-40B4-BE49-F238E27FC236}">
                <a16:creationId xmlns:a16="http://schemas.microsoft.com/office/drawing/2014/main" id="{A4BAD128-721D-4BB2-95FC-3CCABAE42F51}"/>
              </a:ext>
            </a:extLst>
          </p:cNvPr>
          <p:cNvSpPr>
            <a:spLocks noGrp="1"/>
          </p:cNvSpPr>
          <p:nvPr>
            <p:ph idx="1"/>
          </p:nvPr>
        </p:nvSpPr>
        <p:spPr/>
        <p:txBody>
          <a:bodyPr>
            <a:normAutofit/>
          </a:bodyPr>
          <a:lstStyle/>
          <a:p>
            <a:endParaRPr lang="en-US" sz="2200" dirty="0"/>
          </a:p>
          <a:p>
            <a:pPr lvl="1"/>
            <a:endParaRPr lang="en-US" sz="2200" dirty="0"/>
          </a:p>
          <a:p>
            <a:endParaRPr lang="en-US" dirty="0"/>
          </a:p>
        </p:txBody>
      </p:sp>
      <p:sp>
        <p:nvSpPr>
          <p:cNvPr id="4" name="Footer Placeholder 3">
            <a:extLst>
              <a:ext uri="{FF2B5EF4-FFF2-40B4-BE49-F238E27FC236}">
                <a16:creationId xmlns:a16="http://schemas.microsoft.com/office/drawing/2014/main" id="{345F77E2-EE19-4DF4-A523-76ED0D00F020}"/>
              </a:ext>
            </a:extLst>
          </p:cNvPr>
          <p:cNvSpPr>
            <a:spLocks noGrp="1"/>
          </p:cNvSpPr>
          <p:nvPr>
            <p:ph type="ftr" sz="quarter" idx="11"/>
          </p:nvPr>
        </p:nvSpPr>
        <p:spPr/>
        <p:txBody>
          <a:bodyPr/>
          <a:lstStyle/>
          <a:p>
            <a:r>
              <a:rPr lang="en-US" dirty="0"/>
              <a:t>MHDO Board Meeting February 3, 2022</a:t>
            </a:r>
          </a:p>
        </p:txBody>
      </p:sp>
      <p:sp>
        <p:nvSpPr>
          <p:cNvPr id="5" name="Slide Number Placeholder 4">
            <a:extLst>
              <a:ext uri="{FF2B5EF4-FFF2-40B4-BE49-F238E27FC236}">
                <a16:creationId xmlns:a16="http://schemas.microsoft.com/office/drawing/2014/main" id="{9E5E4AAE-C941-49D2-BD61-403FD1BC10EA}"/>
              </a:ext>
            </a:extLst>
          </p:cNvPr>
          <p:cNvSpPr>
            <a:spLocks noGrp="1"/>
          </p:cNvSpPr>
          <p:nvPr>
            <p:ph type="sldNum" sz="quarter" idx="12"/>
          </p:nvPr>
        </p:nvSpPr>
        <p:spPr/>
        <p:txBody>
          <a:bodyPr/>
          <a:lstStyle/>
          <a:p>
            <a:fld id="{4CE482DC-2269-4F26-9D2A-7E44B1A4CD85}" type="slidenum">
              <a:rPr lang="en-US" smtClean="0"/>
              <a:pPr/>
              <a:t>11</a:t>
            </a:fld>
            <a:endParaRPr lang="en-US" dirty="0"/>
          </a:p>
        </p:txBody>
      </p:sp>
      <p:graphicFrame>
        <p:nvGraphicFramePr>
          <p:cNvPr id="9" name="Table 9">
            <a:extLst>
              <a:ext uri="{FF2B5EF4-FFF2-40B4-BE49-F238E27FC236}">
                <a16:creationId xmlns:a16="http://schemas.microsoft.com/office/drawing/2014/main" id="{FEE4C50D-CB91-4D33-B6F0-1F4E895A743F}"/>
              </a:ext>
            </a:extLst>
          </p:cNvPr>
          <p:cNvGraphicFramePr>
            <a:graphicFrameLocks noGrp="1"/>
          </p:cNvGraphicFramePr>
          <p:nvPr>
            <p:extLst>
              <p:ext uri="{D42A27DB-BD31-4B8C-83A1-F6EECF244321}">
                <p14:modId xmlns:p14="http://schemas.microsoft.com/office/powerpoint/2010/main" val="4063883459"/>
              </p:ext>
            </p:extLst>
          </p:nvPr>
        </p:nvGraphicFramePr>
        <p:xfrm>
          <a:off x="1" y="1"/>
          <a:ext cx="12191999" cy="7356478"/>
        </p:xfrm>
        <a:graphic>
          <a:graphicData uri="http://schemas.openxmlformats.org/drawingml/2006/table">
            <a:tbl>
              <a:tblPr firstRow="1" bandRow="1">
                <a:tableStyleId>{5C22544A-7EE6-4342-B048-85BDC9FD1C3A}</a:tableStyleId>
              </a:tblPr>
              <a:tblGrid>
                <a:gridCol w="3928081">
                  <a:extLst>
                    <a:ext uri="{9D8B030D-6E8A-4147-A177-3AD203B41FA5}">
                      <a16:colId xmlns:a16="http://schemas.microsoft.com/office/drawing/2014/main" val="1736292226"/>
                    </a:ext>
                  </a:extLst>
                </a:gridCol>
                <a:gridCol w="3908473">
                  <a:extLst>
                    <a:ext uri="{9D8B030D-6E8A-4147-A177-3AD203B41FA5}">
                      <a16:colId xmlns:a16="http://schemas.microsoft.com/office/drawing/2014/main" val="1577197106"/>
                    </a:ext>
                  </a:extLst>
                </a:gridCol>
                <a:gridCol w="4355445">
                  <a:extLst>
                    <a:ext uri="{9D8B030D-6E8A-4147-A177-3AD203B41FA5}">
                      <a16:colId xmlns:a16="http://schemas.microsoft.com/office/drawing/2014/main" val="313915145"/>
                    </a:ext>
                  </a:extLst>
                </a:gridCol>
              </a:tblGrid>
              <a:tr h="2014865">
                <a:tc>
                  <a:txBody>
                    <a:bodyPr/>
                    <a:lstStyle/>
                    <a:p>
                      <a:r>
                        <a:rPr lang="en-US" dirty="0"/>
                        <a:t>LD 1842, </a:t>
                      </a:r>
                      <a:r>
                        <a:rPr lang="en-US" sz="1800" b="1" i="1" kern="1200" dirty="0">
                          <a:solidFill>
                            <a:schemeClr val="lt1"/>
                          </a:solidFill>
                          <a:effectLst/>
                          <a:latin typeface="+mn-lt"/>
                          <a:ea typeface="+mn-ea"/>
                          <a:cs typeface="+mn-cs"/>
                        </a:rPr>
                        <a:t>Resolve, Regarding Legislative Review of Portions of Chapter 120: Release of Data to the Public, a Major Substantive Rule of the Maine Health Data Organization (passed)</a:t>
                      </a:r>
                      <a:br>
                        <a:rPr lang="en-US" sz="1800" b="1" i="1" kern="1200" dirty="0">
                          <a:solidFill>
                            <a:schemeClr val="lt1"/>
                          </a:solidFill>
                          <a:effectLst/>
                          <a:latin typeface="+mn-lt"/>
                          <a:ea typeface="+mn-ea"/>
                          <a:cs typeface="+mn-cs"/>
                        </a:rPr>
                      </a:br>
                      <a:endParaRPr lang="en-US" i="1" dirty="0"/>
                    </a:p>
                  </a:txBody>
                  <a:tcPr/>
                </a:tc>
                <a:tc>
                  <a:txBody>
                    <a:bodyPr/>
                    <a:lstStyle/>
                    <a:p>
                      <a:r>
                        <a:rPr lang="en-US" dirty="0"/>
                        <a:t>MHDO</a:t>
                      </a:r>
                    </a:p>
                  </a:txBody>
                  <a:tcPr/>
                </a:tc>
                <a:tc>
                  <a:txBody>
                    <a:bodyPr/>
                    <a:lstStyle/>
                    <a:p>
                      <a:r>
                        <a:rPr lang="en-US" dirty="0"/>
                        <a:t>Board votes on final adoption and staff executes the implementation plan</a:t>
                      </a:r>
                    </a:p>
                  </a:txBody>
                  <a:tcPr/>
                </a:tc>
                <a:extLst>
                  <a:ext uri="{0D108BD9-81ED-4DB2-BD59-A6C34878D82A}">
                    <a16:rowId xmlns:a16="http://schemas.microsoft.com/office/drawing/2014/main" val="3749262055"/>
                  </a:ext>
                </a:extLst>
              </a:tr>
              <a:tr h="4487654">
                <a:tc>
                  <a:txBody>
                    <a:bodyPr/>
                    <a:lstStyle/>
                    <a:p>
                      <a:r>
                        <a:rPr lang="en-US" dirty="0"/>
                        <a:t>LD 1636</a:t>
                      </a:r>
                      <a:r>
                        <a:rPr lang="en-US" i="1" dirty="0"/>
                        <a:t>, </a:t>
                      </a:r>
                      <a:r>
                        <a:rPr lang="en-US" sz="1800" i="1" kern="1200" dirty="0">
                          <a:solidFill>
                            <a:schemeClr val="dk1"/>
                          </a:solidFill>
                          <a:effectLst/>
                          <a:latin typeface="+mn-lt"/>
                          <a:ea typeface="+mn-ea"/>
                          <a:cs typeface="+mn-cs"/>
                        </a:rPr>
                        <a:t>An Act To Reduce Prescription Drug Costs by Using International Pricing </a:t>
                      </a:r>
                      <a:r>
                        <a:rPr lang="en-US" i="1" dirty="0"/>
                        <a:t>(TBD)</a:t>
                      </a:r>
                    </a:p>
                  </a:txBody>
                  <a:tcPr/>
                </a:tc>
                <a:tc>
                  <a:txBody>
                    <a:bodyPr/>
                    <a:lstStyle/>
                    <a:p>
                      <a:r>
                        <a:rPr lang="en-US" dirty="0"/>
                        <a:t>MHDO</a:t>
                      </a:r>
                    </a:p>
                  </a:txBody>
                  <a:tcPr/>
                </a:tc>
                <a:tc>
                  <a:txBody>
                    <a:bodyPr/>
                    <a:lstStyle/>
                    <a:p>
                      <a:r>
                        <a:rPr lang="en-US" dirty="0"/>
                        <a:t>Annual report to the HCIFS committee beginning January 1, 2023:  Identify the 100 most costly and 100 most frequently prescribed prescription drugs in the State, the manufacturers of those drugs and the average wholesale acquisition cost for each drug for the most current 12- month period.  To extent possible in collaboration with the Maine Prescription Drug Affordability Board, compare the wholesale acquisition cost to the cost in official publications of the governments of the Canadian provinces (Ontario, Quebec, British Columbia and Alberta)</a:t>
                      </a:r>
                    </a:p>
                  </a:txBody>
                  <a:tcPr/>
                </a:tc>
                <a:extLst>
                  <a:ext uri="{0D108BD9-81ED-4DB2-BD59-A6C34878D82A}">
                    <a16:rowId xmlns:a16="http://schemas.microsoft.com/office/drawing/2014/main" val="697577326"/>
                  </a:ext>
                </a:extLst>
              </a:tr>
              <a:tr h="4744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7756395"/>
                  </a:ext>
                </a:extLst>
              </a:tr>
              <a:tr h="379519">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66113291"/>
                  </a:ext>
                </a:extLst>
              </a:tr>
            </a:tbl>
          </a:graphicData>
        </a:graphic>
      </p:graphicFrame>
    </p:spTree>
    <p:extLst>
      <p:ext uri="{BB962C8B-B14F-4D97-AF65-F5344CB8AC3E}">
        <p14:creationId xmlns:p14="http://schemas.microsoft.com/office/powerpoint/2010/main" val="68417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54AB6-9CCB-4D43-8F25-F0DF0677FE17}"/>
              </a:ext>
            </a:extLst>
          </p:cNvPr>
          <p:cNvSpPr>
            <a:spLocks noGrp="1"/>
          </p:cNvSpPr>
          <p:nvPr>
            <p:ph type="title"/>
          </p:nvPr>
        </p:nvSpPr>
        <p:spPr>
          <a:xfrm>
            <a:off x="1097280" y="133350"/>
            <a:ext cx="10115202" cy="1619249"/>
          </a:xfrm>
        </p:spPr>
        <p:txBody>
          <a:bodyPr>
            <a:normAutofit fontScale="90000"/>
          </a:bodyPr>
          <a:lstStyle/>
          <a:p>
            <a:br>
              <a:rPr lang="en-US" dirty="0"/>
            </a:br>
            <a:r>
              <a:rPr lang="en-US" sz="4000" b="1" dirty="0"/>
              <a:t>Legislative Update-Second Regular Session of the 130</a:t>
            </a:r>
            <a:r>
              <a:rPr lang="en-US" sz="4000" b="1" baseline="30000" dirty="0"/>
              <a:t>th</a:t>
            </a:r>
            <a:r>
              <a:rPr lang="en-US" sz="4000" b="1" dirty="0"/>
              <a:t> Legislature</a:t>
            </a:r>
            <a:br>
              <a:rPr lang="en-US" dirty="0"/>
            </a:br>
            <a:endParaRPr lang="en-US" dirty="0"/>
          </a:p>
        </p:txBody>
      </p:sp>
      <p:sp>
        <p:nvSpPr>
          <p:cNvPr id="3" name="Content Placeholder 2">
            <a:extLst>
              <a:ext uri="{FF2B5EF4-FFF2-40B4-BE49-F238E27FC236}">
                <a16:creationId xmlns:a16="http://schemas.microsoft.com/office/drawing/2014/main" id="{A4BAD128-721D-4BB2-95FC-3CCABAE42F51}"/>
              </a:ext>
            </a:extLst>
          </p:cNvPr>
          <p:cNvSpPr>
            <a:spLocks noGrp="1"/>
          </p:cNvSpPr>
          <p:nvPr>
            <p:ph idx="1"/>
          </p:nvPr>
        </p:nvSpPr>
        <p:spPr/>
        <p:txBody>
          <a:bodyPr>
            <a:normAutofit/>
          </a:bodyPr>
          <a:lstStyle/>
          <a:p>
            <a:endParaRPr lang="en-US" sz="2200" dirty="0"/>
          </a:p>
          <a:p>
            <a:pPr lvl="1"/>
            <a:endParaRPr lang="en-US" sz="2200" dirty="0"/>
          </a:p>
          <a:p>
            <a:endParaRPr lang="en-US" dirty="0"/>
          </a:p>
        </p:txBody>
      </p:sp>
      <p:sp>
        <p:nvSpPr>
          <p:cNvPr id="4" name="Footer Placeholder 3">
            <a:extLst>
              <a:ext uri="{FF2B5EF4-FFF2-40B4-BE49-F238E27FC236}">
                <a16:creationId xmlns:a16="http://schemas.microsoft.com/office/drawing/2014/main" id="{345F77E2-EE19-4DF4-A523-76ED0D00F020}"/>
              </a:ext>
            </a:extLst>
          </p:cNvPr>
          <p:cNvSpPr>
            <a:spLocks noGrp="1"/>
          </p:cNvSpPr>
          <p:nvPr>
            <p:ph type="ftr" sz="quarter" idx="11"/>
          </p:nvPr>
        </p:nvSpPr>
        <p:spPr/>
        <p:txBody>
          <a:bodyPr/>
          <a:lstStyle/>
          <a:p>
            <a:r>
              <a:rPr lang="en-US" dirty="0"/>
              <a:t>MHDO Board Meeting February 3, 2022</a:t>
            </a:r>
          </a:p>
        </p:txBody>
      </p:sp>
      <p:sp>
        <p:nvSpPr>
          <p:cNvPr id="5" name="Slide Number Placeholder 4">
            <a:extLst>
              <a:ext uri="{FF2B5EF4-FFF2-40B4-BE49-F238E27FC236}">
                <a16:creationId xmlns:a16="http://schemas.microsoft.com/office/drawing/2014/main" id="{9E5E4AAE-C941-49D2-BD61-403FD1BC10EA}"/>
              </a:ext>
            </a:extLst>
          </p:cNvPr>
          <p:cNvSpPr>
            <a:spLocks noGrp="1"/>
          </p:cNvSpPr>
          <p:nvPr>
            <p:ph type="sldNum" sz="quarter" idx="12"/>
          </p:nvPr>
        </p:nvSpPr>
        <p:spPr/>
        <p:txBody>
          <a:bodyPr/>
          <a:lstStyle/>
          <a:p>
            <a:fld id="{4CE482DC-2269-4F26-9D2A-7E44B1A4CD85}" type="slidenum">
              <a:rPr lang="en-US" smtClean="0"/>
              <a:pPr/>
              <a:t>12</a:t>
            </a:fld>
            <a:endParaRPr lang="en-US" dirty="0"/>
          </a:p>
        </p:txBody>
      </p:sp>
      <p:graphicFrame>
        <p:nvGraphicFramePr>
          <p:cNvPr id="9" name="Table 9">
            <a:extLst>
              <a:ext uri="{FF2B5EF4-FFF2-40B4-BE49-F238E27FC236}">
                <a16:creationId xmlns:a16="http://schemas.microsoft.com/office/drawing/2014/main" id="{FEE4C50D-CB91-4D33-B6F0-1F4E895A743F}"/>
              </a:ext>
            </a:extLst>
          </p:cNvPr>
          <p:cNvGraphicFramePr>
            <a:graphicFrameLocks noGrp="1"/>
          </p:cNvGraphicFramePr>
          <p:nvPr>
            <p:extLst>
              <p:ext uri="{D42A27DB-BD31-4B8C-83A1-F6EECF244321}">
                <p14:modId xmlns:p14="http://schemas.microsoft.com/office/powerpoint/2010/main" val="3452494102"/>
              </p:ext>
            </p:extLst>
          </p:nvPr>
        </p:nvGraphicFramePr>
        <p:xfrm>
          <a:off x="1" y="1"/>
          <a:ext cx="12191999" cy="7356478"/>
        </p:xfrm>
        <a:graphic>
          <a:graphicData uri="http://schemas.openxmlformats.org/drawingml/2006/table">
            <a:tbl>
              <a:tblPr firstRow="1" bandRow="1">
                <a:tableStyleId>{5C22544A-7EE6-4342-B048-85BDC9FD1C3A}</a:tableStyleId>
              </a:tblPr>
              <a:tblGrid>
                <a:gridCol w="3928081">
                  <a:extLst>
                    <a:ext uri="{9D8B030D-6E8A-4147-A177-3AD203B41FA5}">
                      <a16:colId xmlns:a16="http://schemas.microsoft.com/office/drawing/2014/main" val="1736292226"/>
                    </a:ext>
                  </a:extLst>
                </a:gridCol>
                <a:gridCol w="3908473">
                  <a:extLst>
                    <a:ext uri="{9D8B030D-6E8A-4147-A177-3AD203B41FA5}">
                      <a16:colId xmlns:a16="http://schemas.microsoft.com/office/drawing/2014/main" val="1577197106"/>
                    </a:ext>
                  </a:extLst>
                </a:gridCol>
                <a:gridCol w="4355445">
                  <a:extLst>
                    <a:ext uri="{9D8B030D-6E8A-4147-A177-3AD203B41FA5}">
                      <a16:colId xmlns:a16="http://schemas.microsoft.com/office/drawing/2014/main" val="313915145"/>
                    </a:ext>
                  </a:extLst>
                </a:gridCol>
              </a:tblGrid>
              <a:tr h="2014865">
                <a:tc>
                  <a:txBody>
                    <a:bodyPr/>
                    <a:lstStyle/>
                    <a:p>
                      <a:r>
                        <a:rPr lang="en-US" dirty="0"/>
                        <a:t>LD 1867, </a:t>
                      </a:r>
                      <a:r>
                        <a:rPr lang="en-US" i="1" dirty="0"/>
                        <a:t>An Act To Codify MaineCare Rate System Reform </a:t>
                      </a:r>
                      <a:r>
                        <a:rPr lang="en-US" dirty="0"/>
                        <a:t> (TBD)</a:t>
                      </a:r>
                      <a:br>
                        <a:rPr lang="en-US" sz="1800" b="1" i="1" kern="1200" dirty="0">
                          <a:solidFill>
                            <a:schemeClr val="lt1"/>
                          </a:solidFill>
                          <a:effectLst/>
                          <a:latin typeface="+mn-lt"/>
                          <a:ea typeface="+mn-ea"/>
                          <a:cs typeface="+mn-cs"/>
                        </a:rPr>
                      </a:br>
                      <a:endParaRPr lang="en-US" i="1" dirty="0"/>
                    </a:p>
                  </a:txBody>
                  <a:tcPr/>
                </a:tc>
                <a:tc>
                  <a:txBody>
                    <a:bodyPr/>
                    <a:lstStyle/>
                    <a:p>
                      <a:r>
                        <a:rPr lang="en-US" dirty="0"/>
                        <a:t>MHDO</a:t>
                      </a:r>
                    </a:p>
                  </a:txBody>
                  <a:tcPr/>
                </a:tc>
                <a:tc>
                  <a:txBody>
                    <a:bodyPr/>
                    <a:lstStyle/>
                    <a:p>
                      <a:r>
                        <a:rPr lang="en-US" dirty="0"/>
                        <a:t>MHDO is identified as one of the members of the MaineCare Rate Reform Advisory Panel</a:t>
                      </a:r>
                    </a:p>
                  </a:txBody>
                  <a:tcPr/>
                </a:tc>
                <a:extLst>
                  <a:ext uri="{0D108BD9-81ED-4DB2-BD59-A6C34878D82A}">
                    <a16:rowId xmlns:a16="http://schemas.microsoft.com/office/drawing/2014/main" val="3749262055"/>
                  </a:ext>
                </a:extLst>
              </a:tr>
              <a:tr h="4487654">
                <a:tc>
                  <a:txBody>
                    <a:bodyPr/>
                    <a:lstStyle/>
                    <a:p>
                      <a:r>
                        <a:rPr lang="en-US" dirty="0"/>
                        <a:t>LD 1196, </a:t>
                      </a:r>
                      <a:r>
                        <a:rPr lang="en-US" sz="1800" i="1" kern="1200" dirty="0">
                          <a:solidFill>
                            <a:schemeClr val="dk1"/>
                          </a:solidFill>
                          <a:effectLst/>
                          <a:latin typeface="+mn-lt"/>
                          <a:ea typeface="+mn-ea"/>
                          <a:cs typeface="+mn-cs"/>
                        </a:rPr>
                        <a:t>An Act Regarding Reporting on Spending for Behavioral Health Care Services and to Clarify Requirements for Credential by Health Insurance Carriers </a:t>
                      </a:r>
                      <a:r>
                        <a:rPr lang="en-US" sz="1800" kern="1200" dirty="0">
                          <a:solidFill>
                            <a:schemeClr val="dk1"/>
                          </a:solidFill>
                          <a:effectLst/>
                          <a:latin typeface="+mn-lt"/>
                          <a:ea typeface="+mn-ea"/>
                          <a:cs typeface="+mn-cs"/>
                        </a:rPr>
                        <a:t>(TBD)</a:t>
                      </a:r>
                      <a:endParaRPr lang="en-US" i="1" dirty="0"/>
                    </a:p>
                  </a:txBody>
                  <a:tcPr/>
                </a:tc>
                <a:tc>
                  <a:txBody>
                    <a:bodyPr/>
                    <a:lstStyle/>
                    <a:p>
                      <a:r>
                        <a:rPr lang="en-US" dirty="0"/>
                        <a:t>MQF and MHDO</a:t>
                      </a:r>
                    </a:p>
                  </a:txBody>
                  <a:tcPr/>
                </a:tc>
                <a:tc>
                  <a:txBody>
                    <a:bodyPr/>
                    <a:lstStyle/>
                    <a:p>
                      <a:r>
                        <a:rPr lang="en-US" dirty="0"/>
                        <a:t>Annual Report starting January 15, 2023, to the HCIFS committee and Commissioner of DHHS on behavioral health care spending in Maine using claims data from MHDO.  Payers are required to provide MHDO supplemental datasets specific to:</a:t>
                      </a:r>
                    </a:p>
                    <a:p>
                      <a:r>
                        <a:rPr lang="en-US" dirty="0"/>
                        <a:t>1.  Non-Claims based payments for behavioral health care services, and</a:t>
                      </a:r>
                    </a:p>
                    <a:p>
                      <a:r>
                        <a:rPr lang="en-US" dirty="0"/>
                        <a:t>2. Total payments associated with substance use disorder services that are redacted from the payor’s claims data submissions to MHDO as they feel necessary under 42 CFR Part 2.  </a:t>
                      </a:r>
                    </a:p>
                  </a:txBody>
                  <a:tcPr/>
                </a:tc>
                <a:extLst>
                  <a:ext uri="{0D108BD9-81ED-4DB2-BD59-A6C34878D82A}">
                    <a16:rowId xmlns:a16="http://schemas.microsoft.com/office/drawing/2014/main" val="697577326"/>
                  </a:ext>
                </a:extLst>
              </a:tr>
              <a:tr h="4744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7756395"/>
                  </a:ext>
                </a:extLst>
              </a:tr>
              <a:tr h="379519">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66113291"/>
                  </a:ext>
                </a:extLst>
              </a:tr>
            </a:tbl>
          </a:graphicData>
        </a:graphic>
      </p:graphicFrame>
    </p:spTree>
    <p:extLst>
      <p:ext uri="{BB962C8B-B14F-4D97-AF65-F5344CB8AC3E}">
        <p14:creationId xmlns:p14="http://schemas.microsoft.com/office/powerpoint/2010/main" val="912356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fontScale="25000" lnSpcReduction="20000"/>
          </a:bodyPr>
          <a:lstStyle/>
          <a:p>
            <a:pPr marL="0" indent="0">
              <a:buNone/>
            </a:pPr>
            <a:r>
              <a:rPr lang="en-US" sz="12800" dirty="0"/>
              <a:t>Key Activities</a:t>
            </a:r>
            <a:endParaRPr lang="en-US" sz="12800" dirty="0">
              <a:solidFill>
                <a:srgbClr val="FF0000"/>
              </a:solidFill>
            </a:endParaRPr>
          </a:p>
          <a:p>
            <a:pPr marL="0" indent="0">
              <a:buNone/>
            </a:pPr>
            <a:r>
              <a:rPr lang="en-US" sz="8000" dirty="0"/>
              <a:t>Preparing annual report on Rate of Healthcare Associated Infections in State of Maine.</a:t>
            </a:r>
          </a:p>
          <a:p>
            <a:pPr marL="0" indent="0">
              <a:buNone/>
            </a:pPr>
            <a:r>
              <a:rPr lang="en-US" sz="8000" dirty="0"/>
              <a:t>Developing work plan for the new reporting requirement under LD 1196, </a:t>
            </a:r>
            <a:r>
              <a:rPr lang="en-US" sz="8000" i="1" kern="1200" dirty="0">
                <a:solidFill>
                  <a:schemeClr val="dk1"/>
                </a:solidFill>
                <a:effectLst/>
                <a:latin typeface="+mn-lt"/>
                <a:ea typeface="+mn-ea"/>
                <a:cs typeface="+mn-cs"/>
              </a:rPr>
              <a:t>An Act Regarding Reporting on Spending for Behavioral Health Care Services and to Clarify Requirements for Credential by Health Insurance Carriers . </a:t>
            </a:r>
          </a:p>
          <a:p>
            <a:pPr marL="0" indent="0">
              <a:buNone/>
            </a:pPr>
            <a:r>
              <a:rPr lang="en-US" sz="8000" i="1" dirty="0">
                <a:solidFill>
                  <a:schemeClr val="dk1"/>
                </a:solidFill>
              </a:rPr>
              <a:t>	Plan to convene a stakeholder group (late spring/early summer) to help guide the 	development of the annual report.  </a:t>
            </a:r>
            <a:endParaRPr lang="en-US" sz="8000" dirty="0"/>
          </a:p>
          <a:p>
            <a:pPr marL="0" indent="0">
              <a:buNone/>
            </a:pPr>
            <a:r>
              <a:rPr lang="en-US" sz="8000" dirty="0"/>
              <a:t>Developing proposal on the feasibility of replacing the cell phone bars on CompareMaine with an alternative approach for translating the rates and</a:t>
            </a:r>
            <a:r>
              <a:rPr lang="en-US" sz="8000" dirty="0">
                <a:solidFill>
                  <a:srgbClr val="FF0000"/>
                </a:solidFill>
              </a:rPr>
              <a:t>/</a:t>
            </a:r>
            <a:r>
              <a:rPr lang="en-US" sz="8000" dirty="0"/>
              <a:t>or confidence intervals for the quality measures.  Drafting language for improved description of how we calculate Quality measures on CompareMaine</a:t>
            </a:r>
          </a:p>
          <a:p>
            <a:pPr marL="0" indent="0">
              <a:buNone/>
            </a:pPr>
            <a:r>
              <a:rPr lang="en-US" sz="7200" dirty="0"/>
              <a:t>	 </a:t>
            </a:r>
          </a:p>
          <a:p>
            <a:pPr marL="0" indent="0">
              <a:buNone/>
            </a:pPr>
            <a:r>
              <a:rPr lang="en-US" sz="3200" dirty="0"/>
              <a:t>	</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April 7,  2022</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13</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lnSpcReduction="10000"/>
          </a:bodyPr>
          <a:lstStyle/>
          <a:p>
            <a:pPr marL="0" indent="0">
              <a:buNone/>
            </a:pPr>
            <a:r>
              <a:rPr lang="en-US" sz="2900" b="1" dirty="0"/>
              <a:t>Project Firstline</a:t>
            </a:r>
            <a:r>
              <a:rPr lang="en-US" sz="2900" dirty="0"/>
              <a:t> </a:t>
            </a:r>
          </a:p>
          <a:p>
            <a:pPr marL="0" indent="0">
              <a:buNone/>
            </a:pPr>
            <a:r>
              <a:rPr lang="en-US" sz="2900" dirty="0"/>
              <a:t>Federal CDC’s infection control training collaborative, designed to help every frontline healthcare worker gain the knowledge and confidence to stop infections.</a:t>
            </a:r>
          </a:p>
          <a:p>
            <a:pPr marL="0" indent="0">
              <a:buNone/>
            </a:pPr>
            <a:r>
              <a:rPr lang="en-US" sz="2900" dirty="0"/>
              <a:t>MQF is providing technical support to the Maine CDC.</a:t>
            </a:r>
          </a:p>
          <a:p>
            <a:pPr marL="0" indent="0">
              <a:buNone/>
            </a:pPr>
            <a:r>
              <a:rPr lang="en-US" sz="2900" dirty="0"/>
              <a:t>New content added to the Infection Prevention Forum (infection prevention online learning modules for healthcare and direct care professionals) </a:t>
            </a:r>
            <a:r>
              <a:rPr lang="en-US" sz="2900" dirty="0">
                <a:hlinkClick r:id="rId2"/>
              </a:rPr>
              <a:t>https://maineinfectionpreventionforum.org/</a:t>
            </a:r>
            <a:endParaRPr lang="en-US" sz="2900" dirty="0"/>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April 7, 2022</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14</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69D-B71E-443F-B972-8BF1671F563E}"/>
              </a:ext>
            </a:extLst>
          </p:cNvPr>
          <p:cNvSpPr>
            <a:spLocks noGrp="1"/>
          </p:cNvSpPr>
          <p:nvPr>
            <p:ph type="title"/>
          </p:nvPr>
        </p:nvSpPr>
        <p:spPr>
          <a:xfrm>
            <a:off x="763399" y="33090"/>
            <a:ext cx="10754685" cy="1704271"/>
          </a:xfrm>
        </p:spPr>
        <p:txBody>
          <a:bodyPr>
            <a:normAutofit fontScale="90000"/>
          </a:bodyPr>
          <a:lstStyle/>
          <a:p>
            <a:pPr algn="ctr"/>
            <a:br>
              <a:rPr lang="en-US" sz="3600" dirty="0"/>
            </a:br>
            <a:br>
              <a:rPr lang="en-US" sz="3600" dirty="0"/>
            </a:br>
            <a:br>
              <a:rPr lang="en-US" sz="3600" dirty="0"/>
            </a:br>
            <a:br>
              <a:rPr lang="en-US" sz="3600" dirty="0"/>
            </a:br>
            <a:br>
              <a:rPr lang="en-US" sz="3600" dirty="0"/>
            </a:br>
            <a:br>
              <a:rPr lang="en-US" sz="4000" dirty="0"/>
            </a:br>
            <a:r>
              <a:rPr lang="en-US" sz="4000" b="1" dirty="0">
                <a:solidFill>
                  <a:schemeClr val="tx1"/>
                </a:solidFill>
              </a:rPr>
              <a:t>MHDO’s Health Information Advisory Committee (HIAC)</a:t>
            </a:r>
          </a:p>
        </p:txBody>
      </p:sp>
      <p:sp>
        <p:nvSpPr>
          <p:cNvPr id="3" name="Content Placeholder 2">
            <a:extLst>
              <a:ext uri="{FF2B5EF4-FFF2-40B4-BE49-F238E27FC236}">
                <a16:creationId xmlns:a16="http://schemas.microsoft.com/office/drawing/2014/main" id="{6264C83D-38AC-40B4-BF33-B62F973ED7F0}"/>
              </a:ext>
            </a:extLst>
          </p:cNvPr>
          <p:cNvSpPr>
            <a:spLocks noGrp="1"/>
          </p:cNvSpPr>
          <p:nvPr>
            <p:ph idx="1"/>
          </p:nvPr>
        </p:nvSpPr>
        <p:spPr/>
        <p:txBody>
          <a:bodyPr>
            <a:normAutofit/>
          </a:bodyPr>
          <a:lstStyle/>
          <a:p>
            <a:pPr marL="0" indent="0">
              <a:buNone/>
            </a:pPr>
            <a:r>
              <a:rPr lang="en-US" sz="2800" dirty="0"/>
              <a:t>LD 541, </a:t>
            </a:r>
            <a:r>
              <a:rPr lang="en-US" sz="2800" i="1" dirty="0"/>
              <a:t>An Act to Improve Health Care Data Analysis, </a:t>
            </a:r>
            <a:r>
              <a:rPr lang="en-US" sz="2800" dirty="0"/>
              <a:t>now Public Law 2021, Chapter 423, created the MHDO Health Information Advisory Committee.   </a:t>
            </a:r>
          </a:p>
          <a:p>
            <a:pPr marL="384048" lvl="2" indent="0">
              <a:buNone/>
            </a:pPr>
            <a:r>
              <a:rPr lang="en-US" sz="2800" dirty="0"/>
              <a:t>	The advisory committee is established to make 	recommendations to the organization regarding public 	reporting of health care trends developed from data 	reported to the organization.</a:t>
            </a:r>
          </a:p>
          <a:p>
            <a:endParaRPr lang="en-US" dirty="0"/>
          </a:p>
          <a:p>
            <a:endParaRPr lang="en-US" sz="3200" u="sng" dirty="0"/>
          </a:p>
          <a:p>
            <a:endParaRPr lang="en-US" sz="3200" dirty="0"/>
          </a:p>
          <a:p>
            <a:endParaRPr lang="en-US" dirty="0"/>
          </a:p>
        </p:txBody>
      </p:sp>
      <p:sp>
        <p:nvSpPr>
          <p:cNvPr id="4" name="Footer Placeholder 3">
            <a:extLst>
              <a:ext uri="{FF2B5EF4-FFF2-40B4-BE49-F238E27FC236}">
                <a16:creationId xmlns:a16="http://schemas.microsoft.com/office/drawing/2014/main" id="{BB484CC0-DDB3-4CB9-A0FC-D9B138D6D3F4}"/>
              </a:ext>
            </a:extLst>
          </p:cNvPr>
          <p:cNvSpPr>
            <a:spLocks noGrp="1"/>
          </p:cNvSpPr>
          <p:nvPr>
            <p:ph type="ftr" sz="quarter" idx="11"/>
          </p:nvPr>
        </p:nvSpPr>
        <p:spPr/>
        <p:txBody>
          <a:bodyPr/>
          <a:lstStyle/>
          <a:p>
            <a:r>
              <a:rPr lang="en-US" dirty="0"/>
              <a:t>MHDO Board Meeting April 7,2022</a:t>
            </a:r>
          </a:p>
        </p:txBody>
      </p:sp>
      <p:sp>
        <p:nvSpPr>
          <p:cNvPr id="5" name="Slide Number Placeholder 4">
            <a:extLst>
              <a:ext uri="{FF2B5EF4-FFF2-40B4-BE49-F238E27FC236}">
                <a16:creationId xmlns:a16="http://schemas.microsoft.com/office/drawing/2014/main" id="{2DB1ABFB-62B2-42E1-B5E2-48EF90740A0A}"/>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28269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fontScale="90000"/>
          </a:bodyPr>
          <a:lstStyle/>
          <a:p>
            <a:br>
              <a:rPr lang="en-US" sz="3600" dirty="0"/>
            </a:br>
            <a:br>
              <a:rPr lang="en-US" sz="3600" dirty="0"/>
            </a:br>
            <a:br>
              <a:rPr lang="en-US" sz="3600" dirty="0"/>
            </a:br>
            <a:br>
              <a:rPr lang="en-US" sz="3600" dirty="0"/>
            </a:br>
            <a:br>
              <a:rPr lang="en-US" sz="3600" dirty="0"/>
            </a:br>
            <a:br>
              <a:rPr lang="en-US" sz="3600" dirty="0"/>
            </a:br>
            <a:br>
              <a:rPr lang="en-US" sz="3600" dirty="0"/>
            </a:br>
            <a:r>
              <a:rPr lang="en-US" sz="4400" b="1" dirty="0"/>
              <a:t>Membership of the advisory committee as defined in §8718</a:t>
            </a:r>
            <a:br>
              <a:rPr lang="en-US" dirty="0"/>
            </a:br>
            <a:endParaRPr lang="en-US" sz="3600" b="1"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p:txBody>
          <a:bodyPr>
            <a:normAutofit fontScale="62500" lnSpcReduction="20000"/>
          </a:bodyPr>
          <a:lstStyle/>
          <a:p>
            <a:r>
              <a:rPr lang="en-US" dirty="0"/>
              <a:t>The advisory committee consists of the following 11 members: </a:t>
            </a:r>
          </a:p>
          <a:p>
            <a:r>
              <a:rPr lang="en-US" dirty="0"/>
              <a:t>A. The </a:t>
            </a:r>
            <a:r>
              <a:rPr lang="en-US" dirty="0">
                <a:solidFill>
                  <a:schemeClr val="tx1"/>
                </a:solidFill>
              </a:rPr>
              <a:t>Executive Director of the organization; </a:t>
            </a:r>
          </a:p>
          <a:p>
            <a:r>
              <a:rPr lang="en-US" dirty="0">
                <a:solidFill>
                  <a:schemeClr val="tx1"/>
                </a:solidFill>
              </a:rPr>
              <a:t>B. One member of the Senate, appointed by the President of the Senate; </a:t>
            </a:r>
          </a:p>
          <a:p>
            <a:r>
              <a:rPr lang="en-US" dirty="0">
                <a:solidFill>
                  <a:schemeClr val="tx1"/>
                </a:solidFill>
              </a:rPr>
              <a:t>C. One member of the House of Representatives, appointed by the Speaker of the House of Representatives; </a:t>
            </a:r>
          </a:p>
          <a:p>
            <a:r>
              <a:rPr lang="en-US" dirty="0">
                <a:solidFill>
                  <a:schemeClr val="tx1"/>
                </a:solidFill>
              </a:rPr>
              <a:t>D. The Commissioner or the Commissioner's designee; </a:t>
            </a:r>
          </a:p>
          <a:p>
            <a:r>
              <a:rPr lang="en-US" dirty="0">
                <a:solidFill>
                  <a:schemeClr val="tx1"/>
                </a:solidFill>
              </a:rPr>
              <a:t>E. The Superintendent of Insurance or the Superintendent's </a:t>
            </a:r>
            <a:r>
              <a:rPr lang="en-US" dirty="0"/>
              <a:t>designee; and </a:t>
            </a:r>
          </a:p>
          <a:p>
            <a:r>
              <a:rPr lang="en-US" dirty="0"/>
              <a:t>F. Six members appointed by the board as follows: (1) One member representing consumers of health care; (2) One member representing providers; (3) One member representing hospitals; (4) One member representing employers; (5) One member representing carriers; and (6) One member representing the state employee health plan under Title 5, section 285.</a:t>
            </a:r>
          </a:p>
          <a:p>
            <a:endParaRPr lang="en-US" dirty="0"/>
          </a:p>
          <a:p>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dirty="0"/>
              <a:t>MHDO Board Meeting April 7, 2022</a:t>
            </a:r>
          </a:p>
          <a:p>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9CF8-C6BB-4F06-A009-B81D9C35BBF0}"/>
              </a:ext>
            </a:extLst>
          </p:cNvPr>
          <p:cNvSpPr>
            <a:spLocks noGrp="1"/>
          </p:cNvSpPr>
          <p:nvPr>
            <p:ph type="title"/>
          </p:nvPr>
        </p:nvSpPr>
        <p:spPr/>
        <p:txBody>
          <a:bodyPr/>
          <a:lstStyle/>
          <a:p>
            <a:pPr algn="ctr"/>
            <a:r>
              <a:rPr lang="en-US" b="1" dirty="0"/>
              <a:t>Committee Nominees</a:t>
            </a:r>
          </a:p>
        </p:txBody>
      </p:sp>
      <p:sp>
        <p:nvSpPr>
          <p:cNvPr id="3" name="Content Placeholder 2">
            <a:extLst>
              <a:ext uri="{FF2B5EF4-FFF2-40B4-BE49-F238E27FC236}">
                <a16:creationId xmlns:a16="http://schemas.microsoft.com/office/drawing/2014/main" id="{59BD78D7-70F0-4BB5-A906-3083D551767C}"/>
              </a:ext>
            </a:extLst>
          </p:cNvPr>
          <p:cNvSpPr>
            <a:spLocks noGrp="1"/>
          </p:cNvSpPr>
          <p:nvPr>
            <p:ph idx="1"/>
          </p:nvPr>
        </p:nvSpPr>
        <p:spPr>
          <a:xfrm>
            <a:off x="879166" y="2048203"/>
            <a:ext cx="10115202" cy="3829279"/>
          </a:xfrm>
        </p:spPr>
        <p:txBody>
          <a:bodyPr>
            <a:normAutofit/>
          </a:bodyPr>
          <a:lstStyle/>
          <a:p>
            <a:pPr marL="0" indent="0">
              <a:buNone/>
            </a:pPr>
            <a:r>
              <a:rPr lang="en-US" sz="2000" dirty="0"/>
              <a:t>Six members appointed by the board as follows: </a:t>
            </a:r>
          </a:p>
          <a:p>
            <a:pPr marL="457200" indent="-457200">
              <a:buAutoNum type="arabicPeriod"/>
            </a:pPr>
            <a:r>
              <a:rPr lang="en-US" sz="2000" dirty="0"/>
              <a:t>One member representing consumers of health care:  </a:t>
            </a:r>
            <a:r>
              <a:rPr lang="en-US" sz="2000" b="1" dirty="0"/>
              <a:t>Joel Allumbaugh</a:t>
            </a:r>
            <a:endParaRPr lang="en-US" sz="1000" b="1" dirty="0"/>
          </a:p>
          <a:p>
            <a:pPr marL="457200" indent="-457200">
              <a:buAutoNum type="arabicPeriod"/>
            </a:pPr>
            <a:r>
              <a:rPr lang="en-US" sz="2000" dirty="0"/>
              <a:t>One member representing providers:  </a:t>
            </a:r>
            <a:r>
              <a:rPr lang="en-US" sz="2000" b="1" dirty="0"/>
              <a:t>Dr. Neil Korsen</a:t>
            </a:r>
          </a:p>
          <a:p>
            <a:pPr marL="457200" indent="-457200">
              <a:buAutoNum type="arabicPeriod"/>
            </a:pPr>
            <a:r>
              <a:rPr lang="en-US" sz="2000" dirty="0"/>
              <a:t>One member representing hospitals:  </a:t>
            </a:r>
            <a:r>
              <a:rPr lang="en-US" sz="2000" b="1" dirty="0"/>
              <a:t>David Winslow, Maine Hospital Association</a:t>
            </a:r>
          </a:p>
          <a:p>
            <a:pPr marL="457200" indent="-457200">
              <a:buAutoNum type="arabicPeriod"/>
            </a:pPr>
            <a:r>
              <a:rPr lang="en-US" sz="2000" dirty="0"/>
              <a:t>One member representing employers: </a:t>
            </a:r>
            <a:r>
              <a:rPr lang="en-US" sz="2000" b="1" dirty="0"/>
              <a:t>Lisa Nolan, Director of Value-Based Purchasing, Healthcare Purchaser Alliance of Maine </a:t>
            </a:r>
          </a:p>
          <a:p>
            <a:pPr marL="457200" indent="-457200">
              <a:buAutoNum type="arabicPeriod"/>
            </a:pPr>
            <a:r>
              <a:rPr lang="en-US" sz="2000" dirty="0"/>
              <a:t>One member representing carriers: </a:t>
            </a:r>
            <a:r>
              <a:rPr lang="en-US" sz="2000" b="1" dirty="0"/>
              <a:t>TBD</a:t>
            </a:r>
          </a:p>
          <a:p>
            <a:pPr marL="457200" indent="-457200">
              <a:buAutoNum type="arabicPeriod"/>
            </a:pPr>
            <a:r>
              <a:rPr lang="en-US" sz="2000" dirty="0"/>
              <a:t>One member representing the state employee health plan under Title 5, section 285: </a:t>
            </a:r>
            <a:r>
              <a:rPr lang="en-US" sz="1800" b="1" dirty="0">
                <a:effectLst/>
                <a:latin typeface="Calibri" panose="020F0502020204030204" pitchFamily="34" charset="0"/>
                <a:ea typeface="Times New Roman" panose="02020603050405020304" pitchFamily="18" charset="0"/>
              </a:rPr>
              <a:t>Breena Bissell, Director of the Bureau of Human Resources </a:t>
            </a:r>
            <a:endParaRPr lang="en-US" sz="2000" b="1" dirty="0"/>
          </a:p>
          <a:p>
            <a:pPr marL="0" indent="0">
              <a:buNone/>
            </a:pPr>
            <a:endParaRPr lang="en-US" dirty="0"/>
          </a:p>
        </p:txBody>
      </p:sp>
      <p:sp>
        <p:nvSpPr>
          <p:cNvPr id="4" name="Footer Placeholder 3">
            <a:extLst>
              <a:ext uri="{FF2B5EF4-FFF2-40B4-BE49-F238E27FC236}">
                <a16:creationId xmlns:a16="http://schemas.microsoft.com/office/drawing/2014/main" id="{0F1E91E2-CE81-499D-8A24-E2927295BD14}"/>
              </a:ext>
            </a:extLst>
          </p:cNvPr>
          <p:cNvSpPr>
            <a:spLocks noGrp="1"/>
          </p:cNvSpPr>
          <p:nvPr>
            <p:ph type="ftr" sz="quarter" idx="11"/>
          </p:nvPr>
        </p:nvSpPr>
        <p:spPr/>
        <p:txBody>
          <a:bodyPr/>
          <a:lstStyle/>
          <a:p>
            <a:r>
              <a:rPr lang="en-US" dirty="0"/>
              <a:t>MHDO Board Meeting April 7, 2022</a:t>
            </a:r>
          </a:p>
        </p:txBody>
      </p:sp>
      <p:sp>
        <p:nvSpPr>
          <p:cNvPr id="5" name="Slide Number Placeholder 4">
            <a:extLst>
              <a:ext uri="{FF2B5EF4-FFF2-40B4-BE49-F238E27FC236}">
                <a16:creationId xmlns:a16="http://schemas.microsoft.com/office/drawing/2014/main" id="{13FC2317-395F-405D-8289-3799EB3BF775}"/>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359387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E800-FE32-44C7-99A3-A5E8827BDA48}"/>
              </a:ext>
            </a:extLst>
          </p:cNvPr>
          <p:cNvSpPr>
            <a:spLocks noGrp="1"/>
          </p:cNvSpPr>
          <p:nvPr>
            <p:ph type="title"/>
          </p:nvPr>
        </p:nvSpPr>
        <p:spPr/>
        <p:txBody>
          <a:bodyPr/>
          <a:lstStyle/>
          <a:p>
            <a:pPr algn="ctr"/>
            <a:r>
              <a:rPr lang="en-US" b="1" dirty="0"/>
              <a:t>Other Members of the HIAC</a:t>
            </a:r>
          </a:p>
        </p:txBody>
      </p:sp>
      <p:sp>
        <p:nvSpPr>
          <p:cNvPr id="3" name="Content Placeholder 2">
            <a:extLst>
              <a:ext uri="{FF2B5EF4-FFF2-40B4-BE49-F238E27FC236}">
                <a16:creationId xmlns:a16="http://schemas.microsoft.com/office/drawing/2014/main" id="{72514B15-F9ED-497E-8B81-42490A00E312}"/>
              </a:ext>
            </a:extLst>
          </p:cNvPr>
          <p:cNvSpPr>
            <a:spLocks noGrp="1"/>
          </p:cNvSpPr>
          <p:nvPr>
            <p:ph idx="1"/>
          </p:nvPr>
        </p:nvSpPr>
        <p:spPr/>
        <p:txBody>
          <a:bodyPr>
            <a:normAutofit fontScale="92500" lnSpcReduction="10000"/>
          </a:bodyPr>
          <a:lstStyle/>
          <a:p>
            <a:pPr marL="0" indent="0">
              <a:buNone/>
            </a:pPr>
            <a:r>
              <a:rPr lang="en-US" sz="3000" dirty="0"/>
              <a:t>The </a:t>
            </a:r>
            <a:r>
              <a:rPr lang="en-US" sz="3000" dirty="0">
                <a:solidFill>
                  <a:schemeClr val="tx1"/>
                </a:solidFill>
              </a:rPr>
              <a:t>Executive Director of the organization:  </a:t>
            </a:r>
            <a:r>
              <a:rPr lang="en-US" sz="3000" b="1" dirty="0">
                <a:solidFill>
                  <a:schemeClr val="tx1"/>
                </a:solidFill>
              </a:rPr>
              <a:t>Karynlee Harrington</a:t>
            </a:r>
          </a:p>
          <a:p>
            <a:r>
              <a:rPr lang="en-US" sz="3000" dirty="0">
                <a:solidFill>
                  <a:schemeClr val="tx1"/>
                </a:solidFill>
              </a:rPr>
              <a:t>One member of the Senate, appointed by the President of the Senate:  </a:t>
            </a:r>
            <a:r>
              <a:rPr lang="en-US" sz="3000" b="1" dirty="0">
                <a:solidFill>
                  <a:schemeClr val="tx1"/>
                </a:solidFill>
              </a:rPr>
              <a:t>Senator Vitelli </a:t>
            </a:r>
          </a:p>
          <a:p>
            <a:r>
              <a:rPr lang="en-US" sz="3000" dirty="0">
                <a:solidFill>
                  <a:schemeClr val="tx1"/>
                </a:solidFill>
              </a:rPr>
              <a:t>One member of the House of Representatives, appointed by the Speaker of the House of Representatives:  </a:t>
            </a:r>
            <a:r>
              <a:rPr lang="en-US" sz="3000" b="1" dirty="0">
                <a:solidFill>
                  <a:schemeClr val="tx1"/>
                </a:solidFill>
              </a:rPr>
              <a:t>TBD</a:t>
            </a:r>
          </a:p>
          <a:p>
            <a:r>
              <a:rPr lang="en-US" sz="3000" dirty="0">
                <a:solidFill>
                  <a:schemeClr val="tx1"/>
                </a:solidFill>
              </a:rPr>
              <a:t>The Commissioner or the Commissioner's designee:  </a:t>
            </a:r>
            <a:r>
              <a:rPr lang="en-US" sz="3000" b="1" dirty="0">
                <a:solidFill>
                  <a:schemeClr val="tx1"/>
                </a:solidFill>
              </a:rPr>
              <a:t>TBD</a:t>
            </a:r>
          </a:p>
          <a:p>
            <a:r>
              <a:rPr lang="en-US" sz="3000" dirty="0">
                <a:solidFill>
                  <a:schemeClr val="tx1"/>
                </a:solidFill>
              </a:rPr>
              <a:t>The Superintendent of Insurance or the Superintendent's designee:   </a:t>
            </a:r>
            <a:r>
              <a:rPr lang="en-US" sz="3000" b="1" dirty="0">
                <a:solidFill>
                  <a:schemeClr val="tx1"/>
                </a:solidFill>
              </a:rPr>
              <a:t>Joanne Rawlings-Sekunda, Director, Consumer Health Care Division</a:t>
            </a:r>
          </a:p>
          <a:p>
            <a:endParaRPr lang="en-US" dirty="0"/>
          </a:p>
        </p:txBody>
      </p:sp>
      <p:sp>
        <p:nvSpPr>
          <p:cNvPr id="4" name="Footer Placeholder 3">
            <a:extLst>
              <a:ext uri="{FF2B5EF4-FFF2-40B4-BE49-F238E27FC236}">
                <a16:creationId xmlns:a16="http://schemas.microsoft.com/office/drawing/2014/main" id="{3D7DC051-9283-4A79-A3E4-8DF4EDDDE6D1}"/>
              </a:ext>
            </a:extLst>
          </p:cNvPr>
          <p:cNvSpPr>
            <a:spLocks noGrp="1"/>
          </p:cNvSpPr>
          <p:nvPr>
            <p:ph type="ftr" sz="quarter" idx="11"/>
          </p:nvPr>
        </p:nvSpPr>
        <p:spPr/>
        <p:txBody>
          <a:bodyPr/>
          <a:lstStyle/>
          <a:p>
            <a:r>
              <a:rPr lang="en-US" dirty="0"/>
              <a:t>MHDO Board Meeting Aril 7, 2022</a:t>
            </a:r>
          </a:p>
        </p:txBody>
      </p:sp>
      <p:sp>
        <p:nvSpPr>
          <p:cNvPr id="5" name="Slide Number Placeholder 4">
            <a:extLst>
              <a:ext uri="{FF2B5EF4-FFF2-40B4-BE49-F238E27FC236}">
                <a16:creationId xmlns:a16="http://schemas.microsoft.com/office/drawing/2014/main" id="{D0686EFF-B860-4B0B-9860-ED27907A5A03}"/>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243831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4B9A-9CEC-452F-9971-F64B0197326E}"/>
              </a:ext>
            </a:extLst>
          </p:cNvPr>
          <p:cNvSpPr>
            <a:spLocks noGrp="1"/>
          </p:cNvSpPr>
          <p:nvPr>
            <p:ph type="title"/>
          </p:nvPr>
        </p:nvSpPr>
        <p:spPr/>
        <p:txBody>
          <a:bodyPr>
            <a:noAutofit/>
          </a:bodyPr>
          <a:lstStyle/>
          <a:p>
            <a:pPr algn="ctr"/>
            <a:br>
              <a:rPr lang="en-US" sz="3600" dirty="0"/>
            </a:br>
            <a:br>
              <a:rPr lang="en-US" sz="3600" dirty="0"/>
            </a:br>
            <a:br>
              <a:rPr lang="en-US" sz="3600" b="1" dirty="0"/>
            </a:br>
            <a:r>
              <a:rPr lang="en-US" b="1" dirty="0"/>
              <a:t>Rule Chapter 120, </a:t>
            </a:r>
            <a:r>
              <a:rPr lang="en-US" i="1" dirty="0">
                <a:solidFill>
                  <a:srgbClr val="333333"/>
                </a:solidFill>
                <a:effectLst/>
                <a:latin typeface="Calibri" panose="020F0502020204030204" pitchFamily="34" charset="0"/>
                <a:ea typeface="Calibri" panose="020F0502020204030204" pitchFamily="34" charset="0"/>
              </a:rPr>
              <a:t>Release of Data to the Public</a:t>
            </a:r>
            <a:r>
              <a:rPr lang="en-US" dirty="0">
                <a:solidFill>
                  <a:srgbClr val="333333"/>
                </a:solidFill>
                <a:effectLst/>
                <a:latin typeface="Calibri" panose="020F0502020204030204" pitchFamily="34" charset="0"/>
                <a:ea typeface="Calibri" panose="020F0502020204030204" pitchFamily="34" charset="0"/>
              </a:rPr>
              <a:t> -Major Substantive Rule</a:t>
            </a:r>
            <a:endParaRPr lang="en-US" dirty="0"/>
          </a:p>
        </p:txBody>
      </p:sp>
      <p:sp>
        <p:nvSpPr>
          <p:cNvPr id="3" name="Content Placeholder 2">
            <a:extLst>
              <a:ext uri="{FF2B5EF4-FFF2-40B4-BE49-F238E27FC236}">
                <a16:creationId xmlns:a16="http://schemas.microsoft.com/office/drawing/2014/main" id="{3D2E5AC7-ACE4-4FD2-B27B-F53C0E89F254}"/>
              </a:ext>
            </a:extLst>
          </p:cNvPr>
          <p:cNvSpPr>
            <a:spLocks noGrp="1"/>
          </p:cNvSpPr>
          <p:nvPr>
            <p:ph idx="1"/>
          </p:nvPr>
        </p:nvSpPr>
        <p:spPr>
          <a:xfrm>
            <a:off x="1097279" y="1933575"/>
            <a:ext cx="10115203" cy="3935518"/>
          </a:xfrm>
        </p:spPr>
        <p:txBody>
          <a:bodyPr>
            <a:normAutofit/>
          </a:bodyPr>
          <a:lstStyle/>
          <a:p>
            <a:pPr>
              <a:buFont typeface="Wingdings" panose="05000000000000000000" pitchFamily="2" charset="2"/>
              <a:buChar char="Ø"/>
            </a:pPr>
            <a:r>
              <a:rPr lang="en-US" sz="2400" dirty="0"/>
              <a:t>December 2, 2021-MHDO Board votes to provisionally adopt the changes to Chapter 120, </a:t>
            </a:r>
            <a:r>
              <a:rPr lang="en-US" sz="2400" i="1" dirty="0"/>
              <a:t>Release of Data to the Public</a:t>
            </a:r>
            <a:r>
              <a:rPr lang="en-US" sz="2400" dirty="0"/>
              <a:t>, as proposed.  </a:t>
            </a:r>
          </a:p>
          <a:p>
            <a:pPr>
              <a:buFont typeface="Wingdings" panose="05000000000000000000" pitchFamily="2" charset="2"/>
              <a:buChar char="Ø"/>
            </a:pPr>
            <a:r>
              <a:rPr lang="en-US" sz="2400" dirty="0"/>
              <a:t>The proposed changes to Chapter 120 became LD 1842, </a:t>
            </a:r>
            <a:r>
              <a:rPr lang="en-US" sz="2400" i="1" dirty="0">
                <a:solidFill>
                  <a:srgbClr val="000000"/>
                </a:solidFill>
                <a:effectLst/>
                <a:latin typeface="Calibri" panose="020F0502020204030204" pitchFamily="34" charset="0"/>
                <a:ea typeface="Calibri" panose="020F0502020204030204" pitchFamily="34" charset="0"/>
              </a:rPr>
              <a:t>Resolve, Regarding Legislative Review of Portions of Chapter 120: Release of Data to the Public, a Major Substantive Rule of the Maine Health Data Organization. </a:t>
            </a:r>
          </a:p>
          <a:p>
            <a:pPr>
              <a:buFont typeface="Wingdings" panose="05000000000000000000" pitchFamily="2" charset="2"/>
              <a:buChar char="Ø"/>
            </a:pPr>
            <a:r>
              <a:rPr lang="en-US" sz="2400" dirty="0">
                <a:solidFill>
                  <a:srgbClr val="000000"/>
                </a:solidFill>
                <a:effectLst/>
                <a:latin typeface="Calibri" panose="020F0502020204030204" pitchFamily="34" charset="0"/>
                <a:ea typeface="Calibri" panose="020F0502020204030204" pitchFamily="34" charset="0"/>
              </a:rPr>
              <a:t>Legislature passes as an emergency measure; and Governor Mills signs the bill on March 16, 2022. </a:t>
            </a:r>
          </a:p>
          <a:p>
            <a:pPr>
              <a:buFont typeface="Wingdings" panose="05000000000000000000" pitchFamily="2" charset="2"/>
              <a:buChar char="Ø"/>
            </a:pPr>
            <a:r>
              <a:rPr lang="en-US" sz="2400" dirty="0"/>
              <a:t>Recommendation:  Board vote in favor of final adoption of rule </a:t>
            </a:r>
            <a:r>
              <a:rPr lang="en-US" sz="2400" dirty="0">
                <a:solidFill>
                  <a:schemeClr val="tx1"/>
                </a:solidFill>
              </a:rPr>
              <a:t>C</a:t>
            </a:r>
            <a:r>
              <a:rPr lang="en-US" sz="2400" dirty="0"/>
              <a:t>hapter 120, Release of Data to the Public; and to authorize Karynlee to sign the MAPA 1 form.</a:t>
            </a:r>
          </a:p>
          <a:p>
            <a:pPr>
              <a:buFont typeface="Wingdings" panose="05000000000000000000" pitchFamily="2" charset="2"/>
              <a:buChar char="Ø"/>
            </a:pPr>
            <a:endParaRPr lang="en-US" sz="2800" i="1" dirty="0">
              <a:solidFill>
                <a:srgbClr val="000000"/>
              </a:solidFill>
              <a:latin typeface="Calibri" panose="020F0502020204030204" pitchFamily="34" charset="0"/>
            </a:endParaRPr>
          </a:p>
          <a:p>
            <a:pPr>
              <a:buFont typeface="Wingdings" panose="05000000000000000000" pitchFamily="2" charset="2"/>
              <a:buChar char="Ø"/>
            </a:pPr>
            <a:endParaRPr lang="en-US" sz="800" i="1" dirty="0"/>
          </a:p>
          <a:p>
            <a:endParaRPr lang="en-US" dirty="0"/>
          </a:p>
        </p:txBody>
      </p:sp>
      <p:sp>
        <p:nvSpPr>
          <p:cNvPr id="4" name="Footer Placeholder 3">
            <a:extLst>
              <a:ext uri="{FF2B5EF4-FFF2-40B4-BE49-F238E27FC236}">
                <a16:creationId xmlns:a16="http://schemas.microsoft.com/office/drawing/2014/main" id="{92C52E72-C02C-4712-8492-E0775330FB87}"/>
              </a:ext>
            </a:extLst>
          </p:cNvPr>
          <p:cNvSpPr>
            <a:spLocks noGrp="1"/>
          </p:cNvSpPr>
          <p:nvPr>
            <p:ph type="ftr" sz="quarter" idx="11"/>
          </p:nvPr>
        </p:nvSpPr>
        <p:spPr/>
        <p:txBody>
          <a:bodyPr/>
          <a:lstStyle/>
          <a:p>
            <a:r>
              <a:rPr lang="en-US" dirty="0"/>
              <a:t>MHDO Board Meeting April 7, 2022</a:t>
            </a:r>
          </a:p>
        </p:txBody>
      </p:sp>
      <p:sp>
        <p:nvSpPr>
          <p:cNvPr id="5" name="Slide Number Placeholder 4">
            <a:extLst>
              <a:ext uri="{FF2B5EF4-FFF2-40B4-BE49-F238E27FC236}">
                <a16:creationId xmlns:a16="http://schemas.microsoft.com/office/drawing/2014/main" id="{5ADEC998-2AEA-4202-A88C-7FA7837EA323}"/>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342806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B5F8-AF34-44A9-8DA6-9F46AC0B53F4}"/>
              </a:ext>
            </a:extLst>
          </p:cNvPr>
          <p:cNvSpPr>
            <a:spLocks noGrp="1"/>
          </p:cNvSpPr>
          <p:nvPr>
            <p:ph type="title"/>
          </p:nvPr>
        </p:nvSpPr>
        <p:spPr/>
        <p:txBody>
          <a:bodyPr>
            <a:normAutofit/>
          </a:bodyPr>
          <a:lstStyle/>
          <a:p>
            <a:pPr algn="ctr"/>
            <a:r>
              <a:rPr lang="en-US" b="1" dirty="0"/>
              <a:t>Rulemaking Requests</a:t>
            </a:r>
          </a:p>
        </p:txBody>
      </p:sp>
      <p:sp>
        <p:nvSpPr>
          <p:cNvPr id="3" name="Content Placeholder 2">
            <a:extLst>
              <a:ext uri="{FF2B5EF4-FFF2-40B4-BE49-F238E27FC236}">
                <a16:creationId xmlns:a16="http://schemas.microsoft.com/office/drawing/2014/main" id="{9DEA5792-EAD5-4603-BEE3-639CDAF9B0CF}"/>
              </a:ext>
            </a:extLst>
          </p:cNvPr>
          <p:cNvSpPr>
            <a:spLocks noGrp="1"/>
          </p:cNvSpPr>
          <p:nvPr>
            <p:ph idx="1"/>
          </p:nvPr>
        </p:nvSpPr>
        <p:spPr/>
        <p:txBody>
          <a:bodyPr>
            <a:normAutofit fontScale="92500" lnSpcReduction="10000"/>
          </a:bodyPr>
          <a:lstStyle/>
          <a:p>
            <a:pPr marL="0" marR="274320" lvl="0" indent="0" hangingPunct="0">
              <a:spcBef>
                <a:spcPts val="600"/>
              </a:spcBef>
              <a:spcAft>
                <a:spcPts val="600"/>
              </a:spcAft>
              <a:buSzPts val="1200"/>
              <a:buNone/>
              <a:tabLst>
                <a:tab pos="228600" algn="l"/>
              </a:tabLst>
            </a:pPr>
            <a:r>
              <a:rPr lang="en-US" sz="3200" dirty="0">
                <a:solidFill>
                  <a:srgbClr val="000000"/>
                </a:solidFill>
                <a:effectLst/>
                <a:latin typeface="Calibri" panose="020F0502020204030204" pitchFamily="34" charset="0"/>
                <a:ea typeface="Times New Roman" panose="02020603050405020304" pitchFamily="18" charset="0"/>
              </a:rPr>
              <a:t>Chapter 570:  </a:t>
            </a:r>
            <a:r>
              <a:rPr lang="en-US" sz="3200" i="1"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Uniform Reporting System for Prescription Drug Price Data Sets </a:t>
            </a:r>
            <a:r>
              <a:rPr lang="en-US" sz="3000" i="1"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rPr>
              <a:t>(Major Substantive Rule)</a:t>
            </a:r>
          </a:p>
          <a:p>
            <a:pPr marL="0" indent="0">
              <a:buNone/>
            </a:pPr>
            <a:r>
              <a:rPr lang="en-US" sz="3200" i="1" dirty="0">
                <a:solidFill>
                  <a:srgbClr val="333333"/>
                </a:solidFill>
                <a:latin typeface="Calibri" panose="020F0502020204030204" pitchFamily="34" charset="0"/>
                <a:ea typeface="Times New Roman" panose="02020603050405020304" pitchFamily="18" charset="0"/>
                <a:cs typeface="Helvetica" panose="020B0604020202020204" pitchFamily="34" charset="0"/>
              </a:rPr>
              <a:t>Primary Reason for Rulemaking: </a:t>
            </a:r>
            <a:r>
              <a:rPr lang="en-US" sz="3200" dirty="0">
                <a:solidFill>
                  <a:srgbClr val="333333"/>
                </a:solidFill>
                <a:latin typeface="Calibri" panose="020F0502020204030204" pitchFamily="34" charset="0"/>
                <a:ea typeface="Times New Roman" panose="02020603050405020304" pitchFamily="18" charset="0"/>
                <a:cs typeface="Helvetica" panose="020B0604020202020204" pitchFamily="34" charset="0"/>
              </a:rPr>
              <a:t>Incorporate the details of the </a:t>
            </a:r>
            <a:r>
              <a:rPr lang="en-US" sz="3200" dirty="0"/>
              <a:t>three notes that address the inconsistencies in the law (PL 2021, Ch. 305) and in the rule.  Notes can be found:</a:t>
            </a:r>
          </a:p>
          <a:p>
            <a:pPr marL="0" lvl="0" indent="0">
              <a:buNone/>
            </a:pPr>
            <a:r>
              <a:rPr lang="en-US" sz="3200" dirty="0"/>
              <a:t>		At the bottom of Section 2. B. 3. (Page 4)</a:t>
            </a:r>
          </a:p>
          <a:p>
            <a:pPr marL="749808" lvl="4" indent="0">
              <a:buNone/>
            </a:pPr>
            <a:r>
              <a:rPr lang="en-US" sz="3200" dirty="0"/>
              <a:t>		At the end of Section 2. C. 1. a. (Page 4)</a:t>
            </a:r>
          </a:p>
          <a:p>
            <a:pPr marL="749808" lvl="4" indent="0">
              <a:buNone/>
            </a:pPr>
            <a:r>
              <a:rPr lang="en-US" sz="3200" dirty="0"/>
              <a:t>		At the end of Section 6. B. (Page 11)</a:t>
            </a:r>
            <a:endParaRPr lang="en-US" sz="3200" dirty="0">
              <a:solidFill>
                <a:srgbClr val="333333"/>
              </a:solidFill>
              <a:effectLst/>
              <a:latin typeface="Calibri" panose="020F0502020204030204" pitchFamily="34" charset="0"/>
              <a:ea typeface="Times New Roman" panose="02020603050405020304" pitchFamily="18" charset="0"/>
              <a:cs typeface="Helvetica" panose="020B0604020202020204" pitchFamily="34" charset="0"/>
            </a:endParaRPr>
          </a:p>
          <a:p>
            <a:endParaRPr lang="en-US" dirty="0"/>
          </a:p>
        </p:txBody>
      </p:sp>
      <p:sp>
        <p:nvSpPr>
          <p:cNvPr id="4" name="Footer Placeholder 3">
            <a:extLst>
              <a:ext uri="{FF2B5EF4-FFF2-40B4-BE49-F238E27FC236}">
                <a16:creationId xmlns:a16="http://schemas.microsoft.com/office/drawing/2014/main" id="{17008F96-2FDC-4652-94DE-3C0E63376C6E}"/>
              </a:ext>
            </a:extLst>
          </p:cNvPr>
          <p:cNvSpPr>
            <a:spLocks noGrp="1"/>
          </p:cNvSpPr>
          <p:nvPr>
            <p:ph type="ftr" sz="quarter" idx="11"/>
          </p:nvPr>
        </p:nvSpPr>
        <p:spPr/>
        <p:txBody>
          <a:bodyPr/>
          <a:lstStyle/>
          <a:p>
            <a:r>
              <a:rPr lang="en-US" dirty="0"/>
              <a:t>MHDO Board Meeting April 7, 2022</a:t>
            </a:r>
          </a:p>
        </p:txBody>
      </p:sp>
      <p:sp>
        <p:nvSpPr>
          <p:cNvPr id="5" name="Slide Number Placeholder 4">
            <a:extLst>
              <a:ext uri="{FF2B5EF4-FFF2-40B4-BE49-F238E27FC236}">
                <a16:creationId xmlns:a16="http://schemas.microsoft.com/office/drawing/2014/main" id="{6BB97627-7B7F-4F60-8439-01B5FBDBD411}"/>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2926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EB764-9029-45BA-A566-13038427098E}"/>
              </a:ext>
            </a:extLst>
          </p:cNvPr>
          <p:cNvSpPr>
            <a:spLocks noGrp="1"/>
          </p:cNvSpPr>
          <p:nvPr>
            <p:ph type="title"/>
          </p:nvPr>
        </p:nvSpPr>
        <p:spPr/>
        <p:txBody>
          <a:bodyPr/>
          <a:lstStyle/>
          <a:p>
            <a:pPr algn="ctr"/>
            <a:r>
              <a:rPr lang="en-US" b="1" dirty="0"/>
              <a:t>Rulemaking Requests</a:t>
            </a:r>
            <a:endParaRPr lang="en-US" dirty="0"/>
          </a:p>
        </p:txBody>
      </p:sp>
      <p:sp>
        <p:nvSpPr>
          <p:cNvPr id="3" name="Content Placeholder 2">
            <a:extLst>
              <a:ext uri="{FF2B5EF4-FFF2-40B4-BE49-F238E27FC236}">
                <a16:creationId xmlns:a16="http://schemas.microsoft.com/office/drawing/2014/main" id="{CBB1405A-5197-4413-900A-06625275D93F}"/>
              </a:ext>
            </a:extLst>
          </p:cNvPr>
          <p:cNvSpPr>
            <a:spLocks noGrp="1"/>
          </p:cNvSpPr>
          <p:nvPr>
            <p:ph idx="1"/>
          </p:nvPr>
        </p:nvSpPr>
        <p:spPr>
          <a:xfrm>
            <a:off x="1038399" y="2039814"/>
            <a:ext cx="10115202" cy="3829279"/>
          </a:xfrm>
        </p:spPr>
        <p:txBody>
          <a:bodyPr>
            <a:normAutofit/>
          </a:bodyPr>
          <a:lstStyle/>
          <a:p>
            <a:pPr marL="0" indent="0">
              <a:buNone/>
            </a:pPr>
            <a:r>
              <a:rPr lang="en-US" sz="3200" dirty="0">
                <a:solidFill>
                  <a:srgbClr val="333333"/>
                </a:solidFill>
                <a:effectLst/>
                <a:ea typeface="Times New Roman" panose="02020603050405020304" pitchFamily="18" charset="0"/>
                <a:cs typeface="Helvetica" panose="020B0604020202020204" pitchFamily="34" charset="0"/>
              </a:rPr>
              <a:t>Chapter 100:  </a:t>
            </a:r>
            <a:r>
              <a:rPr lang="en-US" sz="3200" i="1" dirty="0">
                <a:solidFill>
                  <a:srgbClr val="333333"/>
                </a:solidFill>
                <a:effectLst/>
                <a:ea typeface="Times New Roman" panose="02020603050405020304" pitchFamily="18" charset="0"/>
                <a:cs typeface="Helvetica" panose="020B0604020202020204" pitchFamily="34" charset="0"/>
              </a:rPr>
              <a:t>Enforcement Procedures (Major Substantive Rule)</a:t>
            </a:r>
            <a:endParaRPr lang="en-US" sz="3200" dirty="0"/>
          </a:p>
          <a:p>
            <a:pPr marL="0" indent="0">
              <a:buNone/>
            </a:pPr>
            <a:endParaRPr lang="en-US" sz="3200" i="1" dirty="0">
              <a:solidFill>
                <a:srgbClr val="333333"/>
              </a:solidFill>
              <a:ea typeface="Times New Roman" panose="02020603050405020304" pitchFamily="18" charset="0"/>
              <a:cs typeface="Helvetica" panose="020B0604020202020204" pitchFamily="34" charset="0"/>
            </a:endParaRPr>
          </a:p>
          <a:p>
            <a:pPr marL="0" indent="0">
              <a:buNone/>
            </a:pPr>
            <a:r>
              <a:rPr lang="en-US" sz="3200" i="1" dirty="0">
                <a:solidFill>
                  <a:srgbClr val="333333"/>
                </a:solidFill>
                <a:ea typeface="Times New Roman" panose="02020603050405020304" pitchFamily="18" charset="0"/>
                <a:cs typeface="Helvetica" panose="020B0604020202020204" pitchFamily="34" charset="0"/>
              </a:rPr>
              <a:t>Primary Reason for Rulemaking: </a:t>
            </a:r>
            <a:r>
              <a:rPr lang="en-US" sz="3200" dirty="0">
                <a:solidFill>
                  <a:srgbClr val="333333"/>
                </a:solidFill>
                <a:ea typeface="Times New Roman" panose="02020603050405020304" pitchFamily="18" charset="0"/>
                <a:cs typeface="Helvetica" panose="020B0604020202020204" pitchFamily="34" charset="0"/>
              </a:rPr>
              <a:t>Add language for the enforcement of Rule Chapter 247, </a:t>
            </a:r>
            <a:r>
              <a:rPr lang="en-US" sz="3200" b="0" i="1" dirty="0">
                <a:solidFill>
                  <a:srgbClr val="333333"/>
                </a:solidFill>
                <a:effectLst/>
              </a:rPr>
              <a:t>Uniform Reporting System for Non-Claims Based Payments </a:t>
            </a:r>
            <a:endParaRPr lang="en-US" sz="3200" i="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9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4" name="Footer Placeholder 3">
            <a:extLst>
              <a:ext uri="{FF2B5EF4-FFF2-40B4-BE49-F238E27FC236}">
                <a16:creationId xmlns:a16="http://schemas.microsoft.com/office/drawing/2014/main" id="{B3607F56-134F-484E-8FEA-F3C6CCCFF7C3}"/>
              </a:ext>
            </a:extLst>
          </p:cNvPr>
          <p:cNvSpPr>
            <a:spLocks noGrp="1"/>
          </p:cNvSpPr>
          <p:nvPr>
            <p:ph type="ftr" sz="quarter" idx="11"/>
          </p:nvPr>
        </p:nvSpPr>
        <p:spPr/>
        <p:txBody>
          <a:bodyPr/>
          <a:lstStyle/>
          <a:p>
            <a:r>
              <a:rPr lang="en-US" dirty="0"/>
              <a:t>MHDO Board Meeting April 7, 2022</a:t>
            </a:r>
          </a:p>
        </p:txBody>
      </p:sp>
      <p:sp>
        <p:nvSpPr>
          <p:cNvPr id="5" name="Slide Number Placeholder 4">
            <a:extLst>
              <a:ext uri="{FF2B5EF4-FFF2-40B4-BE49-F238E27FC236}">
                <a16:creationId xmlns:a16="http://schemas.microsoft.com/office/drawing/2014/main" id="{0658C887-9181-42E1-9081-3A1696F4E0DD}"/>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05558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0929D-1522-4160-BF45-EF8F39C8F859}"/>
              </a:ext>
            </a:extLst>
          </p:cNvPr>
          <p:cNvSpPr>
            <a:spLocks noGrp="1"/>
          </p:cNvSpPr>
          <p:nvPr>
            <p:ph type="title"/>
          </p:nvPr>
        </p:nvSpPr>
        <p:spPr/>
        <p:txBody>
          <a:bodyPr/>
          <a:lstStyle/>
          <a:p>
            <a:pPr algn="ctr"/>
            <a:r>
              <a:rPr lang="en-US" b="1" dirty="0"/>
              <a:t>Proposed Rulemaking Timeline for Chapter 570 &amp; Chapter 100</a:t>
            </a:r>
          </a:p>
        </p:txBody>
      </p:sp>
      <p:sp>
        <p:nvSpPr>
          <p:cNvPr id="3" name="Content Placeholder 2">
            <a:extLst>
              <a:ext uri="{FF2B5EF4-FFF2-40B4-BE49-F238E27FC236}">
                <a16:creationId xmlns:a16="http://schemas.microsoft.com/office/drawing/2014/main" id="{CD3822E2-E031-47D8-8754-82691364C113}"/>
              </a:ext>
            </a:extLst>
          </p:cNvPr>
          <p:cNvSpPr>
            <a:spLocks noGrp="1"/>
          </p:cNvSpPr>
          <p:nvPr>
            <p:ph idx="1"/>
          </p:nvPr>
        </p:nvSpPr>
        <p:spPr/>
        <p:txBody>
          <a:bodyPr>
            <a:normAutofit/>
          </a:bodyPr>
          <a:lstStyle/>
          <a:p>
            <a:r>
              <a:rPr lang="en-US" dirty="0"/>
              <a:t>October 6, 2022:  Board Holds Public Hearing on Proposed Changes (followed by a MHDO board meeting)</a:t>
            </a:r>
          </a:p>
          <a:p>
            <a:r>
              <a:rPr lang="en-US" dirty="0"/>
              <a:t>December 2, 2022 (additional meeting):  Board reviews comments and responses; and considers provisional adoption of rule changes.</a:t>
            </a:r>
          </a:p>
          <a:p>
            <a:pPr marL="0" marR="0" lvl="0" indent="0">
              <a:spcBef>
                <a:spcPts val="0"/>
              </a:spcBef>
              <a:spcAft>
                <a:spcPts val="0"/>
              </a:spcAft>
              <a:buNone/>
            </a:pPr>
            <a:endParaRPr lang="en-US" sz="1800" i="1" dirty="0">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None/>
            </a:pPr>
            <a:r>
              <a:rPr lang="en-US" sz="1800" i="1" dirty="0">
                <a:effectLst/>
                <a:latin typeface="Calibri" panose="020F0502020204030204" pitchFamily="34" charset="0"/>
                <a:ea typeface="Times New Roman" panose="02020603050405020304" pitchFamily="18" charset="0"/>
                <a:cs typeface="Arial" panose="020B0604020202020204" pitchFamily="34" charset="0"/>
              </a:rPr>
              <a:t>Provisional Adoption</a:t>
            </a:r>
            <a:r>
              <a:rPr lang="en-US" sz="1800" dirty="0">
                <a:effectLst/>
                <a:latin typeface="Calibri" panose="020F0502020204030204" pitchFamily="34" charset="0"/>
                <a:ea typeface="Times New Roman" panose="02020603050405020304" pitchFamily="18" charset="0"/>
                <a:cs typeface="Arial" panose="020B0604020202020204" pitchFamily="34" charset="0"/>
              </a:rPr>
              <a:t> package sent to the Secretary of State’s</a:t>
            </a:r>
            <a:r>
              <a:rPr lang="en-US" sz="1800" dirty="0">
                <a:latin typeface="Times New Roman" panose="02020603050405020304" pitchFamily="18"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cs typeface="Arial" panose="020B0604020202020204" pitchFamily="34" charset="0"/>
              </a:rPr>
              <a:t>Office &amp; Legislative Committee (</a:t>
            </a:r>
            <a:r>
              <a:rPr lang="en-US" sz="1800" i="1" dirty="0">
                <a:effectLst/>
                <a:latin typeface="Calibri" panose="020F0502020204030204" pitchFamily="34" charset="0"/>
                <a:ea typeface="Times New Roman" panose="02020603050405020304" pitchFamily="18" charset="0"/>
                <a:cs typeface="Arial" panose="020B0604020202020204" pitchFamily="34" charset="0"/>
              </a:rPr>
              <a:t>legislative resolve, must be submitted to the Legislative Committee for review by the 2</a:t>
            </a:r>
            <a:r>
              <a:rPr lang="en-US" sz="1800" i="1" baseline="30000" dirty="0">
                <a:effectLst/>
                <a:latin typeface="Calibri" panose="020F0502020204030204" pitchFamily="34" charset="0"/>
                <a:ea typeface="Times New Roman" panose="02020603050405020304" pitchFamily="18" charset="0"/>
                <a:cs typeface="Arial" panose="020B0604020202020204" pitchFamily="34" charset="0"/>
              </a:rPr>
              <a:t>nd</a:t>
            </a:r>
            <a:r>
              <a:rPr lang="en-US" sz="1800" i="1" dirty="0">
                <a:effectLst/>
                <a:latin typeface="Calibri" panose="020F0502020204030204" pitchFamily="34" charset="0"/>
                <a:ea typeface="Times New Roman" panose="02020603050405020304" pitchFamily="18" charset="0"/>
                <a:cs typeface="Arial" panose="020B0604020202020204" pitchFamily="34" charset="0"/>
              </a:rPr>
              <a:t> Friday of the new year (</a:t>
            </a:r>
            <a:r>
              <a:rPr lang="en-US" sz="18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01/13/2023</a:t>
            </a:r>
            <a:r>
              <a:rPr lang="en-US" sz="1800" i="1" dirty="0">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CB0A61C-8B8F-4562-B5B1-092F8539BF40}"/>
              </a:ext>
            </a:extLst>
          </p:cNvPr>
          <p:cNvSpPr>
            <a:spLocks noGrp="1"/>
          </p:cNvSpPr>
          <p:nvPr>
            <p:ph type="ftr" sz="quarter" idx="11"/>
          </p:nvPr>
        </p:nvSpPr>
        <p:spPr/>
        <p:txBody>
          <a:bodyPr/>
          <a:lstStyle/>
          <a:p>
            <a:r>
              <a:rPr lang="en-US" dirty="0"/>
              <a:t>MHDO Board Meeting April 7, 2022</a:t>
            </a:r>
          </a:p>
        </p:txBody>
      </p:sp>
      <p:sp>
        <p:nvSpPr>
          <p:cNvPr id="5" name="Slide Number Placeholder 4">
            <a:extLst>
              <a:ext uri="{FF2B5EF4-FFF2-40B4-BE49-F238E27FC236}">
                <a16:creationId xmlns:a16="http://schemas.microsoft.com/office/drawing/2014/main" id="{47C31653-14F6-4998-8D12-01ED961DE0A0}"/>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514535407"/>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3.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13527</TotalTime>
  <Words>1511</Words>
  <Application>Microsoft Office PowerPoint</Application>
  <PresentationFormat>Widescreen</PresentationFormat>
  <Paragraphs>141</Paragraphs>
  <Slides>14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Arial Black</vt:lpstr>
      <vt:lpstr>Arial Narrow</vt:lpstr>
      <vt:lpstr>Calibri</vt:lpstr>
      <vt:lpstr>Calibri Light</vt:lpstr>
      <vt:lpstr>Times New Roman</vt:lpstr>
      <vt:lpstr>Wingdings</vt:lpstr>
      <vt:lpstr>Retrospect</vt:lpstr>
      <vt:lpstr>Custom Design</vt:lpstr>
      <vt:lpstr>Content</vt:lpstr>
      <vt:lpstr>      MHDO’s Health Information Advisory Committee (HIAC)</vt:lpstr>
      <vt:lpstr>       Membership of the advisory committee as defined in §8718 </vt:lpstr>
      <vt:lpstr>Committee Nominees</vt:lpstr>
      <vt:lpstr>Other Members of the HIAC</vt:lpstr>
      <vt:lpstr>   Rule Chapter 120, Release of Data to the Public -Major Substantive Rule</vt:lpstr>
      <vt:lpstr>Rulemaking Requests</vt:lpstr>
      <vt:lpstr>Rulemaking Requests</vt:lpstr>
      <vt:lpstr>Proposed Rulemaking Timeline for Chapter 570 &amp; Chapter 100</vt:lpstr>
      <vt:lpstr>       Legislative Update-Second Regular Session of the 130th Legislature </vt:lpstr>
      <vt:lpstr> Legislative Update-Second Regular Session of the 130th Legislature </vt:lpstr>
      <vt:lpstr> Legislative Update-Second Regular Session of the 130th Legislature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159</cp:revision>
  <dcterms:created xsi:type="dcterms:W3CDTF">2020-06-02T04:02:18Z</dcterms:created>
  <dcterms:modified xsi:type="dcterms:W3CDTF">2022-04-07T14:01:21Z</dcterms:modified>
</cp:coreProperties>
</file>