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 id="2147483661" r:id="rId5"/>
  </p:sldMasterIdLst>
  <p:notesMasterIdLst>
    <p:notesMasterId r:id="rId26"/>
  </p:notesMasterIdLst>
  <p:handoutMasterIdLst>
    <p:handoutMasterId r:id="rId27"/>
  </p:handoutMasterIdLst>
  <p:sldIdLst>
    <p:sldId id="257" r:id="rId6"/>
    <p:sldId id="565" r:id="rId7"/>
    <p:sldId id="555" r:id="rId8"/>
    <p:sldId id="558" r:id="rId9"/>
    <p:sldId id="581" r:id="rId10"/>
    <p:sldId id="582" r:id="rId11"/>
    <p:sldId id="583" r:id="rId12"/>
    <p:sldId id="584" r:id="rId13"/>
    <p:sldId id="585" r:id="rId14"/>
    <p:sldId id="586" r:id="rId15"/>
    <p:sldId id="543" r:id="rId16"/>
    <p:sldId id="587" r:id="rId17"/>
    <p:sldId id="551" r:id="rId18"/>
    <p:sldId id="588" r:id="rId19"/>
    <p:sldId id="554" r:id="rId20"/>
    <p:sldId id="556" r:id="rId21"/>
    <p:sldId id="549" r:id="rId22"/>
    <p:sldId id="512" r:id="rId23"/>
    <p:sldId id="553" r:id="rId24"/>
    <p:sldId id="576" r:id="rId2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e Mullins" initials="KM" lastIdx="7" clrIdx="0"/>
  <p:cmAuthor id="2" name="Leanne Candura" initials="LC" lastIdx="3" clrIdx="1"/>
  <p:cmAuthor id="3" name="Melissa Hillmyer" initials="MH" lastIdx="36" clrIdx="2"/>
  <p:cmAuthor id="4" name="Leanne Candura" initials="LC [2]" lastIdx="7" clrIdx="3"/>
  <p:cmAuthor id="5" name="Melissa Hillmyer" initials="MH [2]" lastIdx="21" clrIdx="4">
    <p:extLst>
      <p:ext uri="{19B8F6BF-5375-455C-9EA6-DF929625EA0E}">
        <p15:presenceInfo xmlns:p15="http://schemas.microsoft.com/office/powerpoint/2012/main" userId="S-1-5-21-1292428093-884357618-1801674531-5176" providerId="AD"/>
      </p:ext>
    </p:extLst>
  </p:cmAuthor>
  <p:cmAuthor id="6" name="Harrington, Karynlee" initials="HK" lastIdx="5" clrIdx="5">
    <p:extLst>
      <p:ext uri="{19B8F6BF-5375-455C-9EA6-DF929625EA0E}">
        <p15:presenceInfo xmlns:p15="http://schemas.microsoft.com/office/powerpoint/2012/main" userId="S-1-5-21-4241590797-1299073551-2511459964-912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3C89D3"/>
    <a:srgbClr val="3787D4"/>
    <a:srgbClr val="629DD1"/>
    <a:srgbClr val="297FD5"/>
    <a:srgbClr val="5496D2"/>
    <a:srgbClr val="468ED2"/>
    <a:srgbClr val="478BC9"/>
    <a:srgbClr val="5091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0" autoAdjust="0"/>
    <p:restoredTop sz="94660"/>
  </p:normalViewPr>
  <p:slideViewPr>
    <p:cSldViewPr snapToGrid="0">
      <p:cViewPr varScale="1">
        <p:scale>
          <a:sx n="72" d="100"/>
          <a:sy n="72" d="100"/>
        </p:scale>
        <p:origin x="534" y="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1"/>
            <a:ext cx="3038475" cy="46562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41" y="1"/>
            <a:ext cx="3038475" cy="465621"/>
          </a:xfrm>
          <a:prstGeom prst="rect">
            <a:avLst/>
          </a:prstGeom>
        </p:spPr>
        <p:txBody>
          <a:bodyPr vert="horz" lIns="91440" tIns="45720" rIns="91440" bIns="45720" rtlCol="0"/>
          <a:lstStyle>
            <a:lvl1pPr algn="r">
              <a:defRPr sz="1200"/>
            </a:lvl1pPr>
          </a:lstStyle>
          <a:p>
            <a:fld id="{71B595BD-5819-4B57-955A-D04F589414E5}" type="datetimeFigureOut">
              <a:rPr lang="en-US" smtClean="0"/>
              <a:t>6/2/2022</a:t>
            </a:fld>
            <a:endParaRPr lang="en-US"/>
          </a:p>
        </p:txBody>
      </p:sp>
      <p:sp>
        <p:nvSpPr>
          <p:cNvPr id="4" name="Footer Placeholder 3"/>
          <p:cNvSpPr>
            <a:spLocks noGrp="1"/>
          </p:cNvSpPr>
          <p:nvPr>
            <p:ph type="ftr" sz="quarter" idx="2"/>
          </p:nvPr>
        </p:nvSpPr>
        <p:spPr>
          <a:xfrm>
            <a:off x="3" y="8829181"/>
            <a:ext cx="3038475" cy="465621"/>
          </a:xfrm>
          <a:prstGeom prst="rect">
            <a:avLst/>
          </a:prstGeom>
        </p:spPr>
        <p:txBody>
          <a:bodyPr vert="horz" lIns="91440" tIns="45720" rIns="91440" bIns="45720" rtlCol="0" anchor="b"/>
          <a:lstStyle>
            <a:lvl1pPr algn="l">
              <a:defRPr sz="1200"/>
            </a:lvl1pPr>
          </a:lstStyle>
          <a:p>
            <a:r>
              <a:rPr lang="en-US"/>
              <a:t>MHDO Board Meeting June 4, 2020</a:t>
            </a:r>
          </a:p>
        </p:txBody>
      </p:sp>
      <p:sp>
        <p:nvSpPr>
          <p:cNvPr id="5" name="Slide Number Placeholder 4"/>
          <p:cNvSpPr>
            <a:spLocks noGrp="1"/>
          </p:cNvSpPr>
          <p:nvPr>
            <p:ph type="sldNum" sz="quarter" idx="3"/>
          </p:nvPr>
        </p:nvSpPr>
        <p:spPr>
          <a:xfrm>
            <a:off x="3970341" y="8829181"/>
            <a:ext cx="3038475" cy="465621"/>
          </a:xfrm>
          <a:prstGeom prst="rect">
            <a:avLst/>
          </a:prstGeom>
        </p:spPr>
        <p:txBody>
          <a:bodyPr vert="horz" lIns="91440" tIns="45720" rIns="91440" bIns="45720" rtlCol="0" anchor="b"/>
          <a:lstStyle>
            <a:lvl1pPr algn="r">
              <a:defRPr sz="1200"/>
            </a:lvl1pPr>
          </a:lstStyle>
          <a:p>
            <a:fld id="{28BFEC4C-DBE7-4D99-AD09-91A7AFD465C5}" type="slidenum">
              <a:rPr lang="en-US" smtClean="0"/>
              <a:t>‹#›</a:t>
            </a:fld>
            <a:endParaRPr lang="en-US"/>
          </a:p>
        </p:txBody>
      </p:sp>
    </p:spTree>
    <p:extLst>
      <p:ext uri="{BB962C8B-B14F-4D97-AF65-F5344CB8AC3E}">
        <p14:creationId xmlns:p14="http://schemas.microsoft.com/office/powerpoint/2010/main" val="650608793"/>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5"/>
          </a:xfrm>
          <a:prstGeom prst="rect">
            <a:avLst/>
          </a:prstGeom>
        </p:spPr>
        <p:txBody>
          <a:bodyPr vert="horz" lIns="92757" tIns="46378" rIns="92757" bIns="46378" rtlCol="0"/>
          <a:lstStyle>
            <a:lvl1pPr algn="l">
              <a:defRPr sz="1200"/>
            </a:lvl1pPr>
          </a:lstStyle>
          <a:p>
            <a:endParaRPr lang="en-US"/>
          </a:p>
        </p:txBody>
      </p:sp>
      <p:sp>
        <p:nvSpPr>
          <p:cNvPr id="3" name="Date Placeholder 2"/>
          <p:cNvSpPr>
            <a:spLocks noGrp="1"/>
          </p:cNvSpPr>
          <p:nvPr>
            <p:ph type="dt" idx="1"/>
          </p:nvPr>
        </p:nvSpPr>
        <p:spPr>
          <a:xfrm>
            <a:off x="3970938" y="1"/>
            <a:ext cx="3037840" cy="466435"/>
          </a:xfrm>
          <a:prstGeom prst="rect">
            <a:avLst/>
          </a:prstGeom>
        </p:spPr>
        <p:txBody>
          <a:bodyPr vert="horz" lIns="92757" tIns="46378" rIns="92757" bIns="46378" rtlCol="0"/>
          <a:lstStyle>
            <a:lvl1pPr algn="r">
              <a:defRPr sz="1200"/>
            </a:lvl1pPr>
          </a:lstStyle>
          <a:p>
            <a:fld id="{7C51721D-FE74-4937-AFA3-EDEA76864D15}" type="datetimeFigureOut">
              <a:rPr lang="en-US" smtClean="0"/>
              <a:t>6/2/2022</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2757" tIns="46378" rIns="92757" bIns="46378"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2757" tIns="46378" rIns="92757" bIns="4637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4"/>
          </a:xfrm>
          <a:prstGeom prst="rect">
            <a:avLst/>
          </a:prstGeom>
        </p:spPr>
        <p:txBody>
          <a:bodyPr vert="horz" lIns="92757" tIns="46378" rIns="92757" bIns="46378" rtlCol="0" anchor="b"/>
          <a:lstStyle>
            <a:lvl1pPr algn="l">
              <a:defRPr sz="1200"/>
            </a:lvl1pPr>
          </a:lstStyle>
          <a:p>
            <a:r>
              <a:rPr lang="en-US"/>
              <a:t>MHDO Board Meeting June 4, 2020</a:t>
            </a:r>
          </a:p>
        </p:txBody>
      </p:sp>
      <p:sp>
        <p:nvSpPr>
          <p:cNvPr id="7" name="Slide Number Placeholder 6"/>
          <p:cNvSpPr>
            <a:spLocks noGrp="1"/>
          </p:cNvSpPr>
          <p:nvPr>
            <p:ph type="sldNum" sz="quarter" idx="5"/>
          </p:nvPr>
        </p:nvSpPr>
        <p:spPr>
          <a:xfrm>
            <a:off x="3970938" y="8829967"/>
            <a:ext cx="3037840" cy="466434"/>
          </a:xfrm>
          <a:prstGeom prst="rect">
            <a:avLst/>
          </a:prstGeom>
        </p:spPr>
        <p:txBody>
          <a:bodyPr vert="horz" lIns="92757" tIns="46378" rIns="92757" bIns="46378" rtlCol="0" anchor="b"/>
          <a:lstStyle>
            <a:lvl1pPr algn="r">
              <a:defRPr sz="1200"/>
            </a:lvl1pPr>
          </a:lstStyle>
          <a:p>
            <a:fld id="{CF13529E-598B-4780-B315-0810095E5A43}" type="slidenum">
              <a:rPr lang="en-US" smtClean="0"/>
              <a:t>‹#›</a:t>
            </a:fld>
            <a:endParaRPr lang="en-US"/>
          </a:p>
        </p:txBody>
      </p:sp>
    </p:spTree>
    <p:extLst>
      <p:ext uri="{BB962C8B-B14F-4D97-AF65-F5344CB8AC3E}">
        <p14:creationId xmlns:p14="http://schemas.microsoft.com/office/powerpoint/2010/main" val="2518163171"/>
      </p:ext>
    </p:extLst>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a:extLst>
              <a:ext uri="{FF2B5EF4-FFF2-40B4-BE49-F238E27FC236}">
                <a16:creationId xmlns:a16="http://schemas.microsoft.com/office/drawing/2014/main" id="{3EECC008-9F6F-4DA1-BFFD-27F8B147B9D3}"/>
              </a:ext>
            </a:extLst>
          </p:cNvPr>
          <p:cNvSpPr>
            <a:spLocks noGrp="1"/>
          </p:cNvSpPr>
          <p:nvPr>
            <p:ph type="ftr" sz="quarter" idx="10"/>
          </p:nvPr>
        </p:nvSpPr>
        <p:spPr/>
        <p:txBody>
          <a:bodyPr/>
          <a:lstStyle/>
          <a:p>
            <a:r>
              <a:rPr lang="en-US"/>
              <a:t>MHDO Board Meeting June 4, 2020</a:t>
            </a:r>
          </a:p>
        </p:txBody>
      </p:sp>
    </p:spTree>
    <p:extLst>
      <p:ext uri="{BB962C8B-B14F-4D97-AF65-F5344CB8AC3E}">
        <p14:creationId xmlns:p14="http://schemas.microsoft.com/office/powerpoint/2010/main" val="2611490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hasCustomPrompt="1"/>
          </p:nvPr>
        </p:nvSpPr>
        <p:spPr>
          <a:xfrm>
            <a:off x="1100051" y="4455621"/>
            <a:ext cx="10058400" cy="1143000"/>
          </a:xfrm>
        </p:spPr>
        <p:txBody>
          <a:bodyPr lIns="91440" rIns="91440">
            <a:normAutofit/>
          </a:bodyPr>
          <a:lstStyle>
            <a:lvl1pPr marL="0" indent="0" algn="l">
              <a:buNone/>
              <a:defRPr sz="2800" cap="none"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p>
            <a:fld id="{F3C3A7D0-D16C-4F95-B6CD-22FE07440616}" type="datetime1">
              <a:rPr lang="en-US" smtClean="0"/>
              <a:t>6/2/2022</a:t>
            </a:fld>
            <a:endParaRPr lang="en-US" dirty="0"/>
          </a:p>
        </p:txBody>
      </p:sp>
      <p:sp>
        <p:nvSpPr>
          <p:cNvPr id="5" name="Footer Placeholder 4"/>
          <p:cNvSpPr>
            <a:spLocks noGrp="1"/>
          </p:cNvSpPr>
          <p:nvPr>
            <p:ph type="ftr" sz="quarter" idx="11"/>
          </p:nvPr>
        </p:nvSpPr>
        <p:spPr/>
        <p:txBody>
          <a:bodyPr/>
          <a:lstStyle/>
          <a:p>
            <a:r>
              <a:rPr lang="en-US"/>
              <a:t>MHDO Board Meeting June 2, 2022</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69F68D-A6C3-46FA-BD9F-8151B999ACCF}" type="datetime1">
              <a:rPr lang="en-US" smtClean="0"/>
              <a:t>6/2/2022</a:t>
            </a:fld>
            <a:endParaRPr lang="en-US" dirty="0"/>
          </a:p>
        </p:txBody>
      </p:sp>
      <p:sp>
        <p:nvSpPr>
          <p:cNvPr id="5" name="Footer Placeholder 4"/>
          <p:cNvSpPr>
            <a:spLocks noGrp="1"/>
          </p:cNvSpPr>
          <p:nvPr>
            <p:ph type="ftr" sz="quarter" idx="11"/>
          </p:nvPr>
        </p:nvSpPr>
        <p:spPr/>
        <p:txBody>
          <a:bodyPr/>
          <a:lstStyle/>
          <a:p>
            <a:r>
              <a:rPr lang="en-US"/>
              <a:t>MHDO Board Meeting June 2, 2022</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8E7267-3838-4B61-A56E-30B77B9D2480}" type="datetime1">
              <a:rPr lang="en-US" smtClean="0"/>
              <a:t>6/2/2022</a:t>
            </a:fld>
            <a:endParaRPr lang="en-US" dirty="0"/>
          </a:p>
        </p:txBody>
      </p:sp>
      <p:sp>
        <p:nvSpPr>
          <p:cNvPr id="5" name="Footer Placeholder 4"/>
          <p:cNvSpPr>
            <a:spLocks noGrp="1"/>
          </p:cNvSpPr>
          <p:nvPr>
            <p:ph type="ftr" sz="quarter" idx="11"/>
          </p:nvPr>
        </p:nvSpPr>
        <p:spPr/>
        <p:txBody>
          <a:bodyPr/>
          <a:lstStyle/>
          <a:p>
            <a:r>
              <a:rPr lang="en-US"/>
              <a:t>MHDO Board Meeting June 2, 2022</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283" y="2130227"/>
            <a:ext cx="10363435" cy="1470422"/>
          </a:xfrm>
        </p:spPr>
        <p:txBody>
          <a:bodyPr/>
          <a:lstStyle/>
          <a:p>
            <a:r>
              <a:rPr lang="en-US"/>
              <a:t>Click to edit Master title style</a:t>
            </a:r>
          </a:p>
        </p:txBody>
      </p:sp>
      <p:sp>
        <p:nvSpPr>
          <p:cNvPr id="3" name="Subtitle 2"/>
          <p:cNvSpPr>
            <a:spLocks noGrp="1"/>
          </p:cNvSpPr>
          <p:nvPr>
            <p:ph type="subTitle" idx="1"/>
          </p:nvPr>
        </p:nvSpPr>
        <p:spPr>
          <a:xfrm>
            <a:off x="1828565" y="3886399"/>
            <a:ext cx="8534870" cy="1752203"/>
          </a:xfrm>
        </p:spPr>
        <p:txBody>
          <a:bodyPr/>
          <a:lstStyle>
            <a:lvl1pPr marL="0" indent="0" algn="ctr">
              <a:buNone/>
              <a:defRPr/>
            </a:lvl1pPr>
            <a:lvl2pPr marL="141534" indent="0" algn="ctr">
              <a:buNone/>
              <a:defRPr/>
            </a:lvl2pPr>
            <a:lvl3pPr marL="283068" indent="0" algn="ctr">
              <a:buNone/>
              <a:defRPr/>
            </a:lvl3pPr>
            <a:lvl4pPr marL="424603" indent="0" algn="ctr">
              <a:buNone/>
              <a:defRPr/>
            </a:lvl4pPr>
            <a:lvl5pPr marL="566137" indent="0" algn="ctr">
              <a:buNone/>
              <a:defRPr/>
            </a:lvl5pPr>
            <a:lvl6pPr marL="707671" indent="0" algn="ctr">
              <a:buNone/>
              <a:defRPr/>
            </a:lvl6pPr>
            <a:lvl7pPr marL="849205" indent="0" algn="ctr">
              <a:buNone/>
              <a:defRPr/>
            </a:lvl7pPr>
            <a:lvl8pPr marL="990739" indent="0" algn="ctr">
              <a:buNone/>
              <a:defRPr/>
            </a:lvl8pPr>
            <a:lvl9pPr marL="1132274" indent="0" algn="ctr">
              <a:buNone/>
              <a:defRPr/>
            </a:lvl9pPr>
          </a:lstStyle>
          <a:p>
            <a:r>
              <a:rPr lang="en-US"/>
              <a:t>Click to edit Master subtitle style</a:t>
            </a:r>
          </a:p>
        </p:txBody>
      </p:sp>
    </p:spTree>
    <p:extLst>
      <p:ext uri="{BB962C8B-B14F-4D97-AF65-F5344CB8AC3E}">
        <p14:creationId xmlns:p14="http://schemas.microsoft.com/office/powerpoint/2010/main" val="30077581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138143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801"/>
            <a:ext cx="10363435" cy="1362273"/>
          </a:xfrm>
        </p:spPr>
        <p:txBody>
          <a:bodyPr anchor="t"/>
          <a:lstStyle>
            <a:lvl1pPr algn="l">
              <a:defRPr sz="1232" b="1" cap="all"/>
            </a:lvl1pPr>
          </a:lstStyle>
          <a:p>
            <a:r>
              <a:rPr lang="en-US"/>
              <a:t>Click to edit Master title style</a:t>
            </a:r>
          </a:p>
        </p:txBody>
      </p:sp>
      <p:sp>
        <p:nvSpPr>
          <p:cNvPr id="3" name="Text Placeholder 2"/>
          <p:cNvSpPr>
            <a:spLocks noGrp="1"/>
          </p:cNvSpPr>
          <p:nvPr>
            <p:ph type="body" idx="1"/>
          </p:nvPr>
        </p:nvSpPr>
        <p:spPr>
          <a:xfrm>
            <a:off x="963084" y="2906613"/>
            <a:ext cx="10363435" cy="1500188"/>
          </a:xfrm>
        </p:spPr>
        <p:txBody>
          <a:bodyPr anchor="b"/>
          <a:lstStyle>
            <a:lvl1pPr marL="0" indent="0">
              <a:buNone/>
              <a:defRPr sz="625"/>
            </a:lvl1pPr>
            <a:lvl2pPr marL="141534" indent="0">
              <a:buNone/>
              <a:defRPr sz="554"/>
            </a:lvl2pPr>
            <a:lvl3pPr marL="283068" indent="0">
              <a:buNone/>
              <a:defRPr sz="500"/>
            </a:lvl3pPr>
            <a:lvl4pPr marL="424603" indent="0">
              <a:buNone/>
              <a:defRPr sz="429"/>
            </a:lvl4pPr>
            <a:lvl5pPr marL="566137" indent="0">
              <a:buNone/>
              <a:defRPr sz="429"/>
            </a:lvl5pPr>
            <a:lvl6pPr marL="707671" indent="0">
              <a:buNone/>
              <a:defRPr sz="429"/>
            </a:lvl6pPr>
            <a:lvl7pPr marL="849205" indent="0">
              <a:buNone/>
              <a:defRPr sz="429"/>
            </a:lvl7pPr>
            <a:lvl8pPr marL="990739" indent="0">
              <a:buNone/>
              <a:defRPr sz="429"/>
            </a:lvl8pPr>
            <a:lvl9pPr marL="1132274" indent="0">
              <a:buNone/>
              <a:defRPr sz="429"/>
            </a:lvl9pPr>
          </a:lstStyle>
          <a:p>
            <a:pPr lvl="0"/>
            <a:r>
              <a:rPr lang="en-US"/>
              <a:t>Click to edit Master text styles</a:t>
            </a:r>
          </a:p>
        </p:txBody>
      </p:sp>
    </p:spTree>
    <p:extLst>
      <p:ext uri="{BB962C8B-B14F-4D97-AF65-F5344CB8AC3E}">
        <p14:creationId xmlns:p14="http://schemas.microsoft.com/office/powerpoint/2010/main" val="27768096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92852" y="1174750"/>
            <a:ext cx="1357019" cy="5533926"/>
          </a:xfrm>
        </p:spPr>
        <p:txBody>
          <a:bodyPr/>
          <a:lstStyle>
            <a:lvl1pPr>
              <a:defRPr sz="875"/>
            </a:lvl1pPr>
            <a:lvl2pPr>
              <a:defRPr sz="750"/>
            </a:lvl2pPr>
            <a:lvl3pPr>
              <a:defRPr sz="625"/>
            </a:lvl3pPr>
            <a:lvl4pPr>
              <a:defRPr sz="554"/>
            </a:lvl4pPr>
            <a:lvl5pPr>
              <a:defRPr sz="554"/>
            </a:lvl5pPr>
            <a:lvl6pPr>
              <a:defRPr sz="554"/>
            </a:lvl6pPr>
            <a:lvl7pPr>
              <a:defRPr sz="554"/>
            </a:lvl7pPr>
            <a:lvl8pPr>
              <a:defRPr sz="554"/>
            </a:lvl8pPr>
            <a:lvl9pPr>
              <a:defRPr sz="55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606315" y="1174750"/>
            <a:ext cx="1357019" cy="5533926"/>
          </a:xfrm>
        </p:spPr>
        <p:txBody>
          <a:bodyPr/>
          <a:lstStyle>
            <a:lvl1pPr>
              <a:defRPr sz="875"/>
            </a:lvl1pPr>
            <a:lvl2pPr>
              <a:defRPr sz="750"/>
            </a:lvl2pPr>
            <a:lvl3pPr>
              <a:defRPr sz="625"/>
            </a:lvl3pPr>
            <a:lvl4pPr>
              <a:defRPr sz="554"/>
            </a:lvl4pPr>
            <a:lvl5pPr>
              <a:defRPr sz="554"/>
            </a:lvl5pPr>
            <a:lvl6pPr>
              <a:defRPr sz="554"/>
            </a:lvl6pPr>
            <a:lvl7pPr>
              <a:defRPr sz="554"/>
            </a:lvl7pPr>
            <a:lvl8pPr>
              <a:defRPr sz="554"/>
            </a:lvl8pPr>
            <a:lvl9pPr>
              <a:defRPr sz="55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776018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718" y="274836"/>
            <a:ext cx="10972565"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718" y="1534914"/>
            <a:ext cx="5386917" cy="639961"/>
          </a:xfrm>
        </p:spPr>
        <p:txBody>
          <a:bodyPr anchor="b"/>
          <a:lstStyle>
            <a:lvl1pPr marL="0" indent="0">
              <a:buNone/>
              <a:defRPr sz="750" b="1"/>
            </a:lvl1pPr>
            <a:lvl2pPr marL="141534" indent="0">
              <a:buNone/>
              <a:defRPr sz="625" b="1"/>
            </a:lvl2pPr>
            <a:lvl3pPr marL="283068" indent="0">
              <a:buNone/>
              <a:defRPr sz="554" b="1"/>
            </a:lvl3pPr>
            <a:lvl4pPr marL="424603" indent="0">
              <a:buNone/>
              <a:defRPr sz="500" b="1"/>
            </a:lvl4pPr>
            <a:lvl5pPr marL="566137" indent="0">
              <a:buNone/>
              <a:defRPr sz="500" b="1"/>
            </a:lvl5pPr>
            <a:lvl6pPr marL="707671" indent="0">
              <a:buNone/>
              <a:defRPr sz="500" b="1"/>
            </a:lvl6pPr>
            <a:lvl7pPr marL="849205" indent="0">
              <a:buNone/>
              <a:defRPr sz="500" b="1"/>
            </a:lvl7pPr>
            <a:lvl8pPr marL="990739" indent="0">
              <a:buNone/>
              <a:defRPr sz="500" b="1"/>
            </a:lvl8pPr>
            <a:lvl9pPr marL="1132274" indent="0">
              <a:buNone/>
              <a:defRPr sz="500" b="1"/>
            </a:lvl9pPr>
          </a:lstStyle>
          <a:p>
            <a:pPr lvl="0"/>
            <a:r>
              <a:rPr lang="en-US"/>
              <a:t>Click to edit Master text styles</a:t>
            </a:r>
          </a:p>
        </p:txBody>
      </p:sp>
      <p:sp>
        <p:nvSpPr>
          <p:cNvPr id="4" name="Content Placeholder 3"/>
          <p:cNvSpPr>
            <a:spLocks noGrp="1"/>
          </p:cNvSpPr>
          <p:nvPr>
            <p:ph sz="half" idx="2"/>
          </p:nvPr>
        </p:nvSpPr>
        <p:spPr>
          <a:xfrm>
            <a:off x="609718" y="2174875"/>
            <a:ext cx="5386917" cy="3951387"/>
          </a:xfrm>
        </p:spPr>
        <p:txBody>
          <a:bodyPr/>
          <a:lstStyle>
            <a:lvl1pPr>
              <a:defRPr sz="750"/>
            </a:lvl1pPr>
            <a:lvl2pPr>
              <a:defRPr sz="625"/>
            </a:lvl2pPr>
            <a:lvl3pPr>
              <a:defRPr sz="554"/>
            </a:lvl3pPr>
            <a:lvl4pPr>
              <a:defRPr sz="500"/>
            </a:lvl4pPr>
            <a:lvl5pPr>
              <a:defRPr sz="500"/>
            </a:lvl5pPr>
            <a:lvl6pPr>
              <a:defRPr sz="500"/>
            </a:lvl6pPr>
            <a:lvl7pPr>
              <a:defRPr sz="500"/>
            </a:lvl7pPr>
            <a:lvl8pPr>
              <a:defRPr sz="500"/>
            </a:lvl8pPr>
            <a:lvl9pPr>
              <a:defRPr sz="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602" y="1534914"/>
            <a:ext cx="5388681" cy="639961"/>
          </a:xfrm>
        </p:spPr>
        <p:txBody>
          <a:bodyPr anchor="b"/>
          <a:lstStyle>
            <a:lvl1pPr marL="0" indent="0">
              <a:buNone/>
              <a:defRPr sz="750" b="1"/>
            </a:lvl1pPr>
            <a:lvl2pPr marL="141534" indent="0">
              <a:buNone/>
              <a:defRPr sz="625" b="1"/>
            </a:lvl2pPr>
            <a:lvl3pPr marL="283068" indent="0">
              <a:buNone/>
              <a:defRPr sz="554" b="1"/>
            </a:lvl3pPr>
            <a:lvl4pPr marL="424603" indent="0">
              <a:buNone/>
              <a:defRPr sz="500" b="1"/>
            </a:lvl4pPr>
            <a:lvl5pPr marL="566137" indent="0">
              <a:buNone/>
              <a:defRPr sz="500" b="1"/>
            </a:lvl5pPr>
            <a:lvl6pPr marL="707671" indent="0">
              <a:buNone/>
              <a:defRPr sz="500" b="1"/>
            </a:lvl6pPr>
            <a:lvl7pPr marL="849205" indent="0">
              <a:buNone/>
              <a:defRPr sz="500" b="1"/>
            </a:lvl7pPr>
            <a:lvl8pPr marL="990739" indent="0">
              <a:buNone/>
              <a:defRPr sz="500" b="1"/>
            </a:lvl8pPr>
            <a:lvl9pPr marL="1132274" indent="0">
              <a:buNone/>
              <a:defRPr sz="500" b="1"/>
            </a:lvl9pPr>
          </a:lstStyle>
          <a:p>
            <a:pPr lvl="0"/>
            <a:r>
              <a:rPr lang="en-US"/>
              <a:t>Click to edit Master text styles</a:t>
            </a:r>
          </a:p>
        </p:txBody>
      </p:sp>
      <p:sp>
        <p:nvSpPr>
          <p:cNvPr id="6" name="Content Placeholder 5"/>
          <p:cNvSpPr>
            <a:spLocks noGrp="1"/>
          </p:cNvSpPr>
          <p:nvPr>
            <p:ph sz="quarter" idx="4"/>
          </p:nvPr>
        </p:nvSpPr>
        <p:spPr>
          <a:xfrm>
            <a:off x="6193602" y="2174875"/>
            <a:ext cx="5388681" cy="3951387"/>
          </a:xfrm>
        </p:spPr>
        <p:txBody>
          <a:bodyPr/>
          <a:lstStyle>
            <a:lvl1pPr>
              <a:defRPr sz="750"/>
            </a:lvl1pPr>
            <a:lvl2pPr>
              <a:defRPr sz="625"/>
            </a:lvl2pPr>
            <a:lvl3pPr>
              <a:defRPr sz="554"/>
            </a:lvl3pPr>
            <a:lvl4pPr>
              <a:defRPr sz="500"/>
            </a:lvl4pPr>
            <a:lvl5pPr>
              <a:defRPr sz="500"/>
            </a:lvl5pPr>
            <a:lvl6pPr>
              <a:defRPr sz="500"/>
            </a:lvl6pPr>
            <a:lvl7pPr>
              <a:defRPr sz="500"/>
            </a:lvl7pPr>
            <a:lvl8pPr>
              <a:defRPr sz="500"/>
            </a:lvl8pPr>
            <a:lvl9pPr>
              <a:defRPr sz="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86939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8536178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929115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718" y="272852"/>
            <a:ext cx="4011083" cy="1162348"/>
          </a:xfrm>
        </p:spPr>
        <p:txBody>
          <a:bodyPr anchor="b"/>
          <a:lstStyle>
            <a:lvl1pPr algn="l">
              <a:defRPr sz="625" b="1"/>
            </a:lvl1pPr>
          </a:lstStyle>
          <a:p>
            <a:r>
              <a:rPr lang="en-US"/>
              <a:t>Click to edit Master title style</a:t>
            </a:r>
          </a:p>
        </p:txBody>
      </p:sp>
      <p:sp>
        <p:nvSpPr>
          <p:cNvPr id="3" name="Content Placeholder 2"/>
          <p:cNvSpPr>
            <a:spLocks noGrp="1"/>
          </p:cNvSpPr>
          <p:nvPr>
            <p:ph idx="1"/>
          </p:nvPr>
        </p:nvSpPr>
        <p:spPr>
          <a:xfrm>
            <a:off x="4766616" y="272852"/>
            <a:ext cx="6815667" cy="5853410"/>
          </a:xfrm>
        </p:spPr>
        <p:txBody>
          <a:bodyPr/>
          <a:lstStyle>
            <a:lvl1pPr>
              <a:defRPr sz="982"/>
            </a:lvl1pPr>
            <a:lvl2pPr>
              <a:defRPr sz="875"/>
            </a:lvl2pPr>
            <a:lvl3pPr>
              <a:defRPr sz="750"/>
            </a:lvl3pPr>
            <a:lvl4pPr>
              <a:defRPr sz="625"/>
            </a:lvl4pPr>
            <a:lvl5pPr>
              <a:defRPr sz="625"/>
            </a:lvl5pPr>
            <a:lvl6pPr>
              <a:defRPr sz="625"/>
            </a:lvl6pPr>
            <a:lvl7pPr>
              <a:defRPr sz="625"/>
            </a:lvl7pPr>
            <a:lvl8pPr>
              <a:defRPr sz="625"/>
            </a:lvl8pPr>
            <a:lvl9pPr>
              <a:defRPr sz="6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718" y="1435199"/>
            <a:ext cx="4011083" cy="4691063"/>
          </a:xfrm>
        </p:spPr>
        <p:txBody>
          <a:bodyPr/>
          <a:lstStyle>
            <a:lvl1pPr marL="0" indent="0">
              <a:buNone/>
              <a:defRPr sz="429"/>
            </a:lvl1pPr>
            <a:lvl2pPr marL="141534" indent="0">
              <a:buNone/>
              <a:defRPr sz="375"/>
            </a:lvl2pPr>
            <a:lvl3pPr marL="283068" indent="0">
              <a:buNone/>
              <a:defRPr sz="304"/>
            </a:lvl3pPr>
            <a:lvl4pPr marL="424603" indent="0">
              <a:buNone/>
              <a:defRPr sz="286"/>
            </a:lvl4pPr>
            <a:lvl5pPr marL="566137" indent="0">
              <a:buNone/>
              <a:defRPr sz="286"/>
            </a:lvl5pPr>
            <a:lvl6pPr marL="707671" indent="0">
              <a:buNone/>
              <a:defRPr sz="286"/>
            </a:lvl6pPr>
            <a:lvl7pPr marL="849205" indent="0">
              <a:buNone/>
              <a:defRPr sz="286"/>
            </a:lvl7pPr>
            <a:lvl8pPr marL="990739" indent="0">
              <a:buNone/>
              <a:defRPr sz="286"/>
            </a:lvl8pPr>
            <a:lvl9pPr marL="1132274" indent="0">
              <a:buNone/>
              <a:defRPr sz="286"/>
            </a:lvl9pPr>
          </a:lstStyle>
          <a:p>
            <a:pPr lvl="0"/>
            <a:r>
              <a:rPr lang="en-US"/>
              <a:t>Click to edit Master text styles</a:t>
            </a:r>
          </a:p>
        </p:txBody>
      </p:sp>
    </p:spTree>
    <p:extLst>
      <p:ext uri="{BB962C8B-B14F-4D97-AF65-F5344CB8AC3E}">
        <p14:creationId xmlns:p14="http://schemas.microsoft.com/office/powerpoint/2010/main" val="2276366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97279" y="286603"/>
            <a:ext cx="10115203" cy="1450757"/>
          </a:xfrm>
        </p:spPr>
        <p:txBody>
          <a:bodyPr>
            <a:normAutofit/>
          </a:bodyPr>
          <a:lstStyle>
            <a:lvl1pPr>
              <a:defRPr sz="4800"/>
            </a:lvl1pPr>
          </a:lstStyle>
          <a:p>
            <a:r>
              <a:rPr lang="en-US" dirty="0"/>
              <a:t>Click to edit Master title style</a:t>
            </a:r>
          </a:p>
        </p:txBody>
      </p:sp>
      <p:sp>
        <p:nvSpPr>
          <p:cNvPr id="3" name="Content Placeholder 2"/>
          <p:cNvSpPr>
            <a:spLocks noGrp="1"/>
          </p:cNvSpPr>
          <p:nvPr>
            <p:ph idx="1"/>
          </p:nvPr>
        </p:nvSpPr>
        <p:spPr>
          <a:xfrm>
            <a:off x="1097280" y="2039814"/>
            <a:ext cx="10115202" cy="3829279"/>
          </a:xfrm>
        </p:spPr>
        <p:txBody>
          <a:bodyPr/>
          <a:lstStyle>
            <a:lvl1pPr>
              <a:defRPr sz="3400"/>
            </a:lvl1pPr>
            <a:lvl2pPr>
              <a:defRPr sz="2400">
                <a:solidFill>
                  <a:schemeClr val="accent3">
                    <a:lumMod val="75000"/>
                  </a:schemeClr>
                </a:solidFill>
              </a:defRPr>
            </a:lvl2pPr>
            <a:lvl3pPr>
              <a:defRPr sz="2000"/>
            </a:lvl3p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10"/>
          </p:nvPr>
        </p:nvSpPr>
        <p:spPr/>
        <p:txBody>
          <a:bodyPr/>
          <a:lstStyle/>
          <a:p>
            <a:fld id="{7F27C7F9-5276-47E6-A8A8-0FAB0F7EA927}" type="datetime1">
              <a:rPr lang="en-US" smtClean="0"/>
              <a:t>6/2/2022</a:t>
            </a:fld>
            <a:endParaRPr lang="en-US" dirty="0"/>
          </a:p>
        </p:txBody>
      </p:sp>
      <p:sp>
        <p:nvSpPr>
          <p:cNvPr id="5" name="Footer Placeholder 4"/>
          <p:cNvSpPr>
            <a:spLocks noGrp="1"/>
          </p:cNvSpPr>
          <p:nvPr>
            <p:ph type="ftr" sz="quarter" idx="11"/>
          </p:nvPr>
        </p:nvSpPr>
        <p:spPr/>
        <p:txBody>
          <a:bodyPr/>
          <a:lstStyle/>
          <a:p>
            <a:r>
              <a:rPr lang="en-US"/>
              <a:t>MHDO Board Meeting June 2, 2022</a:t>
            </a:r>
            <a:endParaRPr lang="en-US" dirty="0"/>
          </a:p>
        </p:txBody>
      </p:sp>
      <p:sp>
        <p:nvSpPr>
          <p:cNvPr id="6" name="Slide Number Placeholder 5"/>
          <p:cNvSpPr>
            <a:spLocks noGrp="1"/>
          </p:cNvSpPr>
          <p:nvPr>
            <p:ph type="sldNum" sz="quarter" idx="12"/>
          </p:nvPr>
        </p:nvSpPr>
        <p:spPr/>
        <p:txBody>
          <a:bodyPr/>
          <a:lstStyle>
            <a:lvl1pPr>
              <a:defRPr sz="2200"/>
            </a:lvl1pPr>
          </a:lstStyle>
          <a:p>
            <a:fld id="{4CE482DC-2269-4F26-9D2A-7E44B1A4CD85}"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482" y="4800700"/>
            <a:ext cx="7315435" cy="566539"/>
          </a:xfrm>
        </p:spPr>
        <p:txBody>
          <a:bodyPr anchor="b"/>
          <a:lstStyle>
            <a:lvl1pPr algn="l">
              <a:defRPr sz="625" b="1"/>
            </a:lvl1pPr>
          </a:lstStyle>
          <a:p>
            <a:r>
              <a:rPr lang="en-US"/>
              <a:t>Click to edit Master title style</a:t>
            </a:r>
          </a:p>
        </p:txBody>
      </p:sp>
      <p:sp>
        <p:nvSpPr>
          <p:cNvPr id="3" name="Picture Placeholder 2"/>
          <p:cNvSpPr>
            <a:spLocks noGrp="1"/>
          </p:cNvSpPr>
          <p:nvPr>
            <p:ph type="pic" idx="1"/>
          </p:nvPr>
        </p:nvSpPr>
        <p:spPr>
          <a:xfrm>
            <a:off x="2389482" y="612676"/>
            <a:ext cx="7315435" cy="4115098"/>
          </a:xfrm>
        </p:spPr>
        <p:txBody>
          <a:bodyPr/>
          <a:lstStyle>
            <a:lvl1pPr marL="0" indent="0">
              <a:buNone/>
              <a:defRPr sz="982"/>
            </a:lvl1pPr>
            <a:lvl2pPr marL="141534" indent="0">
              <a:buNone/>
              <a:defRPr sz="875"/>
            </a:lvl2pPr>
            <a:lvl3pPr marL="283068" indent="0">
              <a:buNone/>
              <a:defRPr sz="750"/>
            </a:lvl3pPr>
            <a:lvl4pPr marL="424603" indent="0">
              <a:buNone/>
              <a:defRPr sz="625"/>
            </a:lvl4pPr>
            <a:lvl5pPr marL="566137" indent="0">
              <a:buNone/>
              <a:defRPr sz="625"/>
            </a:lvl5pPr>
            <a:lvl6pPr marL="707671" indent="0">
              <a:buNone/>
              <a:defRPr sz="625"/>
            </a:lvl6pPr>
            <a:lvl7pPr marL="849205" indent="0">
              <a:buNone/>
              <a:defRPr sz="625"/>
            </a:lvl7pPr>
            <a:lvl8pPr marL="990739" indent="0">
              <a:buNone/>
              <a:defRPr sz="625"/>
            </a:lvl8pPr>
            <a:lvl9pPr marL="1132274" indent="0">
              <a:buNone/>
              <a:defRPr sz="625"/>
            </a:lvl9pPr>
          </a:lstStyle>
          <a:p>
            <a:pPr lvl="0"/>
            <a:endParaRPr lang="en-US" noProof="0" dirty="0"/>
          </a:p>
        </p:txBody>
      </p:sp>
      <p:sp>
        <p:nvSpPr>
          <p:cNvPr id="4" name="Text Placeholder 3"/>
          <p:cNvSpPr>
            <a:spLocks noGrp="1"/>
          </p:cNvSpPr>
          <p:nvPr>
            <p:ph type="body" sz="half" idx="2"/>
          </p:nvPr>
        </p:nvSpPr>
        <p:spPr>
          <a:xfrm>
            <a:off x="2389482" y="5367238"/>
            <a:ext cx="7315435" cy="805160"/>
          </a:xfrm>
        </p:spPr>
        <p:txBody>
          <a:bodyPr/>
          <a:lstStyle>
            <a:lvl1pPr marL="0" indent="0">
              <a:buNone/>
              <a:defRPr sz="429"/>
            </a:lvl1pPr>
            <a:lvl2pPr marL="141534" indent="0">
              <a:buNone/>
              <a:defRPr sz="375"/>
            </a:lvl2pPr>
            <a:lvl3pPr marL="283068" indent="0">
              <a:buNone/>
              <a:defRPr sz="304"/>
            </a:lvl3pPr>
            <a:lvl4pPr marL="424603" indent="0">
              <a:buNone/>
              <a:defRPr sz="286"/>
            </a:lvl4pPr>
            <a:lvl5pPr marL="566137" indent="0">
              <a:buNone/>
              <a:defRPr sz="286"/>
            </a:lvl5pPr>
            <a:lvl6pPr marL="707671" indent="0">
              <a:buNone/>
              <a:defRPr sz="286"/>
            </a:lvl6pPr>
            <a:lvl7pPr marL="849205" indent="0">
              <a:buNone/>
              <a:defRPr sz="286"/>
            </a:lvl7pPr>
            <a:lvl8pPr marL="990739" indent="0">
              <a:buNone/>
              <a:defRPr sz="286"/>
            </a:lvl8pPr>
            <a:lvl9pPr marL="1132274" indent="0">
              <a:buNone/>
              <a:defRPr sz="286"/>
            </a:lvl9pPr>
          </a:lstStyle>
          <a:p>
            <a:pPr lvl="0"/>
            <a:r>
              <a:rPr lang="en-US"/>
              <a:t>Click to edit Master text styles</a:t>
            </a:r>
          </a:p>
        </p:txBody>
      </p:sp>
    </p:spTree>
    <p:extLst>
      <p:ext uri="{BB962C8B-B14F-4D97-AF65-F5344CB8AC3E}">
        <p14:creationId xmlns:p14="http://schemas.microsoft.com/office/powerpoint/2010/main" val="5339894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895990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82898" y="265410"/>
            <a:ext cx="2929820" cy="644326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92852" y="265410"/>
            <a:ext cx="8733602" cy="644326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10902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1C45E0-E86B-43B3-AB02-EA9E4A8AC6FE}" type="datetime1">
              <a:rPr lang="en-US" smtClean="0"/>
              <a:t>6/2/2022</a:t>
            </a:fld>
            <a:endParaRPr lang="en-US" dirty="0"/>
          </a:p>
        </p:txBody>
      </p:sp>
      <p:sp>
        <p:nvSpPr>
          <p:cNvPr id="5" name="Footer Placeholder 4"/>
          <p:cNvSpPr>
            <a:spLocks noGrp="1"/>
          </p:cNvSpPr>
          <p:nvPr>
            <p:ph type="ftr" sz="quarter" idx="11"/>
          </p:nvPr>
        </p:nvSpPr>
        <p:spPr/>
        <p:txBody>
          <a:bodyPr/>
          <a:lstStyle/>
          <a:p>
            <a:r>
              <a:rPr lang="en-US"/>
              <a:t>MHDO Board Meeting June 2, 2022</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197703"/>
            <a:ext cx="10058400" cy="1450757"/>
          </a:xfrm>
        </p:spPr>
        <p:txBody>
          <a:bodyPr/>
          <a:lstStyle>
            <a:lvl1pPr>
              <a:defRPr lang="en-US" dirty="0"/>
            </a:lvl1p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6A52F7E-8147-41CB-8C0A-FAEFDDC61A1D}" type="datetime1">
              <a:rPr lang="en-US" smtClean="0"/>
              <a:t>6/2/2022</a:t>
            </a:fld>
            <a:endParaRPr lang="en-US" dirty="0"/>
          </a:p>
        </p:txBody>
      </p:sp>
      <p:sp>
        <p:nvSpPr>
          <p:cNvPr id="6" name="Footer Placeholder 5"/>
          <p:cNvSpPr>
            <a:spLocks noGrp="1"/>
          </p:cNvSpPr>
          <p:nvPr>
            <p:ph type="ftr" sz="quarter" idx="11"/>
          </p:nvPr>
        </p:nvSpPr>
        <p:spPr/>
        <p:txBody>
          <a:bodyPr/>
          <a:lstStyle/>
          <a:p>
            <a:r>
              <a:rPr lang="en-US"/>
              <a:t>MHDO Board Meeting June 2, 2022</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60A319-3C10-49CB-83C7-D40B862CE95E}" type="datetime1">
              <a:rPr lang="en-US" smtClean="0"/>
              <a:t>6/2/2022</a:t>
            </a:fld>
            <a:endParaRPr lang="en-US" dirty="0"/>
          </a:p>
        </p:txBody>
      </p:sp>
      <p:sp>
        <p:nvSpPr>
          <p:cNvPr id="8" name="Footer Placeholder 7"/>
          <p:cNvSpPr>
            <a:spLocks noGrp="1"/>
          </p:cNvSpPr>
          <p:nvPr>
            <p:ph type="ftr" sz="quarter" idx="11"/>
          </p:nvPr>
        </p:nvSpPr>
        <p:spPr/>
        <p:txBody>
          <a:bodyPr/>
          <a:lstStyle/>
          <a:p>
            <a:r>
              <a:rPr lang="en-US"/>
              <a:t>MHDO Board Meeting June 2, 2022</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295F720-712B-4AE3-AEAA-817266C2664A}" type="datetime1">
              <a:rPr lang="en-US" smtClean="0"/>
              <a:t>6/2/2022</a:t>
            </a:fld>
            <a:endParaRPr lang="en-US" dirty="0"/>
          </a:p>
        </p:txBody>
      </p:sp>
      <p:sp>
        <p:nvSpPr>
          <p:cNvPr id="4" name="Footer Placeholder 3"/>
          <p:cNvSpPr>
            <a:spLocks noGrp="1"/>
          </p:cNvSpPr>
          <p:nvPr>
            <p:ph type="ftr" sz="quarter" idx="11"/>
          </p:nvPr>
        </p:nvSpPr>
        <p:spPr/>
        <p:txBody>
          <a:bodyPr/>
          <a:lstStyle/>
          <a:p>
            <a:r>
              <a:rPr lang="en-US"/>
              <a:t>MHDO Board Meeting June 2, 2022</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564D02C-6A17-4020-8955-8CC710028391}" type="datetime1">
              <a:rPr lang="en-US" smtClean="0"/>
              <a:t>6/2/2022</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MHDO Board Meeting June 2, 2022</a:t>
            </a:r>
            <a:endParaRPr lang="en-US" dirty="0"/>
          </a:p>
        </p:txBody>
      </p:sp>
      <p:sp>
        <p:nvSpPr>
          <p:cNvPr id="9" name="Slide Number Placeholder 8"/>
          <p:cNvSpPr>
            <a:spLocks noGrp="1"/>
          </p:cNvSpPr>
          <p:nvPr>
            <p:ph type="sldNum" sz="quarter" idx="12"/>
          </p:nvPr>
        </p:nvSpPr>
        <p:spPr/>
        <p:txBody>
          <a:bodyPr/>
          <a:lstStyle>
            <a:lvl1pPr>
              <a:defRPr sz="2200"/>
            </a:lvl1pPr>
          </a:lstStyle>
          <a:p>
            <a:fld id="{4FAB73BC-B049-4115-A692-8D63A059BFB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2600" b="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41627C7-41E7-4303-9FA7-9DA4C4E1614A}" type="datetime1">
              <a:rPr lang="en-US" smtClean="0"/>
              <a:t>6/2/2022</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a:t>MHDO Board Meeting June 2, 2022</a:t>
            </a:r>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298F7E0-C8B5-4579-9A6A-88E967273F4D}" type="datetime1">
              <a:rPr lang="en-US" smtClean="0"/>
              <a:t>6/2/2022</a:t>
            </a:fld>
            <a:endParaRPr lang="en-US" dirty="0"/>
          </a:p>
        </p:txBody>
      </p:sp>
      <p:sp>
        <p:nvSpPr>
          <p:cNvPr id="6" name="Footer Placeholder 5"/>
          <p:cNvSpPr>
            <a:spLocks noGrp="1"/>
          </p:cNvSpPr>
          <p:nvPr>
            <p:ph type="ftr" sz="quarter" idx="11"/>
          </p:nvPr>
        </p:nvSpPr>
        <p:spPr/>
        <p:txBody>
          <a:bodyPr/>
          <a:lstStyle/>
          <a:p>
            <a:r>
              <a:rPr lang="en-US"/>
              <a:t>MHDO Board Meeting June 2, 2022</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0FBA16EF-C11D-4FF0-A6A1-126BF840D12A}" type="datetime1">
              <a:rPr lang="en-US" smtClean="0"/>
              <a:t>6/2/2022</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MHDO Board Meeting June 2, 2022</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1026" name="Rectangle 36"/>
          <p:cNvSpPr>
            <a:spLocks noChangeArrowheads="1"/>
          </p:cNvSpPr>
          <p:nvPr userDrawn="1"/>
        </p:nvSpPr>
        <p:spPr bwMode="auto">
          <a:xfrm>
            <a:off x="0" y="0"/>
            <a:ext cx="12192000" cy="1000125"/>
          </a:xfrm>
          <a:prstGeom prst="rect">
            <a:avLst/>
          </a:prstGeom>
          <a:solidFill>
            <a:srgbClr val="9E1B34"/>
          </a:solidFill>
          <a:ln w="9525">
            <a:solidFill>
              <a:schemeClr val="tx1"/>
            </a:solidFill>
            <a:miter lim="800000"/>
            <a:headEnd/>
            <a:tailEnd/>
          </a:ln>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a:p>
        </p:txBody>
      </p:sp>
      <p:sp>
        <p:nvSpPr>
          <p:cNvPr id="1027" name="Rectangle 33"/>
          <p:cNvSpPr>
            <a:spLocks noChangeArrowheads="1"/>
          </p:cNvSpPr>
          <p:nvPr userDrawn="1"/>
        </p:nvSpPr>
        <p:spPr bwMode="auto">
          <a:xfrm>
            <a:off x="192852" y="1174750"/>
            <a:ext cx="2770481" cy="5533926"/>
          </a:xfrm>
          <a:prstGeom prst="rect">
            <a:avLst/>
          </a:prstGeom>
          <a:solidFill>
            <a:srgbClr val="FFFFFF"/>
          </a:solidFill>
          <a:ln w="9525">
            <a:solidFill>
              <a:schemeClr val="tx1"/>
            </a:solidFill>
            <a:miter lim="800000"/>
            <a:headEnd/>
            <a:tailEnd/>
          </a:ln>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a:p>
        </p:txBody>
      </p:sp>
      <p:sp>
        <p:nvSpPr>
          <p:cNvPr id="1028" name="Text Box 14"/>
          <p:cNvSpPr txBox="1">
            <a:spLocks noChangeArrowheads="1"/>
          </p:cNvSpPr>
          <p:nvPr userDrawn="1"/>
        </p:nvSpPr>
        <p:spPr bwMode="auto">
          <a:xfrm>
            <a:off x="166394" y="6743898"/>
            <a:ext cx="698500" cy="682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0175" tIns="10086" rIns="20175" bIns="10086">
            <a:spAutoFit/>
          </a:bodyPr>
          <a:lstStyle>
            <a:lvl1pPr defTabSz="652463" eaLnBrk="0" hangingPunct="0">
              <a:defRPr sz="2100">
                <a:solidFill>
                  <a:schemeClr val="tx1"/>
                </a:solidFill>
                <a:latin typeface="Arial Narrow" pitchFamily="34" charset="0"/>
              </a:defRPr>
            </a:lvl1pPr>
            <a:lvl2pPr marL="742950" indent="-285750" defTabSz="652463" eaLnBrk="0" hangingPunct="0">
              <a:defRPr sz="2100">
                <a:solidFill>
                  <a:schemeClr val="tx1"/>
                </a:solidFill>
                <a:latin typeface="Arial Narrow" pitchFamily="34" charset="0"/>
              </a:defRPr>
            </a:lvl2pPr>
            <a:lvl3pPr marL="1143000" indent="-228600" defTabSz="652463" eaLnBrk="0" hangingPunct="0">
              <a:defRPr sz="2100">
                <a:solidFill>
                  <a:schemeClr val="tx1"/>
                </a:solidFill>
                <a:latin typeface="Arial Narrow" pitchFamily="34" charset="0"/>
              </a:defRPr>
            </a:lvl3pPr>
            <a:lvl4pPr marL="1600200" indent="-228600" defTabSz="652463" eaLnBrk="0" hangingPunct="0">
              <a:defRPr sz="2100">
                <a:solidFill>
                  <a:schemeClr val="tx1"/>
                </a:solidFill>
                <a:latin typeface="Arial Narrow" pitchFamily="34" charset="0"/>
              </a:defRPr>
            </a:lvl4pPr>
            <a:lvl5pPr marL="2057400" indent="-228600" defTabSz="652463" eaLnBrk="0" hangingPunct="0">
              <a:defRPr sz="2100">
                <a:solidFill>
                  <a:schemeClr val="tx1"/>
                </a:solidFill>
                <a:latin typeface="Arial Narrow" pitchFamily="34" charset="0"/>
              </a:defRPr>
            </a:lvl5pPr>
            <a:lvl6pPr marL="2514600" indent="-228600" defTabSz="652463" eaLnBrk="0" fontAlgn="base" hangingPunct="0">
              <a:spcBef>
                <a:spcPct val="0"/>
              </a:spcBef>
              <a:spcAft>
                <a:spcPct val="0"/>
              </a:spcAft>
              <a:defRPr sz="2100">
                <a:solidFill>
                  <a:schemeClr val="tx1"/>
                </a:solidFill>
                <a:latin typeface="Arial Narrow" pitchFamily="34" charset="0"/>
              </a:defRPr>
            </a:lvl6pPr>
            <a:lvl7pPr marL="2971800" indent="-228600" defTabSz="652463" eaLnBrk="0" fontAlgn="base" hangingPunct="0">
              <a:spcBef>
                <a:spcPct val="0"/>
              </a:spcBef>
              <a:spcAft>
                <a:spcPct val="0"/>
              </a:spcAft>
              <a:defRPr sz="2100">
                <a:solidFill>
                  <a:schemeClr val="tx1"/>
                </a:solidFill>
                <a:latin typeface="Arial Narrow" pitchFamily="34" charset="0"/>
              </a:defRPr>
            </a:lvl7pPr>
            <a:lvl8pPr marL="3429000" indent="-228600" defTabSz="652463" eaLnBrk="0" fontAlgn="base" hangingPunct="0">
              <a:spcBef>
                <a:spcPct val="0"/>
              </a:spcBef>
              <a:spcAft>
                <a:spcPct val="0"/>
              </a:spcAft>
              <a:defRPr sz="2100">
                <a:solidFill>
                  <a:schemeClr val="tx1"/>
                </a:solidFill>
                <a:latin typeface="Arial Narrow" pitchFamily="34" charset="0"/>
              </a:defRPr>
            </a:lvl8pPr>
            <a:lvl9pPr marL="3886200" indent="-228600" defTabSz="652463" eaLnBrk="0" fontAlgn="base" hangingPunct="0">
              <a:spcBef>
                <a:spcPct val="0"/>
              </a:spcBef>
              <a:spcAft>
                <a:spcPct val="0"/>
              </a:spcAft>
              <a:defRPr sz="2100">
                <a:solidFill>
                  <a:schemeClr val="tx1"/>
                </a:solidFill>
                <a:latin typeface="Arial Narrow" pitchFamily="34" charset="0"/>
              </a:defRPr>
            </a:lvl9pPr>
          </a:lstStyle>
          <a:p>
            <a:pPr>
              <a:lnSpc>
                <a:spcPct val="65000"/>
              </a:lnSpc>
              <a:spcBef>
                <a:spcPct val="50000"/>
              </a:spcBef>
            </a:pPr>
            <a:r>
              <a:rPr lang="en-US" altLang="en-US" sz="100" b="1">
                <a:solidFill>
                  <a:schemeClr val="bg2"/>
                </a:solidFill>
                <a:latin typeface="Arial" charset="0"/>
              </a:rPr>
              <a:t>TEMPLATE DESIGN © 2008</a:t>
            </a:r>
          </a:p>
          <a:p>
            <a:pPr>
              <a:lnSpc>
                <a:spcPct val="65000"/>
              </a:lnSpc>
              <a:spcBef>
                <a:spcPct val="50000"/>
              </a:spcBef>
            </a:pPr>
            <a:r>
              <a:rPr lang="en-US" altLang="en-US" sz="214" b="1">
                <a:solidFill>
                  <a:schemeClr val="bg2"/>
                </a:solidFill>
                <a:latin typeface="Arial" charset="0"/>
              </a:rPr>
              <a:t>www.PosterPresentations.com</a:t>
            </a:r>
          </a:p>
        </p:txBody>
      </p:sp>
      <p:sp>
        <p:nvSpPr>
          <p:cNvPr id="1029" name="Rectangle 15"/>
          <p:cNvSpPr>
            <a:spLocks noGrp="1" noChangeArrowheads="1"/>
          </p:cNvSpPr>
          <p:nvPr>
            <p:ph type="title"/>
          </p:nvPr>
        </p:nvSpPr>
        <p:spPr bwMode="auto">
          <a:xfrm>
            <a:off x="266935" y="265410"/>
            <a:ext cx="11645783" cy="458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12982" tIns="56480" rIns="112982" bIns="56480" numCol="1" anchor="ctr" anchorCtr="0" compatLnSpc="1">
            <a:prstTxWarp prst="textNoShape">
              <a:avLst/>
            </a:prstTxWarp>
          </a:bodyPr>
          <a:lstStyle/>
          <a:p>
            <a:pPr lvl="0"/>
            <a:r>
              <a:rPr lang="en-US" altLang="en-US"/>
              <a:t>Click to edit Master title style</a:t>
            </a:r>
          </a:p>
        </p:txBody>
      </p:sp>
      <p:sp>
        <p:nvSpPr>
          <p:cNvPr id="1030" name="Rectangle 16"/>
          <p:cNvSpPr>
            <a:spLocks noGrp="1" noChangeArrowheads="1"/>
          </p:cNvSpPr>
          <p:nvPr>
            <p:ph type="body" idx="1"/>
          </p:nvPr>
        </p:nvSpPr>
        <p:spPr bwMode="auto">
          <a:xfrm>
            <a:off x="192852" y="1174750"/>
            <a:ext cx="2770481" cy="5533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64999" tIns="564999" rIns="564999" bIns="564999" numCol="1" anchor="t" anchorCtr="0" compatLnSpc="1">
            <a:prstTxWarp prst="textNoShape">
              <a:avLst/>
            </a:prstTxWarp>
          </a:bodyPr>
          <a:lstStyle/>
          <a:p>
            <a:pPr lvl="0"/>
            <a:r>
              <a:rPr lang="en-US" altLang="en-US"/>
              <a:t>Click to edit Master text styles</a:t>
            </a:r>
          </a:p>
          <a:p>
            <a:pPr lvl="1"/>
            <a:r>
              <a:rPr lang="en-US" altLang="en-US"/>
              <a:t>Second level</a:t>
            </a:r>
          </a:p>
        </p:txBody>
      </p:sp>
      <p:sp>
        <p:nvSpPr>
          <p:cNvPr id="1031" name="Rectangle 25"/>
          <p:cNvSpPr>
            <a:spLocks noChangeArrowheads="1"/>
          </p:cNvSpPr>
          <p:nvPr userDrawn="1"/>
        </p:nvSpPr>
        <p:spPr bwMode="auto">
          <a:xfrm>
            <a:off x="0" y="0"/>
            <a:ext cx="12192000" cy="6858000"/>
          </a:xfrm>
          <a:prstGeom prst="rect">
            <a:avLst/>
          </a:prstGeom>
          <a:noFill/>
          <a:ln w="317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a:p>
        </p:txBody>
      </p:sp>
      <p:sp>
        <p:nvSpPr>
          <p:cNvPr id="1032" name="Rectangle 32"/>
          <p:cNvSpPr>
            <a:spLocks noChangeArrowheads="1"/>
          </p:cNvSpPr>
          <p:nvPr userDrawn="1"/>
        </p:nvSpPr>
        <p:spPr bwMode="auto">
          <a:xfrm>
            <a:off x="3192051" y="1174750"/>
            <a:ext cx="2772833" cy="5533926"/>
          </a:xfrm>
          <a:prstGeom prst="rect">
            <a:avLst/>
          </a:prstGeom>
          <a:solidFill>
            <a:srgbClr val="FFFFFF"/>
          </a:solidFill>
          <a:ln w="9525">
            <a:solidFill>
              <a:schemeClr val="tx1"/>
            </a:solidFill>
            <a:miter lim="800000"/>
            <a:headEnd/>
            <a:tailEnd/>
          </a:ln>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a:p>
        </p:txBody>
      </p:sp>
      <p:sp>
        <p:nvSpPr>
          <p:cNvPr id="1033" name="Rectangle 34"/>
          <p:cNvSpPr>
            <a:spLocks noChangeArrowheads="1"/>
          </p:cNvSpPr>
          <p:nvPr userDrawn="1"/>
        </p:nvSpPr>
        <p:spPr bwMode="auto">
          <a:xfrm>
            <a:off x="6187135" y="1174750"/>
            <a:ext cx="2772833" cy="5533926"/>
          </a:xfrm>
          <a:prstGeom prst="rect">
            <a:avLst/>
          </a:prstGeom>
          <a:solidFill>
            <a:srgbClr val="FFFFFF"/>
          </a:solidFill>
          <a:ln w="9525">
            <a:solidFill>
              <a:schemeClr val="tx1"/>
            </a:solidFill>
            <a:miter lim="800000"/>
            <a:headEnd/>
            <a:tailEnd/>
          </a:ln>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a:p>
        </p:txBody>
      </p:sp>
      <p:sp>
        <p:nvSpPr>
          <p:cNvPr id="1034" name="Rectangle 35"/>
          <p:cNvSpPr>
            <a:spLocks noChangeArrowheads="1"/>
          </p:cNvSpPr>
          <p:nvPr userDrawn="1"/>
        </p:nvSpPr>
        <p:spPr bwMode="auto">
          <a:xfrm>
            <a:off x="9188685" y="1174750"/>
            <a:ext cx="2772833" cy="5533926"/>
          </a:xfrm>
          <a:prstGeom prst="rect">
            <a:avLst/>
          </a:prstGeom>
          <a:solidFill>
            <a:srgbClr val="FFFFFF"/>
          </a:solidFill>
          <a:ln w="9525">
            <a:solidFill>
              <a:schemeClr val="tx1"/>
            </a:solidFill>
            <a:miter lim="800000"/>
            <a:headEnd/>
            <a:tailEnd/>
          </a:ln>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a:p>
        </p:txBody>
      </p:sp>
    </p:spTree>
    <p:extLst>
      <p:ext uri="{BB962C8B-B14F-4D97-AF65-F5344CB8AC3E}">
        <p14:creationId xmlns:p14="http://schemas.microsoft.com/office/powerpoint/2010/main" val="3965651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dt="0"/>
  <p:txStyles>
    <p:titleStyle>
      <a:lvl1pPr algn="ctr" defTabSz="201981" rtl="0" eaLnBrk="0" fontAlgn="base" hangingPunct="0">
        <a:spcBef>
          <a:spcPct val="0"/>
        </a:spcBef>
        <a:spcAft>
          <a:spcPct val="0"/>
        </a:spcAft>
        <a:defRPr sz="1893">
          <a:solidFill>
            <a:srgbClr val="FFFFFF"/>
          </a:solidFill>
          <a:latin typeface="+mj-lt"/>
          <a:ea typeface="+mj-ea"/>
          <a:cs typeface="+mj-cs"/>
        </a:defRPr>
      </a:lvl1pPr>
      <a:lvl2pPr algn="ctr" defTabSz="201981" rtl="0" eaLnBrk="0" fontAlgn="base" hangingPunct="0">
        <a:spcBef>
          <a:spcPct val="0"/>
        </a:spcBef>
        <a:spcAft>
          <a:spcPct val="0"/>
        </a:spcAft>
        <a:defRPr sz="1893">
          <a:solidFill>
            <a:srgbClr val="FFFFFF"/>
          </a:solidFill>
          <a:latin typeface="Arial Black" pitchFamily="34" charset="0"/>
        </a:defRPr>
      </a:lvl2pPr>
      <a:lvl3pPr algn="ctr" defTabSz="201981" rtl="0" eaLnBrk="0" fontAlgn="base" hangingPunct="0">
        <a:spcBef>
          <a:spcPct val="0"/>
        </a:spcBef>
        <a:spcAft>
          <a:spcPct val="0"/>
        </a:spcAft>
        <a:defRPr sz="1893">
          <a:solidFill>
            <a:srgbClr val="FFFFFF"/>
          </a:solidFill>
          <a:latin typeface="Arial Black" pitchFamily="34" charset="0"/>
        </a:defRPr>
      </a:lvl3pPr>
      <a:lvl4pPr algn="ctr" defTabSz="201981" rtl="0" eaLnBrk="0" fontAlgn="base" hangingPunct="0">
        <a:spcBef>
          <a:spcPct val="0"/>
        </a:spcBef>
        <a:spcAft>
          <a:spcPct val="0"/>
        </a:spcAft>
        <a:defRPr sz="1893">
          <a:solidFill>
            <a:srgbClr val="FFFFFF"/>
          </a:solidFill>
          <a:latin typeface="Arial Black" pitchFamily="34" charset="0"/>
        </a:defRPr>
      </a:lvl4pPr>
      <a:lvl5pPr algn="ctr" defTabSz="201981" rtl="0" eaLnBrk="0" fontAlgn="base" hangingPunct="0">
        <a:spcBef>
          <a:spcPct val="0"/>
        </a:spcBef>
        <a:spcAft>
          <a:spcPct val="0"/>
        </a:spcAft>
        <a:defRPr sz="1893">
          <a:solidFill>
            <a:srgbClr val="FFFFFF"/>
          </a:solidFill>
          <a:latin typeface="Arial Black" pitchFamily="34" charset="0"/>
        </a:defRPr>
      </a:lvl5pPr>
      <a:lvl6pPr marL="141534" algn="ctr" defTabSz="201981" rtl="0" fontAlgn="base">
        <a:spcBef>
          <a:spcPct val="0"/>
        </a:spcBef>
        <a:spcAft>
          <a:spcPct val="0"/>
        </a:spcAft>
        <a:defRPr sz="1893">
          <a:solidFill>
            <a:srgbClr val="FFFFFF"/>
          </a:solidFill>
          <a:latin typeface="Arial Black" pitchFamily="34" charset="0"/>
        </a:defRPr>
      </a:lvl6pPr>
      <a:lvl7pPr marL="283068" algn="ctr" defTabSz="201981" rtl="0" fontAlgn="base">
        <a:spcBef>
          <a:spcPct val="0"/>
        </a:spcBef>
        <a:spcAft>
          <a:spcPct val="0"/>
        </a:spcAft>
        <a:defRPr sz="1893">
          <a:solidFill>
            <a:srgbClr val="FFFFFF"/>
          </a:solidFill>
          <a:latin typeface="Arial Black" pitchFamily="34" charset="0"/>
        </a:defRPr>
      </a:lvl7pPr>
      <a:lvl8pPr marL="424603" algn="ctr" defTabSz="201981" rtl="0" fontAlgn="base">
        <a:spcBef>
          <a:spcPct val="0"/>
        </a:spcBef>
        <a:spcAft>
          <a:spcPct val="0"/>
        </a:spcAft>
        <a:defRPr sz="1893">
          <a:solidFill>
            <a:srgbClr val="FFFFFF"/>
          </a:solidFill>
          <a:latin typeface="Arial Black" pitchFamily="34" charset="0"/>
        </a:defRPr>
      </a:lvl8pPr>
      <a:lvl9pPr marL="566137" algn="ctr" defTabSz="201981" rtl="0" fontAlgn="base">
        <a:spcBef>
          <a:spcPct val="0"/>
        </a:spcBef>
        <a:spcAft>
          <a:spcPct val="0"/>
        </a:spcAft>
        <a:defRPr sz="1893">
          <a:solidFill>
            <a:srgbClr val="FFFFFF"/>
          </a:solidFill>
          <a:latin typeface="Arial Black" pitchFamily="34" charset="0"/>
        </a:defRPr>
      </a:lvl9pPr>
    </p:titleStyle>
    <p:bodyStyle>
      <a:lvl1pPr marL="75682" indent="-75682" algn="l" defTabSz="201981" rtl="0" eaLnBrk="0" fontAlgn="base" hangingPunct="0">
        <a:spcBef>
          <a:spcPct val="20000"/>
        </a:spcBef>
        <a:spcAft>
          <a:spcPct val="0"/>
        </a:spcAft>
        <a:buChar char="•"/>
        <a:defRPr sz="643">
          <a:solidFill>
            <a:schemeClr val="tx1"/>
          </a:solidFill>
          <a:latin typeface="+mn-lt"/>
          <a:ea typeface="+mn-ea"/>
          <a:cs typeface="+mn-cs"/>
        </a:defRPr>
      </a:lvl1pPr>
      <a:lvl2pPr marL="163649" indent="-62413" algn="l" defTabSz="201981" rtl="0" eaLnBrk="0" fontAlgn="base" hangingPunct="0">
        <a:spcBef>
          <a:spcPct val="20000"/>
        </a:spcBef>
        <a:spcAft>
          <a:spcPct val="0"/>
        </a:spcAft>
        <a:buChar char="–"/>
        <a:defRPr sz="643">
          <a:solidFill>
            <a:schemeClr val="tx1"/>
          </a:solidFill>
          <a:latin typeface="+mn-lt"/>
        </a:defRPr>
      </a:lvl2pPr>
      <a:lvl3pPr marL="252599" indent="-50618" algn="l" defTabSz="201981" rtl="0" eaLnBrk="0" fontAlgn="base" hangingPunct="0">
        <a:spcBef>
          <a:spcPct val="20000"/>
        </a:spcBef>
        <a:spcAft>
          <a:spcPct val="0"/>
        </a:spcAft>
        <a:buChar char="•"/>
        <a:defRPr sz="518">
          <a:solidFill>
            <a:schemeClr val="tx1"/>
          </a:solidFill>
          <a:latin typeface="+mn-lt"/>
        </a:defRPr>
      </a:lvl3pPr>
      <a:lvl4pPr marL="353836" indent="-50618" algn="l" defTabSz="201981" rtl="0" eaLnBrk="0" fontAlgn="base" hangingPunct="0">
        <a:spcBef>
          <a:spcPct val="20000"/>
        </a:spcBef>
        <a:spcAft>
          <a:spcPct val="0"/>
        </a:spcAft>
        <a:buChar char="–"/>
        <a:defRPr sz="429">
          <a:solidFill>
            <a:schemeClr val="tx1"/>
          </a:solidFill>
          <a:latin typeface="+mn-lt"/>
        </a:defRPr>
      </a:lvl4pPr>
      <a:lvl5pPr marL="455072" indent="-50618" algn="l" defTabSz="201981" rtl="0" eaLnBrk="0" fontAlgn="base" hangingPunct="0">
        <a:spcBef>
          <a:spcPct val="20000"/>
        </a:spcBef>
        <a:spcAft>
          <a:spcPct val="0"/>
        </a:spcAft>
        <a:buChar char="»"/>
        <a:defRPr sz="429">
          <a:solidFill>
            <a:schemeClr val="tx1"/>
          </a:solidFill>
          <a:latin typeface="+mn-lt"/>
        </a:defRPr>
      </a:lvl5pPr>
      <a:lvl6pPr marL="596606" indent="-50618" algn="l" defTabSz="201981" rtl="0" fontAlgn="base">
        <a:spcBef>
          <a:spcPct val="20000"/>
        </a:spcBef>
        <a:spcAft>
          <a:spcPct val="0"/>
        </a:spcAft>
        <a:buChar char="»"/>
        <a:defRPr sz="429">
          <a:solidFill>
            <a:schemeClr val="tx1"/>
          </a:solidFill>
          <a:latin typeface="+mn-lt"/>
        </a:defRPr>
      </a:lvl6pPr>
      <a:lvl7pPr marL="738140" indent="-50618" algn="l" defTabSz="201981" rtl="0" fontAlgn="base">
        <a:spcBef>
          <a:spcPct val="20000"/>
        </a:spcBef>
        <a:spcAft>
          <a:spcPct val="0"/>
        </a:spcAft>
        <a:buChar char="»"/>
        <a:defRPr sz="429">
          <a:solidFill>
            <a:schemeClr val="tx1"/>
          </a:solidFill>
          <a:latin typeface="+mn-lt"/>
        </a:defRPr>
      </a:lvl7pPr>
      <a:lvl8pPr marL="879674" indent="-50618" algn="l" defTabSz="201981" rtl="0" fontAlgn="base">
        <a:spcBef>
          <a:spcPct val="20000"/>
        </a:spcBef>
        <a:spcAft>
          <a:spcPct val="0"/>
        </a:spcAft>
        <a:buChar char="»"/>
        <a:defRPr sz="429">
          <a:solidFill>
            <a:schemeClr val="tx1"/>
          </a:solidFill>
          <a:latin typeface="+mn-lt"/>
        </a:defRPr>
      </a:lvl8pPr>
      <a:lvl9pPr marL="1021209" indent="-50618" algn="l" defTabSz="201981" rtl="0" fontAlgn="base">
        <a:spcBef>
          <a:spcPct val="20000"/>
        </a:spcBef>
        <a:spcAft>
          <a:spcPct val="0"/>
        </a:spcAft>
        <a:buChar char="»"/>
        <a:defRPr sz="429">
          <a:solidFill>
            <a:schemeClr val="tx1"/>
          </a:solidFill>
          <a:latin typeface="+mn-lt"/>
        </a:defRPr>
      </a:lvl9pPr>
    </p:bodyStyle>
    <p:otherStyle>
      <a:defPPr>
        <a:defRPr lang="en-US"/>
      </a:defPPr>
      <a:lvl1pPr marL="0" algn="l" defTabSz="283068" rtl="0" eaLnBrk="1" latinLnBrk="0" hangingPunct="1">
        <a:defRPr sz="554" kern="1200">
          <a:solidFill>
            <a:schemeClr val="tx1"/>
          </a:solidFill>
          <a:latin typeface="+mn-lt"/>
          <a:ea typeface="+mn-ea"/>
          <a:cs typeface="+mn-cs"/>
        </a:defRPr>
      </a:lvl1pPr>
      <a:lvl2pPr marL="141534" algn="l" defTabSz="283068" rtl="0" eaLnBrk="1" latinLnBrk="0" hangingPunct="1">
        <a:defRPr sz="554" kern="1200">
          <a:solidFill>
            <a:schemeClr val="tx1"/>
          </a:solidFill>
          <a:latin typeface="+mn-lt"/>
          <a:ea typeface="+mn-ea"/>
          <a:cs typeface="+mn-cs"/>
        </a:defRPr>
      </a:lvl2pPr>
      <a:lvl3pPr marL="283068" algn="l" defTabSz="283068" rtl="0" eaLnBrk="1" latinLnBrk="0" hangingPunct="1">
        <a:defRPr sz="554" kern="1200">
          <a:solidFill>
            <a:schemeClr val="tx1"/>
          </a:solidFill>
          <a:latin typeface="+mn-lt"/>
          <a:ea typeface="+mn-ea"/>
          <a:cs typeface="+mn-cs"/>
        </a:defRPr>
      </a:lvl3pPr>
      <a:lvl4pPr marL="424603" algn="l" defTabSz="283068" rtl="0" eaLnBrk="1" latinLnBrk="0" hangingPunct="1">
        <a:defRPr sz="554" kern="1200">
          <a:solidFill>
            <a:schemeClr val="tx1"/>
          </a:solidFill>
          <a:latin typeface="+mn-lt"/>
          <a:ea typeface="+mn-ea"/>
          <a:cs typeface="+mn-cs"/>
        </a:defRPr>
      </a:lvl4pPr>
      <a:lvl5pPr marL="566137" algn="l" defTabSz="283068" rtl="0" eaLnBrk="1" latinLnBrk="0" hangingPunct="1">
        <a:defRPr sz="554" kern="1200">
          <a:solidFill>
            <a:schemeClr val="tx1"/>
          </a:solidFill>
          <a:latin typeface="+mn-lt"/>
          <a:ea typeface="+mn-ea"/>
          <a:cs typeface="+mn-cs"/>
        </a:defRPr>
      </a:lvl5pPr>
      <a:lvl6pPr marL="707671" algn="l" defTabSz="283068" rtl="0" eaLnBrk="1" latinLnBrk="0" hangingPunct="1">
        <a:defRPr sz="554" kern="1200">
          <a:solidFill>
            <a:schemeClr val="tx1"/>
          </a:solidFill>
          <a:latin typeface="+mn-lt"/>
          <a:ea typeface="+mn-ea"/>
          <a:cs typeface="+mn-cs"/>
        </a:defRPr>
      </a:lvl6pPr>
      <a:lvl7pPr marL="849205" algn="l" defTabSz="283068" rtl="0" eaLnBrk="1" latinLnBrk="0" hangingPunct="1">
        <a:defRPr sz="554" kern="1200">
          <a:solidFill>
            <a:schemeClr val="tx1"/>
          </a:solidFill>
          <a:latin typeface="+mn-lt"/>
          <a:ea typeface="+mn-ea"/>
          <a:cs typeface="+mn-cs"/>
        </a:defRPr>
      </a:lvl7pPr>
      <a:lvl8pPr marL="990739" algn="l" defTabSz="283068" rtl="0" eaLnBrk="1" latinLnBrk="0" hangingPunct="1">
        <a:defRPr sz="554" kern="1200">
          <a:solidFill>
            <a:schemeClr val="tx1"/>
          </a:solidFill>
          <a:latin typeface="+mn-lt"/>
          <a:ea typeface="+mn-ea"/>
          <a:cs typeface="+mn-cs"/>
        </a:defRPr>
      </a:lvl8pPr>
      <a:lvl9pPr marL="1132274" algn="l" defTabSz="283068" rtl="0" eaLnBrk="1" latinLnBrk="0" hangingPunct="1">
        <a:defRPr sz="55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comparemaine.org/_pdf/CompareMaine_and_ETG_Grouper220106_Final.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maineinfectionpreventionforum.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79" y="1"/>
            <a:ext cx="10115203" cy="1737360"/>
          </a:xfrm>
        </p:spPr>
        <p:txBody>
          <a:bodyPr>
            <a:normAutofit/>
          </a:bodyPr>
          <a:lstStyle/>
          <a:p>
            <a:r>
              <a:rPr lang="en-US" b="1" dirty="0">
                <a:solidFill>
                  <a:schemeClr val="tx1"/>
                </a:solidFill>
              </a:rPr>
              <a:t>Content</a:t>
            </a:r>
          </a:p>
        </p:txBody>
      </p:sp>
      <p:sp>
        <p:nvSpPr>
          <p:cNvPr id="3" name="Content Placeholder 2"/>
          <p:cNvSpPr>
            <a:spLocks noGrp="1"/>
          </p:cNvSpPr>
          <p:nvPr>
            <p:ph idx="1"/>
          </p:nvPr>
        </p:nvSpPr>
        <p:spPr>
          <a:xfrm>
            <a:off x="1097279" y="2039814"/>
            <a:ext cx="11036568" cy="4268221"/>
          </a:xfrm>
        </p:spPr>
        <p:txBody>
          <a:bodyPr>
            <a:noAutofit/>
          </a:bodyPr>
          <a:lstStyle/>
          <a:p>
            <a:pPr marL="0" marR="0" lvl="0" indent="0">
              <a:spcBef>
                <a:spcPts val="0"/>
              </a:spcBef>
              <a:spcAft>
                <a:spcPts val="0"/>
              </a:spcAft>
              <a:buNone/>
            </a:pPr>
            <a:r>
              <a:rPr lang="en-US" sz="1800" dirty="0">
                <a:effectLst/>
                <a:latin typeface="Calibri" panose="020F0502020204030204" pitchFamily="34" charset="0"/>
                <a:ea typeface="Calibri" panose="020F0502020204030204" pitchFamily="34" charset="0"/>
              </a:rPr>
              <a:t>Board vote on remaining board appointment to MHDO’s Health Information Advisory Committee (HIAC) as required in Public Law, Chapter 423 (LD 541)</a:t>
            </a:r>
            <a:endParaRPr lang="en-US" sz="1800" dirty="0">
              <a:effectLst/>
              <a:latin typeface="Times New Roman" panose="02020603050405020304" pitchFamily="18" charset="0"/>
              <a:ea typeface="Calibri" panose="020F0502020204030204" pitchFamily="34" charset="0"/>
            </a:endParaRPr>
          </a:p>
          <a:p>
            <a:pPr marL="457200" marR="0">
              <a:spcBef>
                <a:spcPts val="0"/>
              </a:spcBef>
              <a:spcAft>
                <a:spcPts val="0"/>
              </a:spcAft>
            </a:pPr>
            <a:r>
              <a:rPr lang="en-US" sz="1800" b="1" dirty="0">
                <a:effectLst/>
                <a:latin typeface="Calibri" panose="020F050202020403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lvl="0" indent="0">
              <a:spcBef>
                <a:spcPts val="0"/>
              </a:spcBef>
              <a:spcAft>
                <a:spcPts val="0"/>
              </a:spcAft>
              <a:buNone/>
            </a:pPr>
            <a:r>
              <a:rPr lang="en-US" sz="1800" dirty="0">
                <a:effectLst/>
                <a:latin typeface="Calibri" panose="020F0502020204030204" pitchFamily="34" charset="0"/>
                <a:ea typeface="Calibri" panose="020F0502020204030204" pitchFamily="34" charset="0"/>
              </a:rPr>
              <a:t>Review revisions to MHDO’s Data Use Agreement</a:t>
            </a:r>
            <a:endParaRPr lang="en-US" sz="1800" dirty="0">
              <a:effectLst/>
              <a:latin typeface="Times New Roman" panose="02020603050405020304" pitchFamily="18" charset="0"/>
              <a:ea typeface="Calibri" panose="020F0502020204030204" pitchFamily="34" charset="0"/>
            </a:endParaRPr>
          </a:p>
          <a:p>
            <a:pPr marL="365760" marR="0" indent="0">
              <a:spcBef>
                <a:spcPts val="0"/>
              </a:spcBef>
              <a:spcAft>
                <a:spcPts val="0"/>
              </a:spcAft>
              <a:buNone/>
            </a:pPr>
            <a:r>
              <a:rPr lang="en-US" sz="1800" dirty="0">
                <a:effectLst/>
                <a:latin typeface="Calibri" panose="020F050202020403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lvl="0" indent="0">
              <a:spcBef>
                <a:spcPts val="0"/>
              </a:spcBef>
              <a:spcAft>
                <a:spcPts val="0"/>
              </a:spcAft>
              <a:buNone/>
            </a:pPr>
            <a:r>
              <a:rPr lang="en-US" sz="1800" dirty="0">
                <a:effectLst/>
                <a:latin typeface="Calibri" panose="020F0502020204030204" pitchFamily="34" charset="0"/>
                <a:ea typeface="Calibri" panose="020F0502020204030204" pitchFamily="34" charset="0"/>
              </a:rPr>
              <a:t>Update on Ch. 570, </a:t>
            </a:r>
            <a:r>
              <a:rPr lang="en-US" sz="1800" i="1" dirty="0">
                <a:solidFill>
                  <a:srgbClr val="333333"/>
                </a:solidFill>
                <a:effectLst/>
                <a:latin typeface="Calibri" panose="020F0502020204030204" pitchFamily="34" charset="0"/>
                <a:ea typeface="Calibri" panose="020F0502020204030204" pitchFamily="34" charset="0"/>
              </a:rPr>
              <a:t>Uniform Reporting System for Prescription Drug Price Data Sets</a:t>
            </a:r>
            <a:endParaRPr lang="en-US" sz="1800" dirty="0">
              <a:effectLst/>
              <a:latin typeface="Times New Roman" panose="02020603050405020304" pitchFamily="18" charset="0"/>
              <a:ea typeface="Calibri" panose="020F0502020204030204" pitchFamily="34" charset="0"/>
            </a:endParaRPr>
          </a:p>
          <a:p>
            <a:pPr marL="457200" marR="0">
              <a:spcBef>
                <a:spcPts val="0"/>
              </a:spcBef>
              <a:spcAft>
                <a:spcPts val="0"/>
              </a:spcAft>
            </a:pPr>
            <a:r>
              <a:rPr lang="en-US" sz="1800" dirty="0">
                <a:effectLst/>
                <a:latin typeface="Calibri" panose="020F050202020403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lvl="0" indent="0">
              <a:spcBef>
                <a:spcPts val="0"/>
              </a:spcBef>
              <a:spcAft>
                <a:spcPts val="0"/>
              </a:spcAft>
              <a:buNone/>
            </a:pPr>
            <a:r>
              <a:rPr lang="en-US" sz="1800" dirty="0">
                <a:effectLst/>
                <a:latin typeface="Calibri" panose="020F0502020204030204" pitchFamily="34" charset="0"/>
                <a:ea typeface="Calibri" panose="020F0502020204030204" pitchFamily="34" charset="0"/>
              </a:rPr>
              <a:t>Update on Public Law 2021, Ch. 603, </a:t>
            </a:r>
            <a:r>
              <a:rPr lang="en-US" sz="1800" i="1" dirty="0">
                <a:effectLst/>
                <a:latin typeface="Calibri" panose="020F0502020204030204" pitchFamily="34" charset="0"/>
                <a:ea typeface="Calibri" panose="020F0502020204030204" pitchFamily="34" charset="0"/>
              </a:rPr>
              <a:t>An Act Regarding Reporting on Spending for Behavioral Health Care Services and To Clarify Requirements for Credentialing by Health Insurance &amp; </a:t>
            </a:r>
            <a:r>
              <a:rPr lang="en-US" sz="1800" dirty="0">
                <a:effectLst/>
                <a:latin typeface="Calibri" panose="020F0502020204030204" pitchFamily="34" charset="0"/>
                <a:ea typeface="Calibri" panose="020F0502020204030204" pitchFamily="34" charset="0"/>
              </a:rPr>
              <a:t>90-590 Chapter 247, </a:t>
            </a:r>
            <a:r>
              <a:rPr lang="en-US" sz="1800" dirty="0">
                <a:solidFill>
                  <a:srgbClr val="333333"/>
                </a:solidFill>
                <a:effectLst/>
                <a:latin typeface="Calibri" panose="020F0502020204030204" pitchFamily="34" charset="0"/>
                <a:ea typeface="Calibri" panose="020F0502020204030204" pitchFamily="34" charset="0"/>
              </a:rPr>
              <a:t>Uniform Reporting System for Non-Claims Based Payments </a:t>
            </a:r>
            <a:endParaRPr lang="en-US" sz="1800" dirty="0">
              <a:effectLst/>
              <a:latin typeface="Times New Roman" panose="02020603050405020304" pitchFamily="18" charset="0"/>
              <a:ea typeface="Calibri" panose="020F0502020204030204" pitchFamily="34" charset="0"/>
            </a:endParaRPr>
          </a:p>
          <a:p>
            <a:pPr marL="457200" marR="0">
              <a:spcBef>
                <a:spcPts val="0"/>
              </a:spcBef>
              <a:spcAft>
                <a:spcPts val="0"/>
              </a:spcAft>
            </a:pPr>
            <a:r>
              <a:rPr lang="en-US" sz="1800" dirty="0">
                <a:effectLst/>
                <a:latin typeface="Calibri" panose="020F050202020403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lvl="0" indent="0">
              <a:spcBef>
                <a:spcPts val="0"/>
              </a:spcBef>
              <a:spcAft>
                <a:spcPts val="0"/>
              </a:spcAft>
              <a:buNone/>
            </a:pPr>
            <a:r>
              <a:rPr lang="en-US" sz="1800" dirty="0">
                <a:effectLst/>
                <a:latin typeface="Calibri" panose="020F0502020204030204" pitchFamily="34" charset="0"/>
                <a:ea typeface="Calibri" panose="020F0502020204030204" pitchFamily="34" charset="0"/>
              </a:rPr>
              <a:t>Update on CompareMaine &amp; three priority issues</a:t>
            </a:r>
            <a:r>
              <a:rPr lang="en-US" sz="1800" dirty="0">
                <a:solidFill>
                  <a:srgbClr val="333333"/>
                </a:solidFill>
                <a:effectLst/>
                <a:latin typeface="Calibri" panose="020F0502020204030204" pitchFamily="34" charset="0"/>
                <a:ea typeface="Calibri" panose="020F0502020204030204" pitchFamily="34" charset="0"/>
              </a:rPr>
              <a:t> </a:t>
            </a:r>
          </a:p>
          <a:p>
            <a:pPr marL="0" marR="0" lvl="0" indent="0">
              <a:spcBef>
                <a:spcPts val="0"/>
              </a:spcBef>
              <a:spcAft>
                <a:spcPts val="0"/>
              </a:spcAft>
              <a:buNone/>
            </a:pPr>
            <a:endParaRPr lang="en-US" sz="1800" dirty="0">
              <a:solidFill>
                <a:srgbClr val="333333"/>
              </a:solidFill>
              <a:effectLst/>
              <a:latin typeface="Calibri" panose="020F0502020204030204" pitchFamily="34" charset="0"/>
              <a:ea typeface="Calibri" panose="020F0502020204030204" pitchFamily="34" charset="0"/>
            </a:endParaRPr>
          </a:p>
          <a:p>
            <a:pPr marL="0" marR="0" lvl="0" indent="0">
              <a:spcBef>
                <a:spcPts val="0"/>
              </a:spcBef>
              <a:spcAft>
                <a:spcPts val="0"/>
              </a:spcAft>
              <a:buNone/>
            </a:pPr>
            <a:r>
              <a:rPr lang="en-US" sz="1800" dirty="0">
                <a:solidFill>
                  <a:srgbClr val="333333"/>
                </a:solidFill>
                <a:latin typeface="Calibri" panose="020F0502020204030204" pitchFamily="34" charset="0"/>
                <a:ea typeface="Calibri" panose="020F0502020204030204" pitchFamily="34" charset="0"/>
              </a:rPr>
              <a:t>Update on MQF</a:t>
            </a:r>
            <a:endParaRPr lang="en-US" sz="1800" dirty="0">
              <a:solidFill>
                <a:srgbClr val="333333"/>
              </a:solidFill>
              <a:effectLst/>
              <a:latin typeface="Calibri" panose="020F0502020204030204" pitchFamily="34" charset="0"/>
              <a:ea typeface="Calibri" panose="020F0502020204030204" pitchFamily="34" charset="0"/>
            </a:endParaRPr>
          </a:p>
          <a:p>
            <a:pPr marL="0" marR="0" lvl="0" indent="0">
              <a:spcBef>
                <a:spcPts val="0"/>
              </a:spcBef>
              <a:spcAft>
                <a:spcPts val="0"/>
              </a:spcAft>
              <a:buNone/>
            </a:pPr>
            <a:endParaRPr lang="en-US" sz="1800" dirty="0">
              <a:solidFill>
                <a:srgbClr val="333333"/>
              </a:solidFill>
              <a:latin typeface="Calibri" panose="020F0502020204030204" pitchFamily="34" charset="0"/>
              <a:ea typeface="Calibri" panose="020F0502020204030204" pitchFamily="34" charset="0"/>
            </a:endParaRPr>
          </a:p>
          <a:p>
            <a:pPr marL="0" marR="0" lvl="0" indent="0">
              <a:spcBef>
                <a:spcPts val="0"/>
              </a:spcBef>
              <a:spcAft>
                <a:spcPts val="0"/>
              </a:spcAft>
              <a:buNone/>
            </a:pPr>
            <a:r>
              <a:rPr lang="en-US" sz="1800" dirty="0">
                <a:solidFill>
                  <a:srgbClr val="333333"/>
                </a:solidFill>
                <a:latin typeface="Calibri" panose="020F0502020204030204" pitchFamily="34" charset="0"/>
                <a:ea typeface="Calibri" panose="020F0502020204030204" pitchFamily="34" charset="0"/>
              </a:rPr>
              <a:t>Upcoming Board Meetings</a:t>
            </a:r>
            <a:endParaRPr lang="en-US" sz="1800" dirty="0">
              <a:effectLst/>
              <a:latin typeface="Times New Roman" panose="02020603050405020304" pitchFamily="18" charset="0"/>
              <a:ea typeface="Calibri" panose="020F0502020204030204" pitchFamily="34" charset="0"/>
            </a:endParaRPr>
          </a:p>
          <a:p>
            <a:pPr marL="0" indent="0">
              <a:buNone/>
            </a:pPr>
            <a:endParaRPr lang="en-US" sz="1400" dirty="0"/>
          </a:p>
          <a:p>
            <a:pPr marL="342900" indent="-342900">
              <a:buFont typeface="Calibri" panose="020F0502020204030204" pitchFamily="34" charset="0"/>
              <a:buAutoNum type="arabicPeriod"/>
            </a:pPr>
            <a:endParaRPr lang="en-US" sz="1400" dirty="0"/>
          </a:p>
          <a:p>
            <a:pPr marL="0" indent="0">
              <a:buNone/>
            </a:pPr>
            <a:endParaRPr lang="en-US" sz="1400" i="1" dirty="0"/>
          </a:p>
          <a:p>
            <a:pPr marL="0" indent="0">
              <a:buNone/>
            </a:pPr>
            <a:endParaRPr lang="en-US" dirty="0"/>
          </a:p>
          <a:p>
            <a:pPr marL="457200" indent="-457200">
              <a:buFont typeface="Calibri" panose="020F0502020204030204" pitchFamily="34" charset="0"/>
              <a:buAutoNum type="arabicPeriod"/>
            </a:pPr>
            <a:endParaRPr lang="en-US" sz="1600" dirty="0"/>
          </a:p>
          <a:p>
            <a:pPr marL="457200" indent="-457200">
              <a:buFont typeface="Calibri" panose="020F0502020204030204" pitchFamily="34" charset="0"/>
              <a:buAutoNum type="arabicPeriod"/>
            </a:pPr>
            <a:endParaRPr lang="en-US" sz="1600" dirty="0"/>
          </a:p>
          <a:p>
            <a:pPr marL="457200" indent="-457200">
              <a:buFont typeface="Calibri" panose="020F0502020204030204" pitchFamily="34" charset="0"/>
              <a:buAutoNum type="arabicPeriod"/>
            </a:pPr>
            <a:endParaRPr lang="en-US" sz="1600" dirty="0"/>
          </a:p>
          <a:p>
            <a:pPr marL="457200" indent="-457200">
              <a:buFont typeface="Calibri" panose="020F0502020204030204" pitchFamily="34" charset="0"/>
              <a:buAutoNum type="arabicPeriod"/>
            </a:pPr>
            <a:endParaRPr lang="en-US" sz="2000" dirty="0"/>
          </a:p>
          <a:p>
            <a:pPr marL="457200" indent="-457200">
              <a:buFont typeface="Calibri" panose="020F0502020204030204" pitchFamily="34" charset="0"/>
              <a:buAutoNum type="arabicPeriod"/>
            </a:pPr>
            <a:endParaRPr lang="en-US" sz="2000" dirty="0"/>
          </a:p>
          <a:p>
            <a:pPr marL="457200" indent="-457200">
              <a:buAutoNum type="arabicPeriod"/>
            </a:pPr>
            <a:endParaRPr lang="en-US" sz="2000" dirty="0"/>
          </a:p>
          <a:p>
            <a:pPr marL="0" lvl="0" indent="0">
              <a:buNone/>
            </a:pPr>
            <a:endParaRPr lang="en-US" sz="2000" dirty="0">
              <a:solidFill>
                <a:schemeClr val="tx1"/>
              </a:solidFill>
            </a:endParaRPr>
          </a:p>
          <a:p>
            <a:pPr marL="0" indent="0">
              <a:buNone/>
            </a:pPr>
            <a:endParaRPr lang="en-US" sz="2800" dirty="0"/>
          </a:p>
          <a:p>
            <a:pPr marL="0" indent="0">
              <a:buNone/>
            </a:pPr>
            <a:endParaRPr lang="en-US" sz="2800" dirty="0">
              <a:solidFill>
                <a:schemeClr val="tx1"/>
              </a:solidFill>
            </a:endParaRPr>
          </a:p>
          <a:p>
            <a:pPr marL="292608" lvl="1" indent="0">
              <a:buNone/>
            </a:pPr>
            <a:endParaRPr lang="en-US" sz="1400" dirty="0">
              <a:solidFill>
                <a:schemeClr val="tx1"/>
              </a:solidFill>
            </a:endParaRPr>
          </a:p>
        </p:txBody>
      </p:sp>
      <p:pic>
        <p:nvPicPr>
          <p:cNvPr id="7" name="Picture 6"/>
          <p:cNvPicPr>
            <a:picLocks noChangeAspect="1"/>
          </p:cNvPicPr>
          <p:nvPr/>
        </p:nvPicPr>
        <p:blipFill>
          <a:blip r:embed="rId3"/>
          <a:stretch>
            <a:fillRect/>
          </a:stretch>
        </p:blipFill>
        <p:spPr>
          <a:xfrm>
            <a:off x="3892060" y="0"/>
            <a:ext cx="4501663" cy="1055078"/>
          </a:xfrm>
          <a:prstGeom prst="rect">
            <a:avLst/>
          </a:prstGeom>
          <a:solidFill>
            <a:schemeClr val="bg1"/>
          </a:solidFill>
        </p:spPr>
      </p:pic>
      <p:sp>
        <p:nvSpPr>
          <p:cNvPr id="8" name="Footer Placeholder 7">
            <a:extLst>
              <a:ext uri="{FF2B5EF4-FFF2-40B4-BE49-F238E27FC236}">
                <a16:creationId xmlns:a16="http://schemas.microsoft.com/office/drawing/2014/main" id="{7C1BF7BC-1AD9-43D3-A3F0-C757032F0D42}"/>
              </a:ext>
            </a:extLst>
          </p:cNvPr>
          <p:cNvSpPr>
            <a:spLocks noGrp="1"/>
          </p:cNvSpPr>
          <p:nvPr>
            <p:ph type="ftr" sz="quarter" idx="11"/>
          </p:nvPr>
        </p:nvSpPr>
        <p:spPr/>
        <p:txBody>
          <a:bodyPr/>
          <a:lstStyle/>
          <a:p>
            <a:r>
              <a:rPr lang="en-US"/>
              <a:t>MHDO Board Meeting June 2, 2022</a:t>
            </a:r>
            <a:endParaRPr lang="en-US" dirty="0"/>
          </a:p>
        </p:txBody>
      </p:sp>
    </p:spTree>
    <p:extLst>
      <p:ext uri="{BB962C8B-B14F-4D97-AF65-F5344CB8AC3E}">
        <p14:creationId xmlns:p14="http://schemas.microsoft.com/office/powerpoint/2010/main" val="25426542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BC129-164F-469C-A406-CF2856D47D1D}"/>
              </a:ext>
            </a:extLst>
          </p:cNvPr>
          <p:cNvSpPr>
            <a:spLocks noGrp="1"/>
          </p:cNvSpPr>
          <p:nvPr>
            <p:ph type="title"/>
          </p:nvPr>
        </p:nvSpPr>
        <p:spPr/>
        <p:txBody>
          <a:bodyPr/>
          <a:lstStyle/>
          <a:p>
            <a:r>
              <a:rPr lang="en-US" sz="4800" dirty="0">
                <a:effectLst/>
                <a:latin typeface="Calibri" panose="020F0502020204030204" pitchFamily="34" charset="0"/>
                <a:ea typeface="Calibri" panose="020F0502020204030204" pitchFamily="34" charset="0"/>
              </a:rPr>
              <a:t>Public Law 2021, Ch. 603 &amp; Chapter 247</a:t>
            </a:r>
            <a:endParaRPr lang="en-US" dirty="0"/>
          </a:p>
        </p:txBody>
      </p:sp>
      <p:sp>
        <p:nvSpPr>
          <p:cNvPr id="3" name="Content Placeholder 2">
            <a:extLst>
              <a:ext uri="{FF2B5EF4-FFF2-40B4-BE49-F238E27FC236}">
                <a16:creationId xmlns:a16="http://schemas.microsoft.com/office/drawing/2014/main" id="{6C57E02C-7331-4DC7-A563-79C2698DDB66}"/>
              </a:ext>
            </a:extLst>
          </p:cNvPr>
          <p:cNvSpPr>
            <a:spLocks noGrp="1"/>
          </p:cNvSpPr>
          <p:nvPr>
            <p:ph idx="1"/>
          </p:nvPr>
        </p:nvSpPr>
        <p:spPr/>
        <p:txBody>
          <a:bodyPr>
            <a:normAutofit fontScale="47500" lnSpcReduction="20000"/>
          </a:bodyPr>
          <a:lstStyle/>
          <a:p>
            <a:r>
              <a:rPr lang="en-US" sz="5100" dirty="0"/>
              <a:t>As previously discussed, when there are inconsistencies in a rule with a new law, the new law overrides the inconsistencies in the rule.  </a:t>
            </a:r>
          </a:p>
          <a:p>
            <a:r>
              <a:rPr lang="en-US" sz="5100" dirty="0"/>
              <a:t>Given the timing of the first annual report (Jan 2023) and the desire to streamline the new reporting requirements, we are updating the reporting format in Ch. 247 to align with the new requirements in the law.  </a:t>
            </a:r>
          </a:p>
          <a:p>
            <a:r>
              <a:rPr lang="en-US" sz="5100" dirty="0"/>
              <a:t>We held an informational webinar with the payers in May to brief them on the new requirements for their planning purposes; and we told them we would hold a follow up webinar before the end of June to review the specifications of the file layout. </a:t>
            </a:r>
          </a:p>
          <a:p>
            <a:r>
              <a:rPr lang="en-US" sz="5100" dirty="0"/>
              <a:t>With the board's approval, MHDO initiates rule making for Ch. 247 for a public hearing in October 2022, to adopt a clean version of the rule.  </a:t>
            </a:r>
          </a:p>
          <a:p>
            <a:r>
              <a:rPr lang="en-US" sz="3600" dirty="0"/>
              <a:t> </a:t>
            </a:r>
          </a:p>
        </p:txBody>
      </p:sp>
      <p:sp>
        <p:nvSpPr>
          <p:cNvPr id="4" name="Footer Placeholder 3">
            <a:extLst>
              <a:ext uri="{FF2B5EF4-FFF2-40B4-BE49-F238E27FC236}">
                <a16:creationId xmlns:a16="http://schemas.microsoft.com/office/drawing/2014/main" id="{52FFEF40-9277-49BD-83AF-1AF47619DD57}"/>
              </a:ext>
            </a:extLst>
          </p:cNvPr>
          <p:cNvSpPr>
            <a:spLocks noGrp="1"/>
          </p:cNvSpPr>
          <p:nvPr>
            <p:ph type="ftr" sz="quarter" idx="11"/>
          </p:nvPr>
        </p:nvSpPr>
        <p:spPr/>
        <p:txBody>
          <a:bodyPr/>
          <a:lstStyle/>
          <a:p>
            <a:r>
              <a:rPr lang="en-US" dirty="0"/>
              <a:t>MHDO Board Meeting June 2, 2022</a:t>
            </a:r>
          </a:p>
        </p:txBody>
      </p:sp>
    </p:spTree>
    <p:extLst>
      <p:ext uri="{BB962C8B-B14F-4D97-AF65-F5344CB8AC3E}">
        <p14:creationId xmlns:p14="http://schemas.microsoft.com/office/powerpoint/2010/main" val="24297189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5C27C-45E2-4150-A801-1DBABA83E902}"/>
              </a:ext>
            </a:extLst>
          </p:cNvPr>
          <p:cNvSpPr>
            <a:spLocks noGrp="1"/>
          </p:cNvSpPr>
          <p:nvPr>
            <p:ph type="title"/>
          </p:nvPr>
        </p:nvSpPr>
        <p:spPr/>
        <p:txBody>
          <a:bodyPr/>
          <a:lstStyle/>
          <a:p>
            <a:r>
              <a:rPr lang="en-US" dirty="0">
                <a:solidFill>
                  <a:schemeClr val="tx1"/>
                </a:solidFill>
              </a:rPr>
              <a:t>CompareMaine Overview</a:t>
            </a:r>
          </a:p>
        </p:txBody>
      </p:sp>
      <p:sp>
        <p:nvSpPr>
          <p:cNvPr id="3" name="Content Placeholder 2">
            <a:extLst>
              <a:ext uri="{FF2B5EF4-FFF2-40B4-BE49-F238E27FC236}">
                <a16:creationId xmlns:a16="http://schemas.microsoft.com/office/drawing/2014/main" id="{5A743D8E-54A2-443A-99EE-FAF6F745E4A7}"/>
              </a:ext>
            </a:extLst>
          </p:cNvPr>
          <p:cNvSpPr>
            <a:spLocks noGrp="1"/>
          </p:cNvSpPr>
          <p:nvPr>
            <p:ph idx="1"/>
          </p:nvPr>
        </p:nvSpPr>
        <p:spPr>
          <a:xfrm>
            <a:off x="1097279" y="1846416"/>
            <a:ext cx="10563417" cy="4420159"/>
          </a:xfrm>
        </p:spPr>
        <p:txBody>
          <a:bodyPr>
            <a:normAutofit fontScale="40000" lnSpcReduction="20000"/>
          </a:bodyPr>
          <a:lstStyle/>
          <a:p>
            <a:pPr marL="201168" lvl="1" indent="0">
              <a:lnSpc>
                <a:spcPct val="120000"/>
              </a:lnSpc>
              <a:buNone/>
            </a:pPr>
            <a:r>
              <a:rPr lang="en-US" sz="4500" b="1" dirty="0">
                <a:solidFill>
                  <a:schemeClr val="tx1"/>
                </a:solidFill>
              </a:rPr>
              <a:t>October 1, 2015 – April 30, 2022</a:t>
            </a:r>
          </a:p>
          <a:p>
            <a:pPr lvl="2">
              <a:lnSpc>
                <a:spcPct val="120000"/>
              </a:lnSpc>
            </a:pPr>
            <a:r>
              <a:rPr lang="en-US" sz="3400" dirty="0">
                <a:solidFill>
                  <a:schemeClr val="tx1"/>
                </a:solidFill>
              </a:rPr>
              <a:t>135,000 New Users</a:t>
            </a:r>
          </a:p>
          <a:p>
            <a:pPr lvl="2">
              <a:lnSpc>
                <a:spcPct val="120000"/>
              </a:lnSpc>
            </a:pPr>
            <a:r>
              <a:rPr lang="en-US" sz="3400" dirty="0">
                <a:solidFill>
                  <a:schemeClr val="tx1"/>
                </a:solidFill>
              </a:rPr>
              <a:t>177,000 Sessions</a:t>
            </a:r>
          </a:p>
          <a:p>
            <a:pPr lvl="2">
              <a:lnSpc>
                <a:spcPct val="120000"/>
              </a:lnSpc>
            </a:pPr>
            <a:r>
              <a:rPr lang="en-US" sz="3400" dirty="0">
                <a:solidFill>
                  <a:schemeClr val="tx1"/>
                </a:solidFill>
              </a:rPr>
              <a:t>847,000 Pageviews</a:t>
            </a:r>
          </a:p>
          <a:p>
            <a:pPr lvl="2">
              <a:lnSpc>
                <a:spcPct val="120000"/>
              </a:lnSpc>
            </a:pPr>
            <a:r>
              <a:rPr lang="en-US" sz="3400" dirty="0">
                <a:solidFill>
                  <a:schemeClr val="tx1"/>
                </a:solidFill>
              </a:rPr>
              <a:t>Top 10 Procedures Searched for:</a:t>
            </a:r>
          </a:p>
          <a:p>
            <a:pPr marL="1081278" lvl="3" indent="-514350">
              <a:lnSpc>
                <a:spcPct val="120000"/>
              </a:lnSpc>
              <a:buFont typeface="+mj-lt"/>
              <a:buAutoNum type="arabicPeriod"/>
            </a:pPr>
            <a:r>
              <a:rPr lang="en-US" sz="2900" dirty="0">
                <a:solidFill>
                  <a:schemeClr val="tx1"/>
                </a:solidFill>
              </a:rPr>
              <a:t>Vaginal Delivery</a:t>
            </a:r>
          </a:p>
          <a:p>
            <a:pPr marL="1081278" lvl="3" indent="-514350">
              <a:lnSpc>
                <a:spcPct val="120000"/>
              </a:lnSpc>
              <a:buFont typeface="+mj-lt"/>
              <a:buAutoNum type="arabicPeriod"/>
            </a:pPr>
            <a:r>
              <a:rPr lang="en-US" sz="2900" dirty="0">
                <a:solidFill>
                  <a:schemeClr val="tx1"/>
                </a:solidFill>
              </a:rPr>
              <a:t>Colonoscopy with Biopsy for Noncancerous Growth </a:t>
            </a:r>
          </a:p>
          <a:p>
            <a:pPr marL="1081278" lvl="3" indent="-514350">
              <a:lnSpc>
                <a:spcPct val="120000"/>
              </a:lnSpc>
              <a:buFont typeface="+mj-lt"/>
              <a:buAutoNum type="arabicPeriod"/>
            </a:pPr>
            <a:r>
              <a:rPr lang="en-US" sz="2900" dirty="0">
                <a:solidFill>
                  <a:schemeClr val="tx1"/>
                </a:solidFill>
              </a:rPr>
              <a:t>Knee Replacement</a:t>
            </a:r>
          </a:p>
          <a:p>
            <a:pPr marL="1081278" lvl="3" indent="-514350">
              <a:lnSpc>
                <a:spcPct val="120000"/>
              </a:lnSpc>
              <a:buFont typeface="+mj-lt"/>
              <a:buAutoNum type="arabicPeriod"/>
            </a:pPr>
            <a:r>
              <a:rPr lang="en-US" sz="2900" dirty="0">
                <a:solidFill>
                  <a:schemeClr val="tx1"/>
                </a:solidFill>
              </a:rPr>
              <a:t>Colonoscopy Without Biopsy for Encounter for Preventative Health Services</a:t>
            </a:r>
          </a:p>
          <a:p>
            <a:pPr marL="1081278" lvl="3" indent="-514350">
              <a:lnSpc>
                <a:spcPct val="120000"/>
              </a:lnSpc>
              <a:buFont typeface="+mj-lt"/>
              <a:buAutoNum type="arabicPeriod"/>
            </a:pPr>
            <a:r>
              <a:rPr lang="en-US" sz="2900" dirty="0">
                <a:solidFill>
                  <a:schemeClr val="tx1"/>
                </a:solidFill>
              </a:rPr>
              <a:t>Hip Replacement</a:t>
            </a:r>
          </a:p>
          <a:p>
            <a:pPr marL="1081278" lvl="3" indent="-514350">
              <a:lnSpc>
                <a:spcPct val="120000"/>
              </a:lnSpc>
              <a:buFont typeface="+mj-lt"/>
              <a:buAutoNum type="arabicPeriod"/>
            </a:pPr>
            <a:r>
              <a:rPr lang="en-US" sz="2900" dirty="0">
                <a:solidFill>
                  <a:schemeClr val="tx1"/>
                </a:solidFill>
              </a:rPr>
              <a:t>C-section (Cesarean Delivery)</a:t>
            </a:r>
          </a:p>
          <a:p>
            <a:pPr marL="1081278" lvl="3" indent="-514350">
              <a:lnSpc>
                <a:spcPct val="120000"/>
              </a:lnSpc>
              <a:buFont typeface="+mj-lt"/>
              <a:buAutoNum type="arabicPeriod"/>
            </a:pPr>
            <a:r>
              <a:rPr lang="en-US" sz="2900" dirty="0">
                <a:solidFill>
                  <a:schemeClr val="tx1"/>
                </a:solidFill>
              </a:rPr>
              <a:t>MRI Scan of Brain</a:t>
            </a:r>
          </a:p>
          <a:p>
            <a:pPr marL="1081278" lvl="3" indent="-514350">
              <a:lnSpc>
                <a:spcPct val="120000"/>
              </a:lnSpc>
              <a:buFont typeface="+mj-lt"/>
              <a:buAutoNum type="arabicPeriod"/>
            </a:pPr>
            <a:r>
              <a:rPr lang="en-US" sz="2900" dirty="0">
                <a:solidFill>
                  <a:schemeClr val="tx1"/>
                </a:solidFill>
              </a:rPr>
              <a:t>MRI Scan of Leg Joint</a:t>
            </a:r>
          </a:p>
          <a:p>
            <a:pPr marL="1081278" lvl="3" indent="-514350">
              <a:lnSpc>
                <a:spcPct val="120000"/>
              </a:lnSpc>
              <a:buFont typeface="+mj-lt"/>
              <a:buAutoNum type="arabicPeriod"/>
            </a:pPr>
            <a:r>
              <a:rPr lang="en-US" sz="2900" dirty="0">
                <a:solidFill>
                  <a:schemeClr val="tx1"/>
                </a:solidFill>
              </a:rPr>
              <a:t>Gallbladder Removal</a:t>
            </a:r>
          </a:p>
          <a:p>
            <a:pPr marL="1081278" lvl="3" indent="-514350">
              <a:lnSpc>
                <a:spcPct val="120000"/>
              </a:lnSpc>
              <a:buFont typeface="+mj-lt"/>
              <a:buAutoNum type="arabicPeriod"/>
            </a:pPr>
            <a:r>
              <a:rPr lang="en-US" sz="2900" dirty="0">
                <a:solidFill>
                  <a:schemeClr val="tx1"/>
                </a:solidFill>
              </a:rPr>
              <a:t>MRI Scan of Lower Spinal Canal</a:t>
            </a:r>
          </a:p>
        </p:txBody>
      </p:sp>
      <p:pic>
        <p:nvPicPr>
          <p:cNvPr id="6" name="Picture 2" descr="CompareMaine">
            <a:extLst>
              <a:ext uri="{FF2B5EF4-FFF2-40B4-BE49-F238E27FC236}">
                <a16:creationId xmlns:a16="http://schemas.microsoft.com/office/drawing/2014/main" id="{212A417E-78C8-45CA-8905-0CB1E99C449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6103" y="346539"/>
            <a:ext cx="2102555" cy="489772"/>
          </a:xfrm>
          <a:prstGeom prst="rect">
            <a:avLst/>
          </a:prstGeom>
          <a:noFill/>
          <a:extLst>
            <a:ext uri="{909E8E84-426E-40DD-AFC4-6F175D3DCCD1}">
              <a14:hiddenFill xmlns:a14="http://schemas.microsoft.com/office/drawing/2010/main">
                <a:solidFill>
                  <a:srgbClr val="FFFFFF"/>
                </a:solidFill>
              </a14:hiddenFill>
            </a:ext>
          </a:extLst>
        </p:spPr>
      </p:pic>
      <p:sp>
        <p:nvSpPr>
          <p:cNvPr id="4" name="Footer Placeholder 3">
            <a:extLst>
              <a:ext uri="{FF2B5EF4-FFF2-40B4-BE49-F238E27FC236}">
                <a16:creationId xmlns:a16="http://schemas.microsoft.com/office/drawing/2014/main" id="{D59E2E2C-D168-4D07-A1FD-2A96AAB6ED4A}"/>
              </a:ext>
            </a:extLst>
          </p:cNvPr>
          <p:cNvSpPr>
            <a:spLocks noGrp="1"/>
          </p:cNvSpPr>
          <p:nvPr>
            <p:ph type="ftr" sz="quarter" idx="11"/>
          </p:nvPr>
        </p:nvSpPr>
        <p:spPr/>
        <p:txBody>
          <a:bodyPr/>
          <a:lstStyle/>
          <a:p>
            <a:r>
              <a:rPr lang="en-US"/>
              <a:t>MHDO Board Meeting June 2, 2022</a:t>
            </a:r>
            <a:endParaRPr lang="en-US" dirty="0"/>
          </a:p>
        </p:txBody>
      </p:sp>
    </p:spTree>
    <p:extLst>
      <p:ext uri="{BB962C8B-B14F-4D97-AF65-F5344CB8AC3E}">
        <p14:creationId xmlns:p14="http://schemas.microsoft.com/office/powerpoint/2010/main" val="22117014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F8519-9C5D-4886-95FC-F98078210C1E}"/>
              </a:ext>
            </a:extLst>
          </p:cNvPr>
          <p:cNvSpPr>
            <a:spLocks noGrp="1"/>
          </p:cNvSpPr>
          <p:nvPr>
            <p:ph type="title"/>
          </p:nvPr>
        </p:nvSpPr>
        <p:spPr/>
        <p:txBody>
          <a:bodyPr/>
          <a:lstStyle/>
          <a:p>
            <a:r>
              <a:rPr lang="en-US" sz="4800" dirty="0">
                <a:effectLst/>
                <a:latin typeface="Calibri" panose="020F0502020204030204" pitchFamily="34" charset="0"/>
                <a:ea typeface="Calibri" panose="020F0502020204030204" pitchFamily="34" charset="0"/>
              </a:rPr>
              <a:t>CompareMaine</a:t>
            </a:r>
            <a:endParaRPr lang="en-US" dirty="0"/>
          </a:p>
        </p:txBody>
      </p:sp>
      <p:sp>
        <p:nvSpPr>
          <p:cNvPr id="3" name="Content Placeholder 2">
            <a:extLst>
              <a:ext uri="{FF2B5EF4-FFF2-40B4-BE49-F238E27FC236}">
                <a16:creationId xmlns:a16="http://schemas.microsoft.com/office/drawing/2014/main" id="{53767381-5132-45EE-9BCF-6A9D7E4679B0}"/>
              </a:ext>
            </a:extLst>
          </p:cNvPr>
          <p:cNvSpPr>
            <a:spLocks noGrp="1"/>
          </p:cNvSpPr>
          <p:nvPr>
            <p:ph idx="1"/>
          </p:nvPr>
        </p:nvSpPr>
        <p:spPr/>
        <p:txBody>
          <a:bodyPr>
            <a:normAutofit fontScale="85000" lnSpcReduction="20000"/>
          </a:bodyPr>
          <a:lstStyle/>
          <a:p>
            <a:r>
              <a:rPr lang="en-US" dirty="0"/>
              <a:t>CompareMaine 11.0</a:t>
            </a:r>
          </a:p>
          <a:p>
            <a:pPr lvl="1">
              <a:lnSpc>
                <a:spcPct val="150000"/>
              </a:lnSpc>
              <a:buClr>
                <a:srgbClr val="4A66AC"/>
              </a:buClr>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Anticipated Release Date: </a:t>
            </a:r>
            <a:r>
              <a:rPr kumimoji="0" lang="en-US" sz="1800" i="0" u="none" strike="noStrike" kern="1200" cap="none" spc="0" normalizeH="0" baseline="0" noProof="0" dirty="0">
                <a:ln>
                  <a:noFill/>
                </a:ln>
                <a:solidFill>
                  <a:prstClr val="black"/>
                </a:solidFill>
                <a:effectLst/>
                <a:uLnTx/>
                <a:uFillTx/>
                <a:latin typeface="Calibri" panose="020F0502020204030204"/>
                <a:ea typeface="+mn-ea"/>
                <a:cs typeface="+mn-cs"/>
              </a:rPr>
              <a:t>December 2022</a:t>
            </a:r>
          </a:p>
          <a:p>
            <a:pPr lvl="1">
              <a:lnSpc>
                <a:spcPct val="150000"/>
              </a:lnSpc>
              <a:buClr>
                <a:srgbClr val="4A66AC"/>
              </a:buClr>
              <a:defRPr/>
            </a:pPr>
            <a:r>
              <a:rPr lang="en-US" sz="1800" b="1" dirty="0">
                <a:solidFill>
                  <a:prstClr val="black"/>
                </a:solidFill>
                <a:latin typeface="Calibri" panose="020F0502020204030204"/>
              </a:rPr>
              <a:t>Cost Data Reflects the Period: </a:t>
            </a:r>
            <a:r>
              <a:rPr lang="en-US" sz="1800" dirty="0">
                <a:solidFill>
                  <a:prstClr val="black"/>
                </a:solidFill>
                <a:latin typeface="Calibri" panose="020F0502020204030204"/>
              </a:rPr>
              <a:t>April 1, 2021 – March 31, 2022</a:t>
            </a:r>
          </a:p>
          <a:p>
            <a:pPr lvl="1">
              <a:lnSpc>
                <a:spcPct val="150000"/>
              </a:lnSpc>
              <a:buClr>
                <a:srgbClr val="4A66AC"/>
              </a:buClr>
              <a:defRPr/>
            </a:pPr>
            <a:r>
              <a:rPr lang="en-US" sz="1800" b="1" dirty="0">
                <a:solidFill>
                  <a:prstClr val="black"/>
                </a:solidFill>
                <a:latin typeface="Calibri" panose="020F0502020204030204"/>
              </a:rPr>
              <a:t>Quality Data Reflects the Most Recent Periods</a:t>
            </a:r>
          </a:p>
          <a:p>
            <a:pPr lvl="1">
              <a:lnSpc>
                <a:spcPct val="150000"/>
              </a:lnSpc>
              <a:buClr>
                <a:srgbClr val="4A66AC"/>
              </a:buClr>
              <a:defRPr/>
            </a:pPr>
            <a:r>
              <a:rPr lang="en-US" sz="1800" b="1" dirty="0">
                <a:solidFill>
                  <a:prstClr val="black"/>
                </a:solidFill>
                <a:latin typeface="Calibri" panose="020F0502020204030204"/>
              </a:rPr>
              <a:t>Add New High Cost, High Utilization Procedures</a:t>
            </a:r>
          </a:p>
          <a:p>
            <a:pPr lvl="1">
              <a:lnSpc>
                <a:spcPct val="150000"/>
              </a:lnSpc>
              <a:buClr>
                <a:srgbClr val="4A66AC"/>
              </a:buClr>
              <a:defRPr/>
            </a:pPr>
            <a:r>
              <a:rPr lang="en-US" sz="1800" b="1" dirty="0">
                <a:solidFill>
                  <a:prstClr val="black"/>
                </a:solidFill>
                <a:latin typeface="Calibri" panose="020F0502020204030204"/>
              </a:rPr>
              <a:t>Address Priority Issues for Improvement Based on Feedback from the CompareMaine 10.0 External Review:</a:t>
            </a:r>
            <a:endPar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lvl="2">
              <a:lnSpc>
                <a:spcPct val="150000"/>
              </a:lnSpc>
              <a:buClr>
                <a:srgbClr val="4A66AC"/>
              </a:buClr>
              <a:defRPr/>
            </a:pPr>
            <a:r>
              <a:rPr lang="en-US" sz="1800" dirty="0">
                <a:solidFill>
                  <a:prstClr val="black"/>
                </a:solidFill>
                <a:latin typeface="Calibri" panose="020F0502020204030204"/>
              </a:rPr>
              <a:t>Display payment ranges for complex procedures</a:t>
            </a:r>
          </a:p>
          <a:p>
            <a:pPr lvl="2">
              <a:lnSpc>
                <a:spcPct val="150000"/>
              </a:lnSpc>
              <a:buClr>
                <a:srgbClr val="4A66AC"/>
              </a:buClr>
              <a:defRPr/>
            </a:pPr>
            <a:r>
              <a:rPr lang="en-US" sz="1800" dirty="0">
                <a:solidFill>
                  <a:prstClr val="black"/>
                </a:solidFill>
                <a:latin typeface="Calibri" panose="020F0502020204030204"/>
              </a:rPr>
              <a:t>Revise the methodology for attributing payment estimates to professional vs. facility</a:t>
            </a:r>
          </a:p>
          <a:p>
            <a:pPr lvl="2">
              <a:lnSpc>
                <a:spcPct val="150000"/>
              </a:lnSpc>
              <a:buClr>
                <a:srgbClr val="4A66AC"/>
              </a:buClr>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Replace the cell phone bar icons with an alternative approach for translating the rates and/or confidence intervals for the quality measures</a:t>
            </a:r>
            <a:endParaRPr lang="en-US" sz="1800" dirty="0"/>
          </a:p>
          <a:p>
            <a:endParaRPr lang="en-US" dirty="0"/>
          </a:p>
        </p:txBody>
      </p:sp>
      <p:sp>
        <p:nvSpPr>
          <p:cNvPr id="4" name="Footer Placeholder 3">
            <a:extLst>
              <a:ext uri="{FF2B5EF4-FFF2-40B4-BE49-F238E27FC236}">
                <a16:creationId xmlns:a16="http://schemas.microsoft.com/office/drawing/2014/main" id="{B9347C27-3550-402F-BAC0-C9CEDDD00059}"/>
              </a:ext>
            </a:extLst>
          </p:cNvPr>
          <p:cNvSpPr>
            <a:spLocks noGrp="1"/>
          </p:cNvSpPr>
          <p:nvPr>
            <p:ph type="ftr" sz="quarter" idx="11"/>
          </p:nvPr>
        </p:nvSpPr>
        <p:spPr/>
        <p:txBody>
          <a:bodyPr/>
          <a:lstStyle/>
          <a:p>
            <a:r>
              <a:rPr lang="en-US" dirty="0"/>
              <a:t>MHDO Board Meeting June 2, 2022</a:t>
            </a:r>
          </a:p>
        </p:txBody>
      </p:sp>
      <p:pic>
        <p:nvPicPr>
          <p:cNvPr id="6" name="Picture 2" descr="CompareMaine">
            <a:extLst>
              <a:ext uri="{FF2B5EF4-FFF2-40B4-BE49-F238E27FC236}">
                <a16:creationId xmlns:a16="http://schemas.microsoft.com/office/drawing/2014/main" id="{96E16CA2-D90C-4752-9DD4-42B59294FEC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9518" y="286603"/>
            <a:ext cx="2102555" cy="4897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10586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BCBFD-C222-4FA3-B864-C9A3985C66CE}"/>
              </a:ext>
            </a:extLst>
          </p:cNvPr>
          <p:cNvSpPr>
            <a:spLocks noGrp="1"/>
          </p:cNvSpPr>
          <p:nvPr>
            <p:ph type="title"/>
          </p:nvPr>
        </p:nvSpPr>
        <p:spPr/>
        <p:txBody>
          <a:bodyPr>
            <a:normAutofit/>
          </a:bodyPr>
          <a:lstStyle/>
          <a:p>
            <a:r>
              <a:rPr lang="en-US" sz="4000" b="1" dirty="0">
                <a:solidFill>
                  <a:schemeClr val="tx1"/>
                </a:solidFill>
              </a:rPr>
              <a:t>Payment Ranges</a:t>
            </a:r>
            <a:endParaRPr lang="en-US" b="1" dirty="0">
              <a:solidFill>
                <a:schemeClr val="tx1"/>
              </a:solidFill>
            </a:endParaRPr>
          </a:p>
        </p:txBody>
      </p:sp>
      <p:sp>
        <p:nvSpPr>
          <p:cNvPr id="3" name="Content Placeholder 2">
            <a:extLst>
              <a:ext uri="{FF2B5EF4-FFF2-40B4-BE49-F238E27FC236}">
                <a16:creationId xmlns:a16="http://schemas.microsoft.com/office/drawing/2014/main" id="{339EF6D7-3A25-46BE-A091-C7F687359B6E}"/>
              </a:ext>
            </a:extLst>
          </p:cNvPr>
          <p:cNvSpPr>
            <a:spLocks noGrp="1"/>
          </p:cNvSpPr>
          <p:nvPr>
            <p:ph idx="1"/>
          </p:nvPr>
        </p:nvSpPr>
        <p:spPr>
          <a:xfrm>
            <a:off x="1097280" y="1804923"/>
            <a:ext cx="10115202" cy="2415195"/>
          </a:xfrm>
        </p:spPr>
        <p:txBody>
          <a:bodyPr>
            <a:normAutofit/>
          </a:bodyPr>
          <a:lstStyle/>
          <a:p>
            <a:pPr marL="91440" marR="0" lvl="0" indent="-91440" algn="l" defTabSz="914400" rtl="0" eaLnBrk="1" fontAlgn="auto" latinLnBrk="0" hangingPunct="1">
              <a:lnSpc>
                <a:spcPct val="150000"/>
              </a:lnSpc>
              <a:spcBef>
                <a:spcPts val="1200"/>
              </a:spcBef>
              <a:spcAft>
                <a:spcPts val="200"/>
              </a:spcAft>
              <a:buClr>
                <a:srgbClr val="4A66AC"/>
              </a:buClr>
              <a:buSzPct val="100000"/>
              <a:buFont typeface="Calibri" panose="020F0502020204030204" pitchFamily="34" charset="0"/>
              <a:buChar char=" "/>
              <a:tabLst/>
              <a:defRPr/>
            </a:pPr>
            <a:r>
              <a:rPr kumimoji="0" lang="en-US" sz="1500" b="0" i="0" u="none" strike="noStrike" kern="1200" cap="none" spc="0" normalizeH="0" baseline="0" noProof="0" dirty="0">
                <a:ln>
                  <a:noFill/>
                </a:ln>
                <a:solidFill>
                  <a:prstClr val="black"/>
                </a:solidFill>
                <a:effectLst/>
                <a:uLnTx/>
                <a:uFillTx/>
                <a:latin typeface="Calibri" panose="020F0502020204030204"/>
                <a:ea typeface="+mn-ea"/>
                <a:cs typeface="+mn-cs"/>
              </a:rPr>
              <a:t>Feedback was specific to the complex procedures where we use </a:t>
            </a:r>
            <a:r>
              <a:rPr kumimoji="0" lang="en-US" sz="1500" b="0" i="0" u="none" strike="noStrike" kern="1200" cap="none" spc="0" normalizeH="0" baseline="0" noProof="0" dirty="0">
                <a:ln>
                  <a:noFill/>
                </a:ln>
                <a:solidFill>
                  <a:prstClr val="black"/>
                </a:solidFill>
                <a:effectLst/>
                <a:uLnTx/>
                <a:uFillTx/>
                <a:latin typeface="Calibri" panose="020F0502020204030204"/>
                <a:ea typeface="+mn-ea"/>
                <a:cs typeface="+mn-cs"/>
                <a:hlinkClick r:id="rId2">
                  <a:extLst>
                    <a:ext uri="{A12FA001-AC4F-418D-AE19-62706E023703}">
                      <ahyp:hlinkClr xmlns:ahyp="http://schemas.microsoft.com/office/drawing/2018/hyperlinkcolor" val="tx"/>
                    </a:ext>
                  </a:extLst>
                </a:hlinkClick>
              </a:rPr>
              <a:t>Optum’s Symmetry® Episode Treatment Groups® (ETG) grouper</a:t>
            </a:r>
            <a:r>
              <a:rPr kumimoji="0" lang="en-US" sz="1500" b="0" i="0" u="none" strike="noStrike" kern="1200" cap="none" spc="0" normalizeH="0" baseline="0" noProof="0" dirty="0">
                <a:ln>
                  <a:noFill/>
                </a:ln>
                <a:solidFill>
                  <a:prstClr val="black"/>
                </a:solidFill>
                <a:effectLst/>
                <a:uLnTx/>
                <a:uFillTx/>
                <a:latin typeface="Calibri" panose="020F0502020204030204"/>
                <a:ea typeface="+mn-ea"/>
                <a:cs typeface="+mn-cs"/>
              </a:rPr>
              <a:t> to develop episodes of care. </a:t>
            </a:r>
            <a:endParaRPr kumimoji="0" lang="en-US" sz="15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lvl="2">
              <a:lnSpc>
                <a:spcPct val="150000"/>
              </a:lnSpc>
              <a:buClr>
                <a:srgbClr val="4A66AC"/>
              </a:buClr>
              <a:defRPr/>
            </a:pPr>
            <a:r>
              <a:rPr lang="en-US" sz="1500" dirty="0">
                <a:solidFill>
                  <a:prstClr val="black"/>
                </a:solidFill>
                <a:latin typeface="Calibri" panose="020F0502020204030204"/>
              </a:rPr>
              <a:t>Should display a comparable set of episodes</a:t>
            </a:r>
          </a:p>
          <a:p>
            <a:pPr lvl="2">
              <a:lnSpc>
                <a:spcPct val="150000"/>
              </a:lnSpc>
              <a:buClr>
                <a:srgbClr val="4A66AC"/>
              </a:buClr>
              <a:defRPr/>
            </a:pPr>
            <a:r>
              <a:rPr lang="en-US" sz="1500" dirty="0">
                <a:solidFill>
                  <a:prstClr val="black"/>
                </a:solidFill>
                <a:latin typeface="Calibri" panose="020F0502020204030204"/>
              </a:rPr>
              <a:t>A payment range may be a more accurate reflection because there is variation in what is included in each episode</a:t>
            </a:r>
          </a:p>
          <a:p>
            <a:pPr lvl="2">
              <a:lnSpc>
                <a:spcPct val="150000"/>
              </a:lnSpc>
              <a:buClr>
                <a:srgbClr val="4A66AC"/>
              </a:buClr>
              <a:defRPr/>
            </a:pPr>
            <a:r>
              <a:rPr lang="en-US" sz="1500" dirty="0">
                <a:solidFill>
                  <a:prstClr val="black"/>
                </a:solidFill>
                <a:latin typeface="Calibri" panose="020F0502020204030204"/>
              </a:rPr>
              <a:t>Want the procedure description on CompareMaine to be more reflective of typical episodes</a:t>
            </a:r>
          </a:p>
          <a:p>
            <a:pPr marL="201168" lvl="1" indent="0">
              <a:lnSpc>
                <a:spcPct val="150000"/>
              </a:lnSpc>
              <a:buClr>
                <a:srgbClr val="4A66AC"/>
              </a:buClr>
              <a:buNone/>
              <a:defRPr/>
            </a:pPr>
            <a:r>
              <a:rPr lang="en-US" sz="1500" b="1" dirty="0">
                <a:solidFill>
                  <a:prstClr val="black"/>
                </a:solidFill>
                <a:latin typeface="Calibri" panose="020F0502020204030204"/>
              </a:rPr>
              <a:t>Impacts 18 complex procedures:</a:t>
            </a:r>
            <a:endParaRPr kumimoji="0" lang="en-US" sz="15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7" name="Picture 2" descr="CompareMaine">
            <a:extLst>
              <a:ext uri="{FF2B5EF4-FFF2-40B4-BE49-F238E27FC236}">
                <a16:creationId xmlns:a16="http://schemas.microsoft.com/office/drawing/2014/main" id="{18AFE66B-DA6A-4A7B-A706-C145BCA8E77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7279" y="438319"/>
            <a:ext cx="2102555" cy="489772"/>
          </a:xfrm>
          <a:prstGeom prst="rect">
            <a:avLst/>
          </a:prstGeom>
          <a:noFill/>
          <a:extLst>
            <a:ext uri="{909E8E84-426E-40DD-AFC4-6F175D3DCCD1}">
              <a14:hiddenFill xmlns:a14="http://schemas.microsoft.com/office/drawing/2010/main">
                <a:solidFill>
                  <a:srgbClr val="FFFFFF"/>
                </a:solidFill>
              </a14:hiddenFill>
            </a:ext>
          </a:extLst>
        </p:spPr>
      </p:pic>
      <p:sp>
        <p:nvSpPr>
          <p:cNvPr id="11" name="Content Placeholder 2">
            <a:extLst>
              <a:ext uri="{FF2B5EF4-FFF2-40B4-BE49-F238E27FC236}">
                <a16:creationId xmlns:a16="http://schemas.microsoft.com/office/drawing/2014/main" id="{BF7EBB06-C620-439E-B16C-1D47DBCD6B4E}"/>
              </a:ext>
            </a:extLst>
          </p:cNvPr>
          <p:cNvSpPr txBox="1">
            <a:spLocks/>
          </p:cNvSpPr>
          <p:nvPr/>
        </p:nvSpPr>
        <p:spPr>
          <a:xfrm>
            <a:off x="1240036" y="4220118"/>
            <a:ext cx="3968270" cy="2080013"/>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34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2400" kern="1200">
                <a:solidFill>
                  <a:schemeClr val="accent3">
                    <a:lumMod val="7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20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l">
              <a:lnSpc>
                <a:spcPct val="100000"/>
              </a:lnSpc>
              <a:buFont typeface="Arial" panose="020B0604020202020204" pitchFamily="34" charset="0"/>
              <a:buChar char="•"/>
            </a:pPr>
            <a:r>
              <a:rPr lang="en-US" sz="1000" b="0" i="0" dirty="0">
                <a:solidFill>
                  <a:schemeClr val="tx1"/>
                </a:solidFill>
                <a:effectLst/>
                <a:latin typeface="+mj-lt"/>
              </a:rPr>
              <a:t>Biopsy of prostate gland</a:t>
            </a:r>
          </a:p>
          <a:p>
            <a:pPr algn="l">
              <a:lnSpc>
                <a:spcPct val="100000"/>
              </a:lnSpc>
              <a:buFont typeface="Arial" panose="020B0604020202020204" pitchFamily="34" charset="0"/>
              <a:buChar char="•"/>
            </a:pPr>
            <a:r>
              <a:rPr lang="en-US" sz="1000" b="0" i="0" dirty="0">
                <a:solidFill>
                  <a:schemeClr val="tx1"/>
                </a:solidFill>
                <a:effectLst/>
                <a:latin typeface="+mj-lt"/>
              </a:rPr>
              <a:t>Carpal tunnel release surgery</a:t>
            </a:r>
          </a:p>
          <a:p>
            <a:pPr algn="l">
              <a:lnSpc>
                <a:spcPct val="100000"/>
              </a:lnSpc>
              <a:buFont typeface="Arial" panose="020B0604020202020204" pitchFamily="34" charset="0"/>
              <a:buChar char="•"/>
            </a:pPr>
            <a:r>
              <a:rPr lang="en-US" sz="1000" b="0" i="0" dirty="0">
                <a:solidFill>
                  <a:schemeClr val="tx1"/>
                </a:solidFill>
                <a:effectLst/>
                <a:latin typeface="+mj-lt"/>
              </a:rPr>
              <a:t>Catheter insertion of stents in major coronary artery or branch, accessed through the skin</a:t>
            </a:r>
          </a:p>
          <a:p>
            <a:pPr algn="l">
              <a:lnSpc>
                <a:spcPct val="100000"/>
              </a:lnSpc>
              <a:buFont typeface="Arial" panose="020B0604020202020204" pitchFamily="34" charset="0"/>
              <a:buChar char="•"/>
            </a:pPr>
            <a:r>
              <a:rPr lang="en-US" sz="1000" b="0" i="0" dirty="0">
                <a:solidFill>
                  <a:schemeClr val="tx1"/>
                </a:solidFill>
                <a:effectLst/>
                <a:latin typeface="+mj-lt"/>
              </a:rPr>
              <a:t>C-section (Cesarean delivery)</a:t>
            </a:r>
          </a:p>
          <a:p>
            <a:pPr algn="l">
              <a:lnSpc>
                <a:spcPct val="100000"/>
              </a:lnSpc>
              <a:buFont typeface="Arial" panose="020B0604020202020204" pitchFamily="34" charset="0"/>
              <a:buChar char="•"/>
            </a:pPr>
            <a:r>
              <a:rPr lang="en-US" sz="1000" b="0" i="0" dirty="0">
                <a:solidFill>
                  <a:schemeClr val="tx1"/>
                </a:solidFill>
                <a:effectLst/>
                <a:latin typeface="+mj-lt"/>
              </a:rPr>
              <a:t>Colonoscopy with biopsy for noncancerous growth</a:t>
            </a:r>
          </a:p>
          <a:p>
            <a:pPr algn="l">
              <a:lnSpc>
                <a:spcPct val="100000"/>
              </a:lnSpc>
              <a:buFont typeface="Arial" panose="020B0604020202020204" pitchFamily="34" charset="0"/>
              <a:buChar char="•"/>
            </a:pPr>
            <a:r>
              <a:rPr lang="en-US" sz="1000" b="0" i="0" dirty="0">
                <a:solidFill>
                  <a:schemeClr val="tx1"/>
                </a:solidFill>
                <a:effectLst/>
                <a:latin typeface="+mj-lt"/>
              </a:rPr>
              <a:t>Colonoscopy without biopsy for encounter for preventative health services</a:t>
            </a:r>
          </a:p>
        </p:txBody>
      </p:sp>
      <p:sp>
        <p:nvSpPr>
          <p:cNvPr id="13" name="Content Placeholder 2">
            <a:extLst>
              <a:ext uri="{FF2B5EF4-FFF2-40B4-BE49-F238E27FC236}">
                <a16:creationId xmlns:a16="http://schemas.microsoft.com/office/drawing/2014/main" id="{626FB892-B814-4213-B8C4-EB28D60EAB37}"/>
              </a:ext>
            </a:extLst>
          </p:cNvPr>
          <p:cNvSpPr txBox="1">
            <a:spLocks/>
          </p:cNvSpPr>
          <p:nvPr/>
        </p:nvSpPr>
        <p:spPr>
          <a:xfrm>
            <a:off x="5351061" y="4220118"/>
            <a:ext cx="3415434" cy="1979345"/>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34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2400" kern="1200">
                <a:solidFill>
                  <a:schemeClr val="accent3">
                    <a:lumMod val="7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20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nSpc>
                <a:spcPct val="100000"/>
              </a:lnSpc>
              <a:buFont typeface="Arial" panose="020B0604020202020204" pitchFamily="34" charset="0"/>
              <a:buChar char="•"/>
            </a:pPr>
            <a:r>
              <a:rPr lang="en-US" sz="1000" dirty="0">
                <a:solidFill>
                  <a:schemeClr val="tx1"/>
                </a:solidFill>
                <a:latin typeface="+mj-lt"/>
              </a:rPr>
              <a:t>Colonoscopy with removal of polyps or growths using an endoscope</a:t>
            </a:r>
          </a:p>
          <a:p>
            <a:pPr>
              <a:lnSpc>
                <a:spcPct val="100000"/>
              </a:lnSpc>
              <a:buFont typeface="Arial" panose="020B0604020202020204" pitchFamily="34" charset="0"/>
              <a:buChar char="•"/>
            </a:pPr>
            <a:r>
              <a:rPr lang="en-US" sz="1000" dirty="0">
                <a:solidFill>
                  <a:schemeClr val="tx1"/>
                </a:solidFill>
                <a:latin typeface="+mj-lt"/>
              </a:rPr>
              <a:t>Gallbladder removal</a:t>
            </a:r>
          </a:p>
          <a:p>
            <a:pPr>
              <a:lnSpc>
                <a:spcPct val="100000"/>
              </a:lnSpc>
              <a:buFont typeface="Arial" panose="020B0604020202020204" pitchFamily="34" charset="0"/>
              <a:buChar char="•"/>
            </a:pPr>
            <a:r>
              <a:rPr lang="en-US" sz="1000" dirty="0">
                <a:solidFill>
                  <a:schemeClr val="tx1"/>
                </a:solidFill>
                <a:latin typeface="+mj-lt"/>
              </a:rPr>
              <a:t>Hip replacement</a:t>
            </a:r>
          </a:p>
          <a:p>
            <a:pPr>
              <a:lnSpc>
                <a:spcPct val="100000"/>
              </a:lnSpc>
              <a:buFont typeface="Arial" panose="020B0604020202020204" pitchFamily="34" charset="0"/>
              <a:buChar char="•"/>
            </a:pPr>
            <a:r>
              <a:rPr lang="en-US" sz="1000" dirty="0">
                <a:solidFill>
                  <a:schemeClr val="tx1"/>
                </a:solidFill>
                <a:latin typeface="+mj-lt"/>
              </a:rPr>
              <a:t>Insertion of catheter for imaging of heart blood vessels or grafts</a:t>
            </a:r>
          </a:p>
          <a:p>
            <a:pPr>
              <a:lnSpc>
                <a:spcPct val="100000"/>
              </a:lnSpc>
              <a:buFont typeface="Arial" panose="020B0604020202020204" pitchFamily="34" charset="0"/>
              <a:buChar char="•"/>
            </a:pPr>
            <a:r>
              <a:rPr lang="en-US" sz="1000" dirty="0">
                <a:solidFill>
                  <a:schemeClr val="tx1"/>
                </a:solidFill>
                <a:latin typeface="+mj-lt"/>
              </a:rPr>
              <a:t>Knee replacement</a:t>
            </a:r>
          </a:p>
          <a:p>
            <a:pPr>
              <a:lnSpc>
                <a:spcPct val="100000"/>
              </a:lnSpc>
              <a:buFont typeface="Arial" panose="020B0604020202020204" pitchFamily="34" charset="0"/>
              <a:buChar char="•"/>
            </a:pPr>
            <a:r>
              <a:rPr lang="en-US" sz="1000" dirty="0">
                <a:solidFill>
                  <a:schemeClr val="tx1"/>
                </a:solidFill>
                <a:latin typeface="+mj-lt"/>
              </a:rPr>
              <a:t>Repair of groin hernia patient age 5 years or older</a:t>
            </a:r>
          </a:p>
        </p:txBody>
      </p:sp>
      <p:sp>
        <p:nvSpPr>
          <p:cNvPr id="14" name="Content Placeholder 2">
            <a:extLst>
              <a:ext uri="{FF2B5EF4-FFF2-40B4-BE49-F238E27FC236}">
                <a16:creationId xmlns:a16="http://schemas.microsoft.com/office/drawing/2014/main" id="{A632BE15-4A7F-4EB7-AE2B-8C87FD7CAF73}"/>
              </a:ext>
            </a:extLst>
          </p:cNvPr>
          <p:cNvSpPr txBox="1">
            <a:spLocks/>
          </p:cNvSpPr>
          <p:nvPr/>
        </p:nvSpPr>
        <p:spPr>
          <a:xfrm>
            <a:off x="8935678" y="4220118"/>
            <a:ext cx="3145871" cy="2632854"/>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34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2400" kern="1200">
                <a:solidFill>
                  <a:schemeClr val="accent3">
                    <a:lumMod val="7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20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nSpc>
                <a:spcPct val="100000"/>
              </a:lnSpc>
              <a:buFont typeface="Arial" panose="020B0604020202020204" pitchFamily="34" charset="0"/>
              <a:buChar char="•"/>
            </a:pPr>
            <a:r>
              <a:rPr lang="en-US" sz="1000" dirty="0">
                <a:solidFill>
                  <a:schemeClr val="tx1"/>
                </a:solidFill>
                <a:latin typeface="+mj-lt"/>
              </a:rPr>
              <a:t>Removal of tonsils and adenoid glands patient younger than age 12</a:t>
            </a:r>
          </a:p>
          <a:p>
            <a:pPr>
              <a:lnSpc>
                <a:spcPct val="100000"/>
              </a:lnSpc>
              <a:buFont typeface="Arial" panose="020B0604020202020204" pitchFamily="34" charset="0"/>
              <a:buChar char="•"/>
            </a:pPr>
            <a:r>
              <a:rPr lang="en-US" sz="1000" dirty="0">
                <a:solidFill>
                  <a:schemeClr val="tx1"/>
                </a:solidFill>
                <a:latin typeface="+mj-lt"/>
              </a:rPr>
              <a:t>Surgical arthroscopy of knee</a:t>
            </a:r>
          </a:p>
          <a:p>
            <a:pPr>
              <a:lnSpc>
                <a:spcPct val="100000"/>
              </a:lnSpc>
              <a:buFont typeface="Arial" panose="020B0604020202020204" pitchFamily="34" charset="0"/>
              <a:buChar char="•"/>
            </a:pPr>
            <a:r>
              <a:rPr lang="en-US" sz="1000" dirty="0">
                <a:solidFill>
                  <a:schemeClr val="tx1"/>
                </a:solidFill>
                <a:latin typeface="+mj-lt"/>
              </a:rPr>
              <a:t>Surgical arthroscopy of shoulder</a:t>
            </a:r>
          </a:p>
          <a:p>
            <a:pPr>
              <a:lnSpc>
                <a:spcPct val="100000"/>
              </a:lnSpc>
              <a:buFont typeface="Arial" panose="020B0604020202020204" pitchFamily="34" charset="0"/>
              <a:buChar char="•"/>
            </a:pPr>
            <a:r>
              <a:rPr lang="en-US" sz="1000" dirty="0">
                <a:solidFill>
                  <a:schemeClr val="tx1"/>
                </a:solidFill>
                <a:latin typeface="+mj-lt"/>
              </a:rPr>
              <a:t>Upper gastrointestinal (GI) endoscopy without biopsy</a:t>
            </a:r>
          </a:p>
          <a:p>
            <a:pPr>
              <a:lnSpc>
                <a:spcPct val="100000"/>
              </a:lnSpc>
              <a:buFont typeface="Arial" panose="020B0604020202020204" pitchFamily="34" charset="0"/>
              <a:buChar char="•"/>
            </a:pPr>
            <a:r>
              <a:rPr lang="en-US" sz="1000" dirty="0">
                <a:solidFill>
                  <a:schemeClr val="tx1"/>
                </a:solidFill>
                <a:latin typeface="+mj-lt"/>
              </a:rPr>
              <a:t>Upper gastrointestinal (GI) endoscopy with biopsy</a:t>
            </a:r>
          </a:p>
          <a:p>
            <a:pPr>
              <a:lnSpc>
                <a:spcPct val="100000"/>
              </a:lnSpc>
              <a:buFont typeface="Arial" panose="020B0604020202020204" pitchFamily="34" charset="0"/>
              <a:buChar char="•"/>
            </a:pPr>
            <a:r>
              <a:rPr lang="en-US" sz="1000" dirty="0">
                <a:solidFill>
                  <a:schemeClr val="tx1"/>
                </a:solidFill>
                <a:latin typeface="+mj-lt"/>
              </a:rPr>
              <a:t>Vaginal delivery</a:t>
            </a:r>
          </a:p>
        </p:txBody>
      </p:sp>
      <p:sp>
        <p:nvSpPr>
          <p:cNvPr id="4" name="Footer Placeholder 3">
            <a:extLst>
              <a:ext uri="{FF2B5EF4-FFF2-40B4-BE49-F238E27FC236}">
                <a16:creationId xmlns:a16="http://schemas.microsoft.com/office/drawing/2014/main" id="{5A14FD8D-347D-422E-B26F-17CF962B3352}"/>
              </a:ext>
            </a:extLst>
          </p:cNvPr>
          <p:cNvSpPr>
            <a:spLocks noGrp="1"/>
          </p:cNvSpPr>
          <p:nvPr>
            <p:ph type="ftr" sz="quarter" idx="11"/>
          </p:nvPr>
        </p:nvSpPr>
        <p:spPr/>
        <p:txBody>
          <a:bodyPr/>
          <a:lstStyle/>
          <a:p>
            <a:r>
              <a:rPr lang="en-US"/>
              <a:t>MHDO Board Meeting June 2, 2022</a:t>
            </a:r>
            <a:endParaRPr lang="en-US" dirty="0"/>
          </a:p>
        </p:txBody>
      </p:sp>
    </p:spTree>
    <p:extLst>
      <p:ext uri="{BB962C8B-B14F-4D97-AF65-F5344CB8AC3E}">
        <p14:creationId xmlns:p14="http://schemas.microsoft.com/office/powerpoint/2010/main" val="12165664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1EC76-4D3A-43AE-8C87-73ABA99F7293}"/>
              </a:ext>
            </a:extLst>
          </p:cNvPr>
          <p:cNvSpPr>
            <a:spLocks noGrp="1"/>
          </p:cNvSpPr>
          <p:nvPr>
            <p:ph type="title"/>
          </p:nvPr>
        </p:nvSpPr>
        <p:spPr/>
        <p:txBody>
          <a:bodyPr/>
          <a:lstStyle/>
          <a:p>
            <a:r>
              <a:rPr lang="en-US" sz="4800" b="1" dirty="0">
                <a:solidFill>
                  <a:schemeClr val="tx1"/>
                </a:solidFill>
              </a:rPr>
              <a:t>Payment Ranges </a:t>
            </a:r>
            <a:endParaRPr lang="en-US" dirty="0"/>
          </a:p>
        </p:txBody>
      </p:sp>
      <p:sp>
        <p:nvSpPr>
          <p:cNvPr id="3" name="Content Placeholder 2">
            <a:extLst>
              <a:ext uri="{FF2B5EF4-FFF2-40B4-BE49-F238E27FC236}">
                <a16:creationId xmlns:a16="http://schemas.microsoft.com/office/drawing/2014/main" id="{0FEA8543-FF02-4A9E-A57D-020FB862F1C4}"/>
              </a:ext>
            </a:extLst>
          </p:cNvPr>
          <p:cNvSpPr>
            <a:spLocks noGrp="1"/>
          </p:cNvSpPr>
          <p:nvPr>
            <p:ph idx="1"/>
          </p:nvPr>
        </p:nvSpPr>
        <p:spPr/>
        <p:txBody>
          <a:bodyPr>
            <a:normAutofit lnSpcReduction="10000"/>
          </a:bodyPr>
          <a:lstStyle/>
          <a:p>
            <a:r>
              <a:rPr kumimoji="0" lang="en-US" sz="2200" i="0" u="none" strike="noStrike" kern="1200" cap="none" spc="0" normalizeH="0" baseline="0" noProof="0" dirty="0">
                <a:ln>
                  <a:noFill/>
                </a:ln>
                <a:solidFill>
                  <a:prstClr val="black"/>
                </a:solidFill>
                <a:effectLst/>
                <a:uLnTx/>
                <a:uFillTx/>
                <a:latin typeface="Calibri" panose="020F0502020204030204"/>
                <a:ea typeface="+mn-ea"/>
                <a:cs typeface="+mn-cs"/>
              </a:rPr>
              <a:t>Unlike MHDO’s custom logic for single services or procedures, which requires a specific set of codes and services, the ETG does not require that every episode include the same set of codes and services. </a:t>
            </a:r>
          </a:p>
          <a:p>
            <a:pPr marL="201168" marR="0" lvl="1" indent="0" algn="l" defTabSz="914400" rtl="0" eaLnBrk="1" fontAlgn="auto" latinLnBrk="0" hangingPunct="1">
              <a:lnSpc>
                <a:spcPct val="200000"/>
              </a:lnSpc>
              <a:spcBef>
                <a:spcPts val="200"/>
              </a:spcBef>
              <a:spcAft>
                <a:spcPts val="400"/>
              </a:spcAft>
              <a:buClr>
                <a:srgbClr val="4A66AC"/>
              </a:buClr>
              <a:buSzTx/>
              <a:buFont typeface="Calibri" pitchFamily="34" charset="0"/>
              <a:buNone/>
              <a:tabLst/>
              <a:defRPr/>
            </a:pPr>
            <a:r>
              <a:rPr kumimoji="0" lang="en-US" sz="2000" b="1" i="0" u="none" strike="noStrike" kern="1200" cap="none" spc="0" normalizeH="0" baseline="0" noProof="0" dirty="0">
                <a:ln>
                  <a:noFill/>
                </a:ln>
                <a:solidFill>
                  <a:prstClr val="black"/>
                </a:solidFill>
                <a:effectLst/>
                <a:uLnTx/>
                <a:uFillTx/>
                <a:latin typeface="Calibri" panose="020F0502020204030204"/>
                <a:ea typeface="+mn-ea"/>
                <a:cs typeface="+mn-cs"/>
              </a:rPr>
              <a:t>Approach to Address Feedback: </a:t>
            </a:r>
          </a:p>
          <a:p>
            <a:pPr marL="566928" marR="0" lvl="2" indent="-182880" algn="l" defTabSz="914400" rtl="0" eaLnBrk="1" fontAlgn="auto" latinLnBrk="0" hangingPunct="1">
              <a:lnSpc>
                <a:spcPct val="200000"/>
              </a:lnSpc>
              <a:spcBef>
                <a:spcPts val="200"/>
              </a:spcBef>
              <a:spcAft>
                <a:spcPts val="400"/>
              </a:spcAft>
              <a:buClr>
                <a:srgbClr val="4A66AC"/>
              </a:buClr>
              <a:buSzTx/>
              <a:buFont typeface="Calibri"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Limit the ETG episodes to only include payments for a select set of CPT codes in order to create and report payments on a consistent set of episodes across facilities. Report the average payment accordingly (not as a payment range).</a:t>
            </a:r>
          </a:p>
          <a:p>
            <a:pPr marL="566928" marR="0" lvl="2" indent="-182880" algn="l" defTabSz="914400" rtl="0" eaLnBrk="1" fontAlgn="auto" latinLnBrk="0" hangingPunct="1">
              <a:lnSpc>
                <a:spcPct val="200000"/>
              </a:lnSpc>
              <a:spcBef>
                <a:spcPts val="200"/>
              </a:spcBef>
              <a:spcAft>
                <a:spcPts val="400"/>
              </a:spcAft>
              <a:buClr>
                <a:srgbClr val="4A66AC"/>
              </a:buClr>
              <a:buSzTx/>
              <a:buFont typeface="Calibri" pitchFamily="34" charset="0"/>
              <a:buChar char="◦"/>
              <a:tabLst/>
              <a:defRPr/>
            </a:pPr>
            <a:r>
              <a:rPr lang="en-US" sz="1800" dirty="0">
                <a:solidFill>
                  <a:prstClr val="black"/>
                </a:solidFill>
                <a:latin typeface="Calibri" panose="020F0502020204030204"/>
              </a:rPr>
              <a:t>Clearly describe the CPT codes included to create the episode in the procedure description. </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endParaRPr lang="en-US" dirty="0"/>
          </a:p>
        </p:txBody>
      </p:sp>
      <p:sp>
        <p:nvSpPr>
          <p:cNvPr id="4" name="Footer Placeholder 3">
            <a:extLst>
              <a:ext uri="{FF2B5EF4-FFF2-40B4-BE49-F238E27FC236}">
                <a16:creationId xmlns:a16="http://schemas.microsoft.com/office/drawing/2014/main" id="{EE66593D-BFE1-4225-9814-2232EDAF985B}"/>
              </a:ext>
            </a:extLst>
          </p:cNvPr>
          <p:cNvSpPr>
            <a:spLocks noGrp="1"/>
          </p:cNvSpPr>
          <p:nvPr>
            <p:ph type="ftr" sz="quarter" idx="11"/>
          </p:nvPr>
        </p:nvSpPr>
        <p:spPr/>
        <p:txBody>
          <a:bodyPr/>
          <a:lstStyle/>
          <a:p>
            <a:r>
              <a:rPr lang="en-US" dirty="0"/>
              <a:t>MHDO Board Meeting June 2, 2022</a:t>
            </a:r>
          </a:p>
        </p:txBody>
      </p:sp>
      <p:pic>
        <p:nvPicPr>
          <p:cNvPr id="6" name="Picture 2" descr="CompareMaine">
            <a:extLst>
              <a:ext uri="{FF2B5EF4-FFF2-40B4-BE49-F238E27FC236}">
                <a16:creationId xmlns:a16="http://schemas.microsoft.com/office/drawing/2014/main" id="{60973CE1-5A13-45CD-B4DF-DB58B2FDED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7279" y="438319"/>
            <a:ext cx="2102555" cy="4897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90858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B841A-9962-4CEE-941A-691744E68D2C}"/>
              </a:ext>
            </a:extLst>
          </p:cNvPr>
          <p:cNvSpPr>
            <a:spLocks noGrp="1"/>
          </p:cNvSpPr>
          <p:nvPr>
            <p:ph type="title"/>
          </p:nvPr>
        </p:nvSpPr>
        <p:spPr>
          <a:xfrm>
            <a:off x="1097279" y="286603"/>
            <a:ext cx="10966090" cy="1450757"/>
          </a:xfrm>
        </p:spPr>
        <p:txBody>
          <a:bodyPr>
            <a:normAutofit fontScale="90000"/>
          </a:bodyPr>
          <a:lstStyle/>
          <a:p>
            <a:br>
              <a:rPr lang="en-US" sz="4000" dirty="0">
                <a:solidFill>
                  <a:schemeClr val="tx1"/>
                </a:solidFill>
              </a:rPr>
            </a:br>
            <a:r>
              <a:rPr lang="en-US" sz="4000" b="1" dirty="0">
                <a:solidFill>
                  <a:schemeClr val="tx1"/>
                </a:solidFill>
              </a:rPr>
              <a:t>Methodology for Attributing Facility vs. Professional Payments</a:t>
            </a:r>
          </a:p>
        </p:txBody>
      </p:sp>
      <p:sp>
        <p:nvSpPr>
          <p:cNvPr id="3" name="Content Placeholder 2">
            <a:extLst>
              <a:ext uri="{FF2B5EF4-FFF2-40B4-BE49-F238E27FC236}">
                <a16:creationId xmlns:a16="http://schemas.microsoft.com/office/drawing/2014/main" id="{62AAD50F-D94A-47AF-BB0D-43C09BD77347}"/>
              </a:ext>
            </a:extLst>
          </p:cNvPr>
          <p:cNvSpPr>
            <a:spLocks noGrp="1"/>
          </p:cNvSpPr>
          <p:nvPr>
            <p:ph idx="1"/>
          </p:nvPr>
        </p:nvSpPr>
        <p:spPr>
          <a:xfrm>
            <a:off x="1097279" y="2039814"/>
            <a:ext cx="10613751" cy="3829279"/>
          </a:xfrm>
        </p:spPr>
        <p:txBody>
          <a:bodyPr>
            <a:normAutofit/>
          </a:bodyPr>
          <a:lstStyle/>
          <a:p>
            <a:pPr marL="91440" marR="0" lvl="0" indent="-91440" algn="l" defTabSz="914400" rtl="0" eaLnBrk="1" fontAlgn="auto" latinLnBrk="0" hangingPunct="1">
              <a:lnSpc>
                <a:spcPct val="100000"/>
              </a:lnSpc>
              <a:spcBef>
                <a:spcPts val="1200"/>
              </a:spcBef>
              <a:spcAft>
                <a:spcPts val="200"/>
              </a:spcAft>
              <a:buClr>
                <a:srgbClr val="4A66AC"/>
              </a:buClr>
              <a:buSzPct val="100000"/>
              <a:buFont typeface="Calibri" panose="020F0502020204030204" pitchFamily="34" charset="0"/>
              <a:buChar char=" "/>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Feedback was specific to the methodology we are using to breakdown the total payments by facility and professional payments, especially for stand alone facilities. </a:t>
            </a:r>
            <a:endParaRPr kumimoji="0" lang="en-US" sz="20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01168" marR="0" lvl="1" indent="0" algn="l" defTabSz="914400" rtl="0" eaLnBrk="1" fontAlgn="auto" latinLnBrk="0" hangingPunct="1">
              <a:lnSpc>
                <a:spcPct val="200000"/>
              </a:lnSpc>
              <a:spcBef>
                <a:spcPts val="200"/>
              </a:spcBef>
              <a:spcAft>
                <a:spcPts val="400"/>
              </a:spcAft>
              <a:buClr>
                <a:srgbClr val="4A66AC"/>
              </a:buClr>
              <a:buSzTx/>
              <a:buFont typeface="Calibri" pitchFamily="34" charset="0"/>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Approach to Address Feedback: </a:t>
            </a:r>
          </a:p>
          <a:p>
            <a:pPr marL="384048" marR="0" lvl="2" indent="0" algn="l" defTabSz="914400" rtl="0" eaLnBrk="1" fontAlgn="auto" latinLnBrk="0" hangingPunct="1">
              <a:lnSpc>
                <a:spcPct val="100000"/>
              </a:lnSpc>
              <a:spcBef>
                <a:spcPts val="200"/>
              </a:spcBef>
              <a:spcAft>
                <a:spcPts val="400"/>
              </a:spcAft>
              <a:buClr>
                <a:srgbClr val="4A66AC"/>
              </a:buClr>
              <a:buSzTx/>
              <a:buNone/>
              <a:tabLst/>
              <a:defRPr/>
            </a:pPr>
            <a:r>
              <a:rPr kumimoji="0" lang="en-US" sz="1800" b="0" i="0" u="none" strike="noStrike" kern="1200" cap="none" spc="0" normalizeH="0" baseline="0" noProof="0" dirty="0">
                <a:ln>
                  <a:noFill/>
                </a:ln>
                <a:solidFill>
                  <a:prstClr val="black"/>
                </a:solidFill>
                <a:effectLst/>
                <a:uLnTx/>
                <a:uFillTx/>
                <a:ea typeface="+mn-ea"/>
                <a:cs typeface="+mn-cs"/>
              </a:rPr>
              <a:t>Use the </a:t>
            </a:r>
            <a:r>
              <a:rPr lang="en-US" sz="1800" b="0" i="0" dirty="0">
                <a:solidFill>
                  <a:srgbClr val="242424"/>
                </a:solidFill>
                <a:effectLst/>
              </a:rPr>
              <a:t>CPT modifier code ‘TC’ to identify claim lines on CMS 1500 where the technical component is billed to assign those costs to facilities to provide a more accurate representation of the payment breakdown by facility and professional.</a:t>
            </a:r>
            <a:endParaRPr lang="en-US" sz="1800" dirty="0">
              <a:solidFill>
                <a:schemeClr val="tx1"/>
              </a:solidFill>
            </a:endParaRPr>
          </a:p>
          <a:p>
            <a:endParaRPr lang="en-US" dirty="0"/>
          </a:p>
        </p:txBody>
      </p:sp>
      <p:pic>
        <p:nvPicPr>
          <p:cNvPr id="7" name="Picture 2" descr="CompareMaine">
            <a:extLst>
              <a:ext uri="{FF2B5EF4-FFF2-40B4-BE49-F238E27FC236}">
                <a16:creationId xmlns:a16="http://schemas.microsoft.com/office/drawing/2014/main" id="{8D7442D3-2046-4D39-8448-7020D1F1AB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7279" y="580932"/>
            <a:ext cx="2102555" cy="489772"/>
          </a:xfrm>
          <a:prstGeom prst="rect">
            <a:avLst/>
          </a:prstGeom>
          <a:noFill/>
          <a:extLst>
            <a:ext uri="{909E8E84-426E-40DD-AFC4-6F175D3DCCD1}">
              <a14:hiddenFill xmlns:a14="http://schemas.microsoft.com/office/drawing/2010/main">
                <a:solidFill>
                  <a:srgbClr val="FFFFFF"/>
                </a:solidFill>
              </a14:hiddenFill>
            </a:ext>
          </a:extLst>
        </p:spPr>
      </p:pic>
      <p:sp>
        <p:nvSpPr>
          <p:cNvPr id="4" name="Footer Placeholder 3">
            <a:extLst>
              <a:ext uri="{FF2B5EF4-FFF2-40B4-BE49-F238E27FC236}">
                <a16:creationId xmlns:a16="http://schemas.microsoft.com/office/drawing/2014/main" id="{E3F45E00-4BFB-4DDC-BB21-A6B1ED3F13A1}"/>
              </a:ext>
            </a:extLst>
          </p:cNvPr>
          <p:cNvSpPr>
            <a:spLocks noGrp="1"/>
          </p:cNvSpPr>
          <p:nvPr>
            <p:ph type="ftr" sz="quarter" idx="11"/>
          </p:nvPr>
        </p:nvSpPr>
        <p:spPr/>
        <p:txBody>
          <a:bodyPr/>
          <a:lstStyle/>
          <a:p>
            <a:r>
              <a:rPr lang="en-US"/>
              <a:t>MHDO Board Meeting June 2, 2022</a:t>
            </a:r>
            <a:endParaRPr lang="en-US" dirty="0"/>
          </a:p>
        </p:txBody>
      </p:sp>
    </p:spTree>
    <p:extLst>
      <p:ext uri="{BB962C8B-B14F-4D97-AF65-F5344CB8AC3E}">
        <p14:creationId xmlns:p14="http://schemas.microsoft.com/office/powerpoint/2010/main" val="20981475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D0FDF1-0C9F-46C4-88A8-43946185105E}"/>
              </a:ext>
            </a:extLst>
          </p:cNvPr>
          <p:cNvSpPr>
            <a:spLocks noGrp="1"/>
          </p:cNvSpPr>
          <p:nvPr>
            <p:ph type="title"/>
          </p:nvPr>
        </p:nvSpPr>
        <p:spPr/>
        <p:txBody>
          <a:bodyPr>
            <a:normAutofit/>
          </a:bodyPr>
          <a:lstStyle/>
          <a:p>
            <a:r>
              <a:rPr kumimoji="0" lang="en-US" sz="4000" b="1" i="0" u="none" strike="noStrike" kern="1200" cap="none" spc="-50" normalizeH="0" baseline="0" noProof="0" dirty="0">
                <a:ln>
                  <a:noFill/>
                </a:ln>
                <a:solidFill>
                  <a:prstClr val="black"/>
                </a:solidFill>
                <a:effectLst/>
                <a:uLnTx/>
                <a:uFillTx/>
                <a:latin typeface="Calibri Light" panose="020F0302020204030204"/>
                <a:ea typeface="+mj-ea"/>
                <a:cs typeface="+mj-cs"/>
              </a:rPr>
              <a:t>Quality Data Enhancements</a:t>
            </a:r>
            <a:endParaRPr lang="en-US" sz="2700" dirty="0">
              <a:solidFill>
                <a:schemeClr val="tx1"/>
              </a:solidFill>
            </a:endParaRPr>
          </a:p>
        </p:txBody>
      </p:sp>
      <p:sp>
        <p:nvSpPr>
          <p:cNvPr id="3" name="Content Placeholder 2">
            <a:extLst>
              <a:ext uri="{FF2B5EF4-FFF2-40B4-BE49-F238E27FC236}">
                <a16:creationId xmlns:a16="http://schemas.microsoft.com/office/drawing/2014/main" id="{5B466332-EF48-4166-B6F8-75FF02DBFFB9}"/>
              </a:ext>
            </a:extLst>
          </p:cNvPr>
          <p:cNvSpPr>
            <a:spLocks noGrp="1"/>
          </p:cNvSpPr>
          <p:nvPr>
            <p:ph idx="1"/>
          </p:nvPr>
        </p:nvSpPr>
        <p:spPr/>
        <p:txBody>
          <a:bodyPr>
            <a:normAutofit lnSpcReduction="10000"/>
          </a:bodyPr>
          <a:lstStyle/>
          <a:p>
            <a:pPr marL="91440" marR="0" lvl="0" indent="-91440" algn="l" defTabSz="914400" rtl="0" eaLnBrk="1" fontAlgn="auto" latinLnBrk="0" hangingPunct="1">
              <a:lnSpc>
                <a:spcPct val="100000"/>
              </a:lnSpc>
              <a:spcBef>
                <a:spcPts val="1200"/>
              </a:spcBef>
              <a:spcAft>
                <a:spcPts val="200"/>
              </a:spcAft>
              <a:buClr>
                <a:srgbClr val="4A66AC"/>
              </a:buClr>
              <a:buSzPct val="100000"/>
              <a:buFont typeface="Calibri" panose="020F0502020204030204" pitchFamily="34" charset="0"/>
              <a:buChar char=" "/>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Feedback was specific to modifying the cell phone bar icons to better represent the confidence intervals and number of bars a facility can </a:t>
            </a:r>
            <a:r>
              <a:rPr lang="en-US" sz="2000" dirty="0">
                <a:solidFill>
                  <a:prstClr val="black"/>
                </a:solidFill>
                <a:latin typeface="Calibri" panose="020F0502020204030204"/>
              </a:rPr>
              <a:t>receive.</a:t>
            </a: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   Also, feedback on the number of N/A’s and state vs national comparisons.</a:t>
            </a:r>
            <a:endParaRPr kumimoji="0" lang="en-US" sz="20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384048" lvl="2" indent="0">
              <a:lnSpc>
                <a:spcPct val="100000"/>
              </a:lnSpc>
              <a:buClr>
                <a:srgbClr val="4A66AC"/>
              </a:buClr>
              <a:buNone/>
              <a:defRPr/>
            </a:pPr>
            <a:endParaRPr lang="en-US" sz="1800" dirty="0">
              <a:solidFill>
                <a:prstClr val="black"/>
              </a:solidFill>
              <a:latin typeface="Calibri" panose="020F0502020204030204"/>
            </a:endParaRPr>
          </a:p>
          <a:p>
            <a:pPr marL="201168" lvl="1" indent="0">
              <a:lnSpc>
                <a:spcPct val="100000"/>
              </a:lnSpc>
              <a:buClr>
                <a:srgbClr val="4A66AC"/>
              </a:buClr>
              <a:buNone/>
              <a:defRPr/>
            </a:pPr>
            <a:r>
              <a:rPr lang="en-US" sz="2200" dirty="0">
                <a:solidFill>
                  <a:prstClr val="black"/>
                </a:solidFill>
                <a:latin typeface="Calibri" panose="020F0502020204030204"/>
              </a:rPr>
              <a:t>Currently, patient experience is the only quality measure where a five-bar cell phone icon can be received; the other quality measures can only be assigned 1, 3 or 5 cell phone bars (average, above average or below average)</a:t>
            </a:r>
          </a:p>
          <a:p>
            <a:pPr marL="384048" lvl="2" indent="0">
              <a:lnSpc>
                <a:spcPct val="100000"/>
              </a:lnSpc>
              <a:buClr>
                <a:srgbClr val="4A66AC"/>
              </a:buClr>
              <a:buNone/>
              <a:defRPr/>
            </a:pPr>
            <a:endParaRPr lang="en-US" sz="1800" dirty="0">
              <a:solidFill>
                <a:prstClr val="black"/>
              </a:solidFill>
              <a:latin typeface="Calibri" panose="020F0502020204030204"/>
            </a:endParaRPr>
          </a:p>
          <a:p>
            <a:pPr marL="201168" lvl="1" indent="0">
              <a:lnSpc>
                <a:spcPct val="100000"/>
              </a:lnSpc>
              <a:buClr>
                <a:srgbClr val="4A66AC"/>
              </a:buClr>
              <a:buNone/>
              <a:defRPr/>
            </a:pPr>
            <a:r>
              <a:rPr lang="en-US" sz="2200" dirty="0">
                <a:solidFill>
                  <a:prstClr val="black"/>
                </a:solidFill>
                <a:latin typeface="Calibri" panose="020F0502020204030204"/>
              </a:rPr>
              <a:t>There are over 320 facilities that we report payment data on; approximately 90% of the facilities we report on do not have quality data available to include; the result is a lot of N/A’s on the site.    </a:t>
            </a:r>
          </a:p>
        </p:txBody>
      </p:sp>
      <p:pic>
        <p:nvPicPr>
          <p:cNvPr id="7" name="Picture 2" descr="CompareMaine">
            <a:extLst>
              <a:ext uri="{FF2B5EF4-FFF2-40B4-BE49-F238E27FC236}">
                <a16:creationId xmlns:a16="http://schemas.microsoft.com/office/drawing/2014/main" id="{0AA6FE61-9DA4-437C-88E4-55DB411C05F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09927" y="522209"/>
            <a:ext cx="2102555" cy="489772"/>
          </a:xfrm>
          <a:prstGeom prst="rect">
            <a:avLst/>
          </a:prstGeom>
          <a:noFill/>
          <a:extLst>
            <a:ext uri="{909E8E84-426E-40DD-AFC4-6F175D3DCCD1}">
              <a14:hiddenFill xmlns:a14="http://schemas.microsoft.com/office/drawing/2010/main">
                <a:solidFill>
                  <a:srgbClr val="FFFFFF"/>
                </a:solidFill>
              </a14:hiddenFill>
            </a:ext>
          </a:extLst>
        </p:spPr>
      </p:pic>
      <p:sp>
        <p:nvSpPr>
          <p:cNvPr id="4" name="Footer Placeholder 3">
            <a:extLst>
              <a:ext uri="{FF2B5EF4-FFF2-40B4-BE49-F238E27FC236}">
                <a16:creationId xmlns:a16="http://schemas.microsoft.com/office/drawing/2014/main" id="{5B68A6E1-E372-489E-88EC-376C998379E7}"/>
              </a:ext>
            </a:extLst>
          </p:cNvPr>
          <p:cNvSpPr>
            <a:spLocks noGrp="1"/>
          </p:cNvSpPr>
          <p:nvPr>
            <p:ph type="ftr" sz="quarter" idx="11"/>
          </p:nvPr>
        </p:nvSpPr>
        <p:spPr/>
        <p:txBody>
          <a:bodyPr/>
          <a:lstStyle/>
          <a:p>
            <a:r>
              <a:rPr lang="en-US"/>
              <a:t>MHDO Board Meeting June 2, 2022</a:t>
            </a:r>
            <a:endParaRPr lang="en-US" dirty="0"/>
          </a:p>
        </p:txBody>
      </p:sp>
    </p:spTree>
    <p:extLst>
      <p:ext uri="{BB962C8B-B14F-4D97-AF65-F5344CB8AC3E}">
        <p14:creationId xmlns:p14="http://schemas.microsoft.com/office/powerpoint/2010/main" val="40498039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00A52-4CC8-4AEB-B8D9-77D31999D92C}"/>
              </a:ext>
            </a:extLst>
          </p:cNvPr>
          <p:cNvSpPr>
            <a:spLocks noGrp="1"/>
          </p:cNvSpPr>
          <p:nvPr>
            <p:ph type="title"/>
          </p:nvPr>
        </p:nvSpPr>
        <p:spPr>
          <a:xfrm>
            <a:off x="4703577" y="634946"/>
            <a:ext cx="6846166" cy="1450757"/>
          </a:xfrm>
        </p:spPr>
        <p:txBody>
          <a:bodyPr>
            <a:normAutofit/>
          </a:bodyPr>
          <a:lstStyle/>
          <a:p>
            <a:r>
              <a:rPr lang="en-US" sz="4000" dirty="0">
                <a:solidFill>
                  <a:prstClr val="black"/>
                </a:solidFill>
                <a:latin typeface="Calibri Light" panose="020F0302020204030204"/>
              </a:rPr>
              <a:t>Quality Data</a:t>
            </a:r>
            <a:r>
              <a:rPr kumimoji="0" lang="en-US" sz="4000" b="0" i="0" u="none" strike="noStrike" kern="1200" cap="none" spc="-50" normalizeH="0" baseline="0" noProof="0" dirty="0">
                <a:ln>
                  <a:noFill/>
                </a:ln>
                <a:solidFill>
                  <a:prstClr val="black"/>
                </a:solidFill>
                <a:effectLst/>
                <a:uLnTx/>
                <a:uFillTx/>
                <a:latin typeface="Calibri Light" panose="020F0302020204030204"/>
                <a:ea typeface="+mj-ea"/>
                <a:cs typeface="+mj-cs"/>
              </a:rPr>
              <a:t> </a:t>
            </a:r>
            <a:br>
              <a:rPr kumimoji="0" lang="en-US" sz="4000" b="0" i="0" u="none" strike="noStrike" kern="1200" cap="none" spc="-50" normalizeH="0" baseline="0" noProof="0" dirty="0">
                <a:ln>
                  <a:noFill/>
                </a:ln>
                <a:solidFill>
                  <a:prstClr val="black"/>
                </a:solidFill>
                <a:effectLst/>
                <a:uLnTx/>
                <a:uFillTx/>
                <a:latin typeface="Calibri Light" panose="020F0302020204030204"/>
                <a:ea typeface="+mj-ea"/>
                <a:cs typeface="+mj-cs"/>
              </a:rPr>
            </a:br>
            <a:endParaRPr lang="en-US" dirty="0">
              <a:solidFill>
                <a:schemeClr val="tx1"/>
              </a:solidFill>
            </a:endParaRPr>
          </a:p>
        </p:txBody>
      </p:sp>
      <p:pic>
        <p:nvPicPr>
          <p:cNvPr id="15" name="Picture 2" descr="CompareMaine">
            <a:extLst>
              <a:ext uri="{FF2B5EF4-FFF2-40B4-BE49-F238E27FC236}">
                <a16:creationId xmlns:a16="http://schemas.microsoft.com/office/drawing/2014/main" id="{55306D2F-1616-4F79-9025-8F92BCFD965D}"/>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48624" y="1323722"/>
            <a:ext cx="3277338" cy="76198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6C1A4C10-5124-40F8-B5A6-1459281DAD81}"/>
              </a:ext>
            </a:extLst>
          </p:cNvPr>
          <p:cNvPicPr>
            <a:picLocks noChangeAspect="1"/>
          </p:cNvPicPr>
          <p:nvPr/>
        </p:nvPicPr>
        <p:blipFill>
          <a:blip r:embed="rId3"/>
          <a:stretch>
            <a:fillRect/>
          </a:stretch>
        </p:blipFill>
        <p:spPr>
          <a:xfrm>
            <a:off x="448624" y="2808672"/>
            <a:ext cx="4253121" cy="1201506"/>
          </a:xfrm>
          <a:prstGeom prst="rect">
            <a:avLst/>
          </a:prstGeom>
        </p:spPr>
      </p:pic>
      <p:pic>
        <p:nvPicPr>
          <p:cNvPr id="7" name="Picture 6">
            <a:extLst>
              <a:ext uri="{FF2B5EF4-FFF2-40B4-BE49-F238E27FC236}">
                <a16:creationId xmlns:a16="http://schemas.microsoft.com/office/drawing/2014/main" id="{3E966F5A-A952-4E97-A7A1-0FD70B64B896}"/>
              </a:ext>
            </a:extLst>
          </p:cNvPr>
          <p:cNvPicPr>
            <a:picLocks noChangeAspect="1"/>
          </p:cNvPicPr>
          <p:nvPr/>
        </p:nvPicPr>
        <p:blipFill>
          <a:blip r:embed="rId4"/>
          <a:stretch>
            <a:fillRect/>
          </a:stretch>
        </p:blipFill>
        <p:spPr>
          <a:xfrm>
            <a:off x="448624" y="4458430"/>
            <a:ext cx="4253122" cy="871889"/>
          </a:xfrm>
          <a:prstGeom prst="rect">
            <a:avLst/>
          </a:prstGeom>
        </p:spPr>
      </p:pic>
      <p:sp>
        <p:nvSpPr>
          <p:cNvPr id="3" name="Content Placeholder 2">
            <a:extLst>
              <a:ext uri="{FF2B5EF4-FFF2-40B4-BE49-F238E27FC236}">
                <a16:creationId xmlns:a16="http://schemas.microsoft.com/office/drawing/2014/main" id="{2D580856-F679-4F2A-B42C-3BADC17DEEAB}"/>
              </a:ext>
            </a:extLst>
          </p:cNvPr>
          <p:cNvSpPr>
            <a:spLocks noGrp="1"/>
          </p:cNvSpPr>
          <p:nvPr>
            <p:ph idx="1"/>
          </p:nvPr>
        </p:nvSpPr>
        <p:spPr>
          <a:xfrm>
            <a:off x="4701746" y="2136407"/>
            <a:ext cx="7353234" cy="4197419"/>
          </a:xfrm>
        </p:spPr>
        <p:txBody>
          <a:bodyPr>
            <a:noAutofit/>
          </a:bodyPr>
          <a:lstStyle/>
          <a:p>
            <a:pPr marL="201168" lvl="1" indent="0">
              <a:lnSpc>
                <a:spcPct val="150000"/>
              </a:lnSpc>
              <a:buNone/>
            </a:pPr>
            <a:r>
              <a:rPr kumimoji="0" lang="en-US" sz="1400" b="1" i="0" u="none" strike="noStrike" kern="1200" cap="none" spc="0" normalizeH="0" baseline="0" noProof="0" dirty="0">
                <a:ln>
                  <a:noFill/>
                </a:ln>
                <a:solidFill>
                  <a:prstClr val="black"/>
                </a:solidFill>
                <a:effectLst/>
                <a:uLnTx/>
                <a:uFillTx/>
                <a:latin typeface="Calibri" panose="020F0502020204030204"/>
                <a:ea typeface="+mn-ea"/>
                <a:cs typeface="+mn-cs"/>
              </a:rPr>
              <a:t>Approach to Address Feedback: </a:t>
            </a:r>
            <a:endParaRPr lang="en-US" sz="1350" dirty="0"/>
          </a:p>
          <a:p>
            <a:pPr lvl="1">
              <a:lnSpc>
                <a:spcPct val="150000"/>
              </a:lnSpc>
            </a:pPr>
            <a:r>
              <a:rPr lang="en-US" sz="1300" dirty="0"/>
              <a:t>Icons</a:t>
            </a:r>
          </a:p>
          <a:p>
            <a:pPr lvl="2">
              <a:lnSpc>
                <a:spcPct val="150000"/>
              </a:lnSpc>
            </a:pPr>
            <a:r>
              <a:rPr lang="en-US" sz="1300" dirty="0"/>
              <a:t>For measures with only three options, switch the icon to 3 bars instead of 5. </a:t>
            </a:r>
          </a:p>
          <a:p>
            <a:pPr lvl="2">
              <a:lnSpc>
                <a:spcPct val="150000"/>
              </a:lnSpc>
            </a:pPr>
            <a:r>
              <a:rPr lang="en-US" sz="1300" dirty="0"/>
              <a:t>For Patient Experience, keep 5 bars. </a:t>
            </a:r>
          </a:p>
          <a:p>
            <a:pPr lvl="1">
              <a:lnSpc>
                <a:spcPct val="150000"/>
              </a:lnSpc>
            </a:pPr>
            <a:r>
              <a:rPr lang="en-US" sz="1300" dirty="0"/>
              <a:t>Profile Page with Additional Quality Ratings</a:t>
            </a:r>
          </a:p>
          <a:p>
            <a:pPr lvl="2">
              <a:lnSpc>
                <a:spcPct val="150000"/>
              </a:lnSpc>
            </a:pPr>
            <a:r>
              <a:rPr lang="en-US" sz="1300" dirty="0"/>
              <a:t>Indicate the bars are compared to the statewide average. </a:t>
            </a:r>
          </a:p>
          <a:p>
            <a:pPr lvl="2">
              <a:lnSpc>
                <a:spcPct val="150000"/>
              </a:lnSpc>
            </a:pPr>
            <a:r>
              <a:rPr lang="en-US" sz="1300" dirty="0"/>
              <a:t>Consider adding a column to also display the national average. </a:t>
            </a:r>
          </a:p>
          <a:p>
            <a:pPr lvl="1">
              <a:lnSpc>
                <a:spcPct val="150000"/>
              </a:lnSpc>
            </a:pPr>
            <a:r>
              <a:rPr lang="en-US" sz="1300" dirty="0"/>
              <a:t>Content</a:t>
            </a:r>
          </a:p>
          <a:p>
            <a:pPr lvl="2">
              <a:lnSpc>
                <a:spcPct val="150000"/>
              </a:lnSpc>
            </a:pPr>
            <a:r>
              <a:rPr lang="en-US" sz="1300" dirty="0"/>
              <a:t>Remove the quality data on the data display page for facilities that don’t have data. </a:t>
            </a:r>
          </a:p>
          <a:p>
            <a:pPr lvl="2">
              <a:lnSpc>
                <a:spcPct val="150000"/>
              </a:lnSpc>
            </a:pPr>
            <a:r>
              <a:rPr lang="en-US" sz="1300" dirty="0"/>
              <a:t>Enhance language to better indicate why providers may have a N/A symbol and explore differentiating between data being unavailable, not enough data, or the facility chose to not report. </a:t>
            </a:r>
          </a:p>
        </p:txBody>
      </p:sp>
      <p:sp>
        <p:nvSpPr>
          <p:cNvPr id="4" name="Footer Placeholder 3">
            <a:extLst>
              <a:ext uri="{FF2B5EF4-FFF2-40B4-BE49-F238E27FC236}">
                <a16:creationId xmlns:a16="http://schemas.microsoft.com/office/drawing/2014/main" id="{C61BBA5D-2243-4BE1-AFD6-C6F88BA95F19}"/>
              </a:ext>
            </a:extLst>
          </p:cNvPr>
          <p:cNvSpPr>
            <a:spLocks noGrp="1"/>
          </p:cNvSpPr>
          <p:nvPr>
            <p:ph type="ftr" sz="quarter" idx="11"/>
          </p:nvPr>
        </p:nvSpPr>
        <p:spPr/>
        <p:txBody>
          <a:bodyPr/>
          <a:lstStyle/>
          <a:p>
            <a:r>
              <a:rPr lang="en-US"/>
              <a:t>MHDO Board Meeting June 2, 2022</a:t>
            </a:r>
            <a:endParaRPr lang="en-US" dirty="0"/>
          </a:p>
        </p:txBody>
      </p:sp>
    </p:spTree>
    <p:extLst>
      <p:ext uri="{BB962C8B-B14F-4D97-AF65-F5344CB8AC3E}">
        <p14:creationId xmlns:p14="http://schemas.microsoft.com/office/powerpoint/2010/main" val="39275870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1778D-EA8F-4825-B8C1-4DD0D0FEE874}"/>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DD27E05A-AEC6-41B5-A0CB-56CCCC38D11C}"/>
              </a:ext>
            </a:extLst>
          </p:cNvPr>
          <p:cNvSpPr>
            <a:spLocks noGrp="1"/>
          </p:cNvSpPr>
          <p:nvPr>
            <p:ph idx="1"/>
          </p:nvPr>
        </p:nvSpPr>
        <p:spPr>
          <a:xfrm>
            <a:off x="1097280" y="2183933"/>
            <a:ext cx="10115202" cy="3829279"/>
          </a:xfrm>
        </p:spPr>
        <p:txBody>
          <a:bodyPr>
            <a:normAutofit fontScale="25000" lnSpcReduction="20000"/>
          </a:bodyPr>
          <a:lstStyle/>
          <a:p>
            <a:pPr marL="0" indent="0">
              <a:buNone/>
            </a:pPr>
            <a:r>
              <a:rPr lang="en-US" sz="12800" b="1" dirty="0"/>
              <a:t>Key Activities</a:t>
            </a:r>
            <a:endParaRPr lang="en-US" sz="12800" b="1" dirty="0">
              <a:solidFill>
                <a:srgbClr val="FF0000"/>
              </a:solidFill>
            </a:endParaRPr>
          </a:p>
          <a:p>
            <a:pPr marL="0" indent="0">
              <a:buNone/>
            </a:pPr>
            <a:r>
              <a:rPr lang="en-US" sz="8000" dirty="0"/>
              <a:t>Preparing annual report on Rate of Healthcare Associated Infections in State of Maine</a:t>
            </a:r>
          </a:p>
          <a:p>
            <a:pPr marL="0" indent="0">
              <a:buNone/>
            </a:pPr>
            <a:r>
              <a:rPr lang="en-US" sz="8000" dirty="0"/>
              <a:t>	Delays are due to technical issues with accessing data from NHSN</a:t>
            </a:r>
          </a:p>
          <a:p>
            <a:pPr marL="0" indent="0">
              <a:buNone/>
            </a:pPr>
            <a:r>
              <a:rPr lang="en-US" sz="8000" dirty="0"/>
              <a:t>Developed work plan for the new reporting requirement under LD 1196, </a:t>
            </a:r>
            <a:r>
              <a:rPr lang="en-US" sz="8000" i="1" kern="1200" dirty="0">
                <a:solidFill>
                  <a:schemeClr val="dk1"/>
                </a:solidFill>
                <a:effectLst/>
                <a:latin typeface="+mn-lt"/>
                <a:ea typeface="+mn-ea"/>
                <a:cs typeface="+mn-cs"/>
              </a:rPr>
              <a:t>An Act Regarding Reporting on Spending for Behavioral Health Care Services and to Clarify Requirements for Credential by Health Insurance Carriers </a:t>
            </a:r>
          </a:p>
          <a:p>
            <a:pPr marL="0" indent="0">
              <a:buNone/>
            </a:pPr>
            <a:r>
              <a:rPr lang="en-US" sz="8000" i="1" dirty="0">
                <a:solidFill>
                  <a:schemeClr val="dk1"/>
                </a:solidFill>
              </a:rPr>
              <a:t>	</a:t>
            </a:r>
            <a:r>
              <a:rPr lang="en-US" sz="8000" dirty="0">
                <a:solidFill>
                  <a:schemeClr val="dk1"/>
                </a:solidFill>
              </a:rPr>
              <a:t>Plan to convene a stakeholder group the afternoon of June 24</a:t>
            </a:r>
            <a:r>
              <a:rPr lang="en-US" sz="8000" baseline="30000" dirty="0">
                <a:solidFill>
                  <a:schemeClr val="dk1"/>
                </a:solidFill>
              </a:rPr>
              <a:t>th</a:t>
            </a:r>
            <a:r>
              <a:rPr lang="en-US" sz="8000" dirty="0">
                <a:solidFill>
                  <a:schemeClr val="dk1"/>
                </a:solidFill>
              </a:rPr>
              <a:t> to help guide the 	development of the new Behavioral Health Spending Annual report.  </a:t>
            </a:r>
            <a:endParaRPr lang="en-US" sz="8000" dirty="0"/>
          </a:p>
          <a:p>
            <a:pPr marL="0" indent="0">
              <a:buNone/>
            </a:pPr>
            <a:r>
              <a:rPr lang="en-US" sz="8000" dirty="0"/>
              <a:t>Working with MHDO on short term enhancements to the quality data on CompareMaine and the longer-term strategy.</a:t>
            </a:r>
            <a:endParaRPr lang="en-US" sz="7200" dirty="0"/>
          </a:p>
          <a:p>
            <a:pPr marL="0" indent="0">
              <a:buNone/>
            </a:pPr>
            <a:r>
              <a:rPr lang="en-US" sz="3200" dirty="0"/>
              <a:t>	</a:t>
            </a:r>
            <a:endParaRPr lang="en-US" sz="2000" dirty="0"/>
          </a:p>
          <a:p>
            <a:pPr marL="0" indent="0">
              <a:buNone/>
            </a:pPr>
            <a:endParaRPr lang="en-US" sz="2000" dirty="0"/>
          </a:p>
          <a:p>
            <a:pPr marL="0" indent="0">
              <a:buNone/>
            </a:pPr>
            <a:endParaRPr lang="en-US" sz="2000" dirty="0"/>
          </a:p>
          <a:p>
            <a:pPr marL="0" indent="0">
              <a:buNone/>
            </a:pPr>
            <a:endParaRPr lang="en-US" sz="2000" dirty="0"/>
          </a:p>
        </p:txBody>
      </p:sp>
      <p:sp>
        <p:nvSpPr>
          <p:cNvPr id="4" name="Footer Placeholder 3">
            <a:extLst>
              <a:ext uri="{FF2B5EF4-FFF2-40B4-BE49-F238E27FC236}">
                <a16:creationId xmlns:a16="http://schemas.microsoft.com/office/drawing/2014/main" id="{5DD19CF2-BBF8-48E1-A7C4-13EE659688DE}"/>
              </a:ext>
            </a:extLst>
          </p:cNvPr>
          <p:cNvSpPr>
            <a:spLocks noGrp="1"/>
          </p:cNvSpPr>
          <p:nvPr>
            <p:ph type="ftr" sz="quarter" idx="11"/>
          </p:nvPr>
        </p:nvSpPr>
        <p:spPr/>
        <p:txBody>
          <a:bodyPr/>
          <a:lstStyle/>
          <a:p>
            <a:r>
              <a:rPr lang="en-US"/>
              <a:t>MHDO Board Meeting June 2, 2022</a:t>
            </a:r>
            <a:endParaRPr lang="en-US" dirty="0"/>
          </a:p>
        </p:txBody>
      </p:sp>
      <p:pic>
        <p:nvPicPr>
          <p:cNvPr id="6" name="Picture 2" descr="logo of words">
            <a:extLst>
              <a:ext uri="{FF2B5EF4-FFF2-40B4-BE49-F238E27FC236}">
                <a16:creationId xmlns:a16="http://schemas.microsoft.com/office/drawing/2014/main" id="{45028304-AA01-467B-BB14-911ABD3351F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9892" y="903372"/>
            <a:ext cx="3848100" cy="704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6606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1778D-EA8F-4825-B8C1-4DD0D0FEE874}"/>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DD27E05A-AEC6-41B5-A0CB-56CCCC38D11C}"/>
              </a:ext>
            </a:extLst>
          </p:cNvPr>
          <p:cNvSpPr>
            <a:spLocks noGrp="1"/>
          </p:cNvSpPr>
          <p:nvPr>
            <p:ph idx="1"/>
          </p:nvPr>
        </p:nvSpPr>
        <p:spPr>
          <a:xfrm>
            <a:off x="1097280" y="2183933"/>
            <a:ext cx="10115202" cy="3829279"/>
          </a:xfrm>
        </p:spPr>
        <p:txBody>
          <a:bodyPr>
            <a:normAutofit fontScale="92500" lnSpcReduction="20000"/>
          </a:bodyPr>
          <a:lstStyle/>
          <a:p>
            <a:pPr marL="0" indent="0">
              <a:buNone/>
            </a:pPr>
            <a:r>
              <a:rPr lang="en-US" sz="2900" b="1" dirty="0"/>
              <a:t>Project Firstline</a:t>
            </a:r>
            <a:r>
              <a:rPr lang="en-US" sz="2900" dirty="0"/>
              <a:t> </a:t>
            </a:r>
          </a:p>
          <a:p>
            <a:pPr marL="0" indent="0">
              <a:buNone/>
            </a:pPr>
            <a:r>
              <a:rPr lang="en-US" sz="2900" dirty="0"/>
              <a:t>Federal CDC’s infection control training collaborative, designed to help every frontline healthcare worker gain the knowledge and confidence to stop infections.</a:t>
            </a:r>
          </a:p>
          <a:p>
            <a:pPr marL="0" indent="0">
              <a:buNone/>
            </a:pPr>
            <a:r>
              <a:rPr lang="en-US" sz="2900" dirty="0"/>
              <a:t>MQF is providing technical support to the Maine CDC.</a:t>
            </a:r>
          </a:p>
          <a:p>
            <a:pPr marL="0" indent="0">
              <a:buNone/>
            </a:pPr>
            <a:r>
              <a:rPr lang="en-US" sz="2900" dirty="0"/>
              <a:t>Finalized a new UTI training module that is in the final review stage.  Hope to post within the next month.  </a:t>
            </a:r>
          </a:p>
          <a:p>
            <a:pPr marL="0" indent="0">
              <a:buNone/>
            </a:pPr>
            <a:r>
              <a:rPr lang="en-US" sz="2900" dirty="0"/>
              <a:t>New content added to the Infection Prevention Forum (infection prevention online learning modules for healthcare and direct care professionals) </a:t>
            </a:r>
            <a:r>
              <a:rPr lang="en-US" sz="2900" dirty="0">
                <a:hlinkClick r:id="rId2"/>
              </a:rPr>
              <a:t>https://maineinfectionpreventionforum.org/</a:t>
            </a:r>
            <a:endParaRPr lang="en-US" sz="2900" dirty="0"/>
          </a:p>
          <a:p>
            <a:pPr marL="0" indent="0">
              <a:buNone/>
            </a:pPr>
            <a:endParaRPr lang="en-US" sz="2000" dirty="0"/>
          </a:p>
          <a:p>
            <a:pPr marL="0" indent="0">
              <a:buNone/>
            </a:pPr>
            <a:endParaRPr lang="en-US" sz="2000" dirty="0"/>
          </a:p>
          <a:p>
            <a:pPr marL="0" indent="0">
              <a:buNone/>
            </a:pPr>
            <a:endParaRPr lang="en-US" sz="2000" dirty="0"/>
          </a:p>
        </p:txBody>
      </p:sp>
      <p:sp>
        <p:nvSpPr>
          <p:cNvPr id="4" name="Footer Placeholder 3">
            <a:extLst>
              <a:ext uri="{FF2B5EF4-FFF2-40B4-BE49-F238E27FC236}">
                <a16:creationId xmlns:a16="http://schemas.microsoft.com/office/drawing/2014/main" id="{5DD19CF2-BBF8-48E1-A7C4-13EE659688DE}"/>
              </a:ext>
            </a:extLst>
          </p:cNvPr>
          <p:cNvSpPr>
            <a:spLocks noGrp="1"/>
          </p:cNvSpPr>
          <p:nvPr>
            <p:ph type="ftr" sz="quarter" idx="11"/>
          </p:nvPr>
        </p:nvSpPr>
        <p:spPr/>
        <p:txBody>
          <a:bodyPr/>
          <a:lstStyle/>
          <a:p>
            <a:r>
              <a:rPr lang="en-US"/>
              <a:t>MHDO Board Meeting June 2, 2022</a:t>
            </a:r>
            <a:endParaRPr lang="en-US" dirty="0"/>
          </a:p>
        </p:txBody>
      </p:sp>
      <p:pic>
        <p:nvPicPr>
          <p:cNvPr id="6" name="Picture 2" descr="logo of words">
            <a:extLst>
              <a:ext uri="{FF2B5EF4-FFF2-40B4-BE49-F238E27FC236}">
                <a16:creationId xmlns:a16="http://schemas.microsoft.com/office/drawing/2014/main" id="{45028304-AA01-467B-BB14-911ABD3351F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9892" y="903372"/>
            <a:ext cx="3848100" cy="704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4696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6F69D-B71E-443F-B972-8BF1671F563E}"/>
              </a:ext>
            </a:extLst>
          </p:cNvPr>
          <p:cNvSpPr>
            <a:spLocks noGrp="1"/>
          </p:cNvSpPr>
          <p:nvPr>
            <p:ph type="title"/>
          </p:nvPr>
        </p:nvSpPr>
        <p:spPr>
          <a:xfrm>
            <a:off x="763399" y="33090"/>
            <a:ext cx="10754685" cy="1704271"/>
          </a:xfrm>
        </p:spPr>
        <p:txBody>
          <a:bodyPr>
            <a:normAutofit fontScale="90000"/>
          </a:bodyPr>
          <a:lstStyle/>
          <a:p>
            <a:pPr algn="ctr"/>
            <a:br>
              <a:rPr lang="en-US" sz="3600" dirty="0"/>
            </a:br>
            <a:br>
              <a:rPr lang="en-US" sz="3600" dirty="0"/>
            </a:br>
            <a:br>
              <a:rPr lang="en-US" sz="3600" dirty="0"/>
            </a:br>
            <a:br>
              <a:rPr lang="en-US" sz="3600" dirty="0"/>
            </a:br>
            <a:br>
              <a:rPr lang="en-US" sz="3600" dirty="0"/>
            </a:br>
            <a:br>
              <a:rPr lang="en-US" sz="4000" dirty="0"/>
            </a:br>
            <a:r>
              <a:rPr lang="en-US" sz="4000" b="1" dirty="0">
                <a:solidFill>
                  <a:schemeClr val="tx1"/>
                </a:solidFill>
              </a:rPr>
              <a:t>MHDO’s Health Information Advisory Committee (HIAC)</a:t>
            </a:r>
          </a:p>
        </p:txBody>
      </p:sp>
      <p:sp>
        <p:nvSpPr>
          <p:cNvPr id="3" name="Content Placeholder 2">
            <a:extLst>
              <a:ext uri="{FF2B5EF4-FFF2-40B4-BE49-F238E27FC236}">
                <a16:creationId xmlns:a16="http://schemas.microsoft.com/office/drawing/2014/main" id="{6264C83D-38AC-40B4-BF33-B62F973ED7F0}"/>
              </a:ext>
            </a:extLst>
          </p:cNvPr>
          <p:cNvSpPr>
            <a:spLocks noGrp="1"/>
          </p:cNvSpPr>
          <p:nvPr>
            <p:ph idx="1"/>
          </p:nvPr>
        </p:nvSpPr>
        <p:spPr/>
        <p:txBody>
          <a:bodyPr>
            <a:normAutofit/>
          </a:bodyPr>
          <a:lstStyle/>
          <a:p>
            <a:pPr marL="0" indent="0">
              <a:buNone/>
            </a:pPr>
            <a:r>
              <a:rPr lang="en-US" sz="2800" dirty="0"/>
              <a:t>LD 541, </a:t>
            </a:r>
            <a:r>
              <a:rPr lang="en-US" sz="2800" i="1" dirty="0"/>
              <a:t>An Act to Improve Health Care Data Analysis, </a:t>
            </a:r>
            <a:r>
              <a:rPr lang="en-US" sz="2800" dirty="0"/>
              <a:t>now Public Law 2021, Chapter 423, created the MHDO Health Information Advisory Committee.   </a:t>
            </a:r>
          </a:p>
          <a:p>
            <a:pPr marL="384048" lvl="2" indent="0">
              <a:buNone/>
            </a:pPr>
            <a:r>
              <a:rPr lang="en-US" sz="2800" dirty="0"/>
              <a:t>	The advisory committee is established to make 	recommendations to the organization regarding public 	reporting of health care trends developed from data 	reported to the organization.</a:t>
            </a:r>
          </a:p>
          <a:p>
            <a:endParaRPr lang="en-US" dirty="0"/>
          </a:p>
          <a:p>
            <a:endParaRPr lang="en-US" sz="3200" u="sng" dirty="0"/>
          </a:p>
          <a:p>
            <a:endParaRPr lang="en-US" sz="3200" dirty="0"/>
          </a:p>
          <a:p>
            <a:endParaRPr lang="en-US" dirty="0"/>
          </a:p>
        </p:txBody>
      </p:sp>
      <p:sp>
        <p:nvSpPr>
          <p:cNvPr id="4" name="Footer Placeholder 3">
            <a:extLst>
              <a:ext uri="{FF2B5EF4-FFF2-40B4-BE49-F238E27FC236}">
                <a16:creationId xmlns:a16="http://schemas.microsoft.com/office/drawing/2014/main" id="{BB484CC0-DDB3-4CB9-A0FC-D9B138D6D3F4}"/>
              </a:ext>
            </a:extLst>
          </p:cNvPr>
          <p:cNvSpPr>
            <a:spLocks noGrp="1"/>
          </p:cNvSpPr>
          <p:nvPr>
            <p:ph type="ftr" sz="quarter" idx="11"/>
          </p:nvPr>
        </p:nvSpPr>
        <p:spPr/>
        <p:txBody>
          <a:bodyPr/>
          <a:lstStyle/>
          <a:p>
            <a:r>
              <a:rPr lang="en-US" dirty="0"/>
              <a:t>MHDO Board Meeting June 2, 2022</a:t>
            </a:r>
          </a:p>
        </p:txBody>
      </p:sp>
    </p:spTree>
    <p:extLst>
      <p:ext uri="{BB962C8B-B14F-4D97-AF65-F5344CB8AC3E}">
        <p14:creationId xmlns:p14="http://schemas.microsoft.com/office/powerpoint/2010/main" val="32826944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0929D-1522-4160-BF45-EF8F39C8F859}"/>
              </a:ext>
            </a:extLst>
          </p:cNvPr>
          <p:cNvSpPr>
            <a:spLocks noGrp="1"/>
          </p:cNvSpPr>
          <p:nvPr>
            <p:ph type="title"/>
          </p:nvPr>
        </p:nvSpPr>
        <p:spPr/>
        <p:txBody>
          <a:bodyPr/>
          <a:lstStyle/>
          <a:p>
            <a:pPr algn="ctr"/>
            <a:r>
              <a:rPr lang="en-US" b="1" dirty="0"/>
              <a:t>Upcoming Board Meetings</a:t>
            </a:r>
          </a:p>
        </p:txBody>
      </p:sp>
      <p:sp>
        <p:nvSpPr>
          <p:cNvPr id="3" name="Content Placeholder 2">
            <a:extLst>
              <a:ext uri="{FF2B5EF4-FFF2-40B4-BE49-F238E27FC236}">
                <a16:creationId xmlns:a16="http://schemas.microsoft.com/office/drawing/2014/main" id="{CD3822E2-E031-47D8-8754-82691364C113}"/>
              </a:ext>
            </a:extLst>
          </p:cNvPr>
          <p:cNvSpPr>
            <a:spLocks noGrp="1"/>
          </p:cNvSpPr>
          <p:nvPr>
            <p:ph idx="1"/>
          </p:nvPr>
        </p:nvSpPr>
        <p:spPr/>
        <p:txBody>
          <a:bodyPr>
            <a:normAutofit lnSpcReduction="10000"/>
          </a:bodyPr>
          <a:lstStyle/>
          <a:p>
            <a:r>
              <a:rPr lang="en-US" dirty="0"/>
              <a:t>October 6, 2022:  Board Holds Public Hearing on Proposed Changes to Ch. 570 &amp; 100 &amp; 247(TBD) (followed by a MHDO board meeting)</a:t>
            </a:r>
          </a:p>
          <a:p>
            <a:r>
              <a:rPr lang="en-US" dirty="0"/>
              <a:t>December 2, 2022 (additional meeting):  Board reviews comments and responses; and considers provisional (570 and 100) &amp; final (247) adoption of rule changes.</a:t>
            </a:r>
          </a:p>
          <a:p>
            <a:pPr marL="0" marR="0" lvl="0" indent="0">
              <a:spcBef>
                <a:spcPts val="0"/>
              </a:spcBef>
              <a:spcAft>
                <a:spcPts val="0"/>
              </a:spcAft>
              <a:buNone/>
            </a:pPr>
            <a:endParaRPr lang="en-US" sz="1800" i="1" dirty="0">
              <a:effectLst/>
              <a:latin typeface="Calibri" panose="020F0502020204030204" pitchFamily="34" charset="0"/>
              <a:ea typeface="Times New Roman" panose="02020603050405020304" pitchFamily="18" charset="0"/>
              <a:cs typeface="Arial" panose="020B0604020202020204" pitchFamily="34" charset="0"/>
            </a:endParaRPr>
          </a:p>
          <a:p>
            <a:pPr marL="0" marR="0" lvl="0" indent="0">
              <a:spcBef>
                <a:spcPts val="0"/>
              </a:spcBef>
              <a:spcAft>
                <a:spcPts val="0"/>
              </a:spcAft>
              <a:buNone/>
            </a:pPr>
            <a:r>
              <a:rPr lang="en-US" sz="1800" i="1" dirty="0">
                <a:effectLst/>
                <a:latin typeface="Calibri" panose="020F0502020204030204" pitchFamily="34" charset="0"/>
                <a:ea typeface="Times New Roman" panose="02020603050405020304" pitchFamily="18" charset="0"/>
                <a:cs typeface="Arial" panose="020B0604020202020204" pitchFamily="34" charset="0"/>
              </a:rPr>
              <a:t>Provisional Adoption</a:t>
            </a:r>
            <a:r>
              <a:rPr lang="en-US" sz="1800" dirty="0">
                <a:effectLst/>
                <a:latin typeface="Calibri" panose="020F0502020204030204" pitchFamily="34" charset="0"/>
                <a:ea typeface="Times New Roman" panose="02020603050405020304" pitchFamily="18" charset="0"/>
                <a:cs typeface="Arial" panose="020B0604020202020204" pitchFamily="34" charset="0"/>
              </a:rPr>
              <a:t> package sent to the Secretary of State’s</a:t>
            </a:r>
            <a:r>
              <a:rPr lang="en-US" sz="1800" dirty="0">
                <a:latin typeface="Times New Roman" panose="02020603050405020304" pitchFamily="18" charset="0"/>
                <a:ea typeface="Times New Roman" panose="02020603050405020304" pitchFamily="18" charset="0"/>
              </a:rPr>
              <a:t> </a:t>
            </a:r>
            <a:r>
              <a:rPr lang="en-US" sz="1800" dirty="0">
                <a:effectLst/>
                <a:latin typeface="Calibri" panose="020F0502020204030204" pitchFamily="34" charset="0"/>
                <a:ea typeface="Times New Roman" panose="02020603050405020304" pitchFamily="18" charset="0"/>
                <a:cs typeface="Arial" panose="020B0604020202020204" pitchFamily="34" charset="0"/>
              </a:rPr>
              <a:t>Office &amp; Legislative Committee (</a:t>
            </a:r>
            <a:r>
              <a:rPr lang="en-US" sz="1800" i="1" dirty="0">
                <a:effectLst/>
                <a:latin typeface="Calibri" panose="020F0502020204030204" pitchFamily="34" charset="0"/>
                <a:ea typeface="Times New Roman" panose="02020603050405020304" pitchFamily="18" charset="0"/>
                <a:cs typeface="Arial" panose="020B0604020202020204" pitchFamily="34" charset="0"/>
              </a:rPr>
              <a:t>legislative resolve, must be submitted to the Legislative Committee for review by the 2</a:t>
            </a:r>
            <a:r>
              <a:rPr lang="en-US" sz="1800" i="1" baseline="30000" dirty="0">
                <a:effectLst/>
                <a:latin typeface="Calibri" panose="020F0502020204030204" pitchFamily="34" charset="0"/>
                <a:ea typeface="Times New Roman" panose="02020603050405020304" pitchFamily="18" charset="0"/>
                <a:cs typeface="Arial" panose="020B0604020202020204" pitchFamily="34" charset="0"/>
              </a:rPr>
              <a:t>nd</a:t>
            </a:r>
            <a:r>
              <a:rPr lang="en-US" sz="1800" i="1" dirty="0">
                <a:effectLst/>
                <a:latin typeface="Calibri" panose="020F0502020204030204" pitchFamily="34" charset="0"/>
                <a:ea typeface="Times New Roman" panose="02020603050405020304" pitchFamily="18" charset="0"/>
                <a:cs typeface="Arial" panose="020B0604020202020204" pitchFamily="34" charset="0"/>
              </a:rPr>
              <a:t> Friday of the new year (</a:t>
            </a:r>
            <a:r>
              <a:rPr lang="en-US" sz="18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01/13/2023</a:t>
            </a:r>
            <a:r>
              <a:rPr lang="en-US" sz="1800" i="1" dirty="0">
                <a:effectLst/>
                <a:latin typeface="Calibri" panose="020F0502020204030204" pitchFamily="34" charset="0"/>
                <a:ea typeface="Times New Roman" panose="02020603050405020304" pitchFamily="18" charset="0"/>
                <a:cs typeface="Arial" panose="020B0604020202020204" pitchFamily="34" charset="0"/>
              </a:rPr>
              <a:t>)</a:t>
            </a:r>
            <a:endParaRPr lang="en-US" sz="1800" dirty="0">
              <a:effectLst/>
              <a:latin typeface="Times New Roman" panose="02020603050405020304" pitchFamily="18" charset="0"/>
              <a:ea typeface="Times New Roman" panose="02020603050405020304" pitchFamily="18" charset="0"/>
            </a:endParaRPr>
          </a:p>
          <a:p>
            <a:endParaRPr lang="en-US" dirty="0"/>
          </a:p>
        </p:txBody>
      </p:sp>
      <p:sp>
        <p:nvSpPr>
          <p:cNvPr id="4" name="Footer Placeholder 3">
            <a:extLst>
              <a:ext uri="{FF2B5EF4-FFF2-40B4-BE49-F238E27FC236}">
                <a16:creationId xmlns:a16="http://schemas.microsoft.com/office/drawing/2014/main" id="{8CB0A61C-8B8F-4562-B5B1-092F8539BF40}"/>
              </a:ext>
            </a:extLst>
          </p:cNvPr>
          <p:cNvSpPr>
            <a:spLocks noGrp="1"/>
          </p:cNvSpPr>
          <p:nvPr>
            <p:ph type="ftr" sz="quarter" idx="11"/>
          </p:nvPr>
        </p:nvSpPr>
        <p:spPr/>
        <p:txBody>
          <a:bodyPr/>
          <a:lstStyle/>
          <a:p>
            <a:r>
              <a:rPr lang="en-US" dirty="0"/>
              <a:t>MHDO Board Meeting June 2, 2022</a:t>
            </a:r>
          </a:p>
        </p:txBody>
      </p:sp>
    </p:spTree>
    <p:extLst>
      <p:ext uri="{BB962C8B-B14F-4D97-AF65-F5344CB8AC3E}">
        <p14:creationId xmlns:p14="http://schemas.microsoft.com/office/powerpoint/2010/main" val="514535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E00DC-9915-4538-B631-6793994AB2CF}"/>
              </a:ext>
            </a:extLst>
          </p:cNvPr>
          <p:cNvSpPr>
            <a:spLocks noGrp="1"/>
          </p:cNvSpPr>
          <p:nvPr>
            <p:ph type="title"/>
          </p:nvPr>
        </p:nvSpPr>
        <p:spPr/>
        <p:txBody>
          <a:bodyPr>
            <a:normAutofit fontScale="90000"/>
          </a:bodyPr>
          <a:lstStyle/>
          <a:p>
            <a:br>
              <a:rPr lang="en-US" sz="3600" dirty="0"/>
            </a:br>
            <a:br>
              <a:rPr lang="en-US" sz="3600" dirty="0"/>
            </a:br>
            <a:br>
              <a:rPr lang="en-US" sz="3600" dirty="0"/>
            </a:br>
            <a:br>
              <a:rPr lang="en-US" sz="3600" dirty="0"/>
            </a:br>
            <a:br>
              <a:rPr lang="en-US" sz="3600" dirty="0"/>
            </a:br>
            <a:br>
              <a:rPr lang="en-US" sz="3600" dirty="0"/>
            </a:br>
            <a:br>
              <a:rPr lang="en-US" sz="3600" dirty="0"/>
            </a:br>
            <a:r>
              <a:rPr lang="en-US" sz="4400" b="1" dirty="0"/>
              <a:t>Membership of the advisory committee as defined in §8718</a:t>
            </a:r>
            <a:br>
              <a:rPr lang="en-US" dirty="0"/>
            </a:br>
            <a:endParaRPr lang="en-US" sz="3600" b="1" dirty="0"/>
          </a:p>
        </p:txBody>
      </p:sp>
      <p:sp>
        <p:nvSpPr>
          <p:cNvPr id="3" name="Content Placeholder 2">
            <a:extLst>
              <a:ext uri="{FF2B5EF4-FFF2-40B4-BE49-F238E27FC236}">
                <a16:creationId xmlns:a16="http://schemas.microsoft.com/office/drawing/2014/main" id="{09A5840D-04EF-4698-99A7-EE67F99AB063}"/>
              </a:ext>
            </a:extLst>
          </p:cNvPr>
          <p:cNvSpPr>
            <a:spLocks noGrp="1"/>
          </p:cNvSpPr>
          <p:nvPr>
            <p:ph idx="1"/>
          </p:nvPr>
        </p:nvSpPr>
        <p:spPr/>
        <p:txBody>
          <a:bodyPr>
            <a:normAutofit fontScale="55000" lnSpcReduction="20000"/>
          </a:bodyPr>
          <a:lstStyle/>
          <a:p>
            <a:r>
              <a:rPr lang="en-US" dirty="0"/>
              <a:t>The advisory committee consists of the following 11 members: </a:t>
            </a:r>
          </a:p>
          <a:p>
            <a:r>
              <a:rPr lang="en-US" dirty="0"/>
              <a:t>A. The </a:t>
            </a:r>
            <a:r>
              <a:rPr lang="en-US" dirty="0">
                <a:solidFill>
                  <a:schemeClr val="tx1"/>
                </a:solidFill>
              </a:rPr>
              <a:t>Executive Director of the organization; </a:t>
            </a:r>
          </a:p>
          <a:p>
            <a:r>
              <a:rPr lang="en-US" dirty="0">
                <a:solidFill>
                  <a:schemeClr val="tx1"/>
                </a:solidFill>
              </a:rPr>
              <a:t>B. One member of the Senate, appointed by the President of the Senate; </a:t>
            </a:r>
          </a:p>
          <a:p>
            <a:r>
              <a:rPr lang="en-US" dirty="0">
                <a:solidFill>
                  <a:schemeClr val="tx1"/>
                </a:solidFill>
              </a:rPr>
              <a:t>C. One member of the House of Representatives, appointed by the Speaker of the House of Representatives; </a:t>
            </a:r>
          </a:p>
          <a:p>
            <a:r>
              <a:rPr lang="en-US" dirty="0">
                <a:solidFill>
                  <a:schemeClr val="tx1"/>
                </a:solidFill>
              </a:rPr>
              <a:t>D. The Commissioner or the Commissioner's designee; </a:t>
            </a:r>
          </a:p>
          <a:p>
            <a:r>
              <a:rPr lang="en-US" dirty="0">
                <a:solidFill>
                  <a:schemeClr val="tx1"/>
                </a:solidFill>
              </a:rPr>
              <a:t>E. The Superintendent of Insurance or the Superintendent's </a:t>
            </a:r>
            <a:r>
              <a:rPr lang="en-US" dirty="0"/>
              <a:t>designee; and </a:t>
            </a:r>
          </a:p>
          <a:p>
            <a:r>
              <a:rPr lang="en-US" dirty="0"/>
              <a:t>F. </a:t>
            </a:r>
            <a:r>
              <a:rPr lang="en-US" b="1" dirty="0"/>
              <a:t>Six members appointed by the board as follows: (1) One member representing consumers of health care; (2) One member representing providers; (3) One member representing hospitals; (4) One member representing employers; (5) One member representing carriers; and (6) One member representing the state employee health plan under Title 5, section 285.</a:t>
            </a:r>
          </a:p>
          <a:p>
            <a:endParaRPr lang="en-US" b="1" dirty="0"/>
          </a:p>
          <a:p>
            <a:endParaRPr lang="en-US" dirty="0"/>
          </a:p>
        </p:txBody>
      </p:sp>
      <p:sp>
        <p:nvSpPr>
          <p:cNvPr id="4" name="Footer Placeholder 3">
            <a:extLst>
              <a:ext uri="{FF2B5EF4-FFF2-40B4-BE49-F238E27FC236}">
                <a16:creationId xmlns:a16="http://schemas.microsoft.com/office/drawing/2014/main" id="{223C77E7-40E4-41F3-86B1-CA1C7D06A618}"/>
              </a:ext>
            </a:extLst>
          </p:cNvPr>
          <p:cNvSpPr>
            <a:spLocks noGrp="1"/>
          </p:cNvSpPr>
          <p:nvPr>
            <p:ph type="ftr" sz="quarter" idx="11"/>
          </p:nvPr>
        </p:nvSpPr>
        <p:spPr/>
        <p:txBody>
          <a:bodyPr/>
          <a:lstStyle/>
          <a:p>
            <a:r>
              <a:rPr lang="en-US"/>
              <a:t>MHDO Board Meeting June 2, 2022</a:t>
            </a:r>
            <a:endParaRPr lang="en-US" dirty="0"/>
          </a:p>
        </p:txBody>
      </p:sp>
    </p:spTree>
    <p:extLst>
      <p:ext uri="{BB962C8B-B14F-4D97-AF65-F5344CB8AC3E}">
        <p14:creationId xmlns:p14="http://schemas.microsoft.com/office/powerpoint/2010/main" val="3811725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E29CF8-C6BB-4F06-A009-B81D9C35BBF0}"/>
              </a:ext>
            </a:extLst>
          </p:cNvPr>
          <p:cNvSpPr>
            <a:spLocks noGrp="1"/>
          </p:cNvSpPr>
          <p:nvPr>
            <p:ph type="title"/>
          </p:nvPr>
        </p:nvSpPr>
        <p:spPr/>
        <p:txBody>
          <a:bodyPr>
            <a:normAutofit/>
          </a:bodyPr>
          <a:lstStyle/>
          <a:p>
            <a:pPr algn="ctr"/>
            <a:r>
              <a:rPr lang="en-US" sz="4000" b="1" dirty="0"/>
              <a:t>Board Appointments &amp; Remaining Nomination</a:t>
            </a:r>
          </a:p>
        </p:txBody>
      </p:sp>
      <p:sp>
        <p:nvSpPr>
          <p:cNvPr id="3" name="Content Placeholder 2">
            <a:extLst>
              <a:ext uri="{FF2B5EF4-FFF2-40B4-BE49-F238E27FC236}">
                <a16:creationId xmlns:a16="http://schemas.microsoft.com/office/drawing/2014/main" id="{59BD78D7-70F0-4BB5-A906-3083D551767C}"/>
              </a:ext>
            </a:extLst>
          </p:cNvPr>
          <p:cNvSpPr>
            <a:spLocks noGrp="1"/>
          </p:cNvSpPr>
          <p:nvPr>
            <p:ph idx="1"/>
          </p:nvPr>
        </p:nvSpPr>
        <p:spPr>
          <a:xfrm>
            <a:off x="879166" y="2048203"/>
            <a:ext cx="10115202" cy="3829279"/>
          </a:xfrm>
        </p:spPr>
        <p:txBody>
          <a:bodyPr>
            <a:normAutofit lnSpcReduction="10000"/>
          </a:bodyPr>
          <a:lstStyle/>
          <a:p>
            <a:pPr marL="0" indent="0">
              <a:buNone/>
            </a:pPr>
            <a:r>
              <a:rPr lang="en-US" sz="2000" dirty="0"/>
              <a:t>Six members appointed by the board as follows: </a:t>
            </a:r>
          </a:p>
          <a:p>
            <a:pPr marL="457200" indent="-457200">
              <a:buAutoNum type="arabicPeriod"/>
            </a:pPr>
            <a:r>
              <a:rPr lang="en-US" sz="2000" dirty="0"/>
              <a:t>One member representing consumers of health care:  Joel Allumbaugh</a:t>
            </a:r>
            <a:endParaRPr lang="en-US" sz="1000" dirty="0"/>
          </a:p>
          <a:p>
            <a:pPr marL="457200" indent="-457200">
              <a:buAutoNum type="arabicPeriod"/>
            </a:pPr>
            <a:r>
              <a:rPr lang="en-US" sz="2000" dirty="0"/>
              <a:t>One member representing providers:  Dr. Neil Korsen</a:t>
            </a:r>
          </a:p>
          <a:p>
            <a:pPr marL="457200" indent="-457200">
              <a:buAutoNum type="arabicPeriod"/>
            </a:pPr>
            <a:r>
              <a:rPr lang="en-US" sz="2000" dirty="0"/>
              <a:t>One member representing hospitals:  David Winslow, Maine Hospital Association</a:t>
            </a:r>
          </a:p>
          <a:p>
            <a:pPr marL="457200" indent="-457200">
              <a:buAutoNum type="arabicPeriod"/>
            </a:pPr>
            <a:r>
              <a:rPr lang="en-US" sz="2000" dirty="0"/>
              <a:t>One member representing employers: Lisa Nolan, Director of Value-Based Purchasing, Healthcare Purchaser Alliance of Maine </a:t>
            </a:r>
          </a:p>
          <a:p>
            <a:pPr marL="457200" indent="-457200">
              <a:buAutoNum type="arabicPeriod"/>
            </a:pPr>
            <a:r>
              <a:rPr lang="en-US" sz="2000" dirty="0"/>
              <a:t>One member representing carriers: </a:t>
            </a:r>
            <a:r>
              <a:rPr lang="en-US" sz="2000" b="1" dirty="0"/>
              <a:t>Nomination for Katherine Pelletreau, Maine Association of Health Plans</a:t>
            </a:r>
          </a:p>
          <a:p>
            <a:pPr marL="457200" indent="-457200">
              <a:buAutoNum type="arabicPeriod"/>
            </a:pPr>
            <a:r>
              <a:rPr lang="en-US" sz="2000" dirty="0"/>
              <a:t>One member representing the state employee health plan under Title 5, section 285: </a:t>
            </a:r>
            <a:r>
              <a:rPr lang="en-US" sz="1800" dirty="0">
                <a:effectLst/>
                <a:latin typeface="Calibri" panose="020F0502020204030204" pitchFamily="34" charset="0"/>
                <a:ea typeface="Times New Roman" panose="02020603050405020304" pitchFamily="18" charset="0"/>
              </a:rPr>
              <a:t>Breena Bissell, Director of the Bureau of Human Resources </a:t>
            </a:r>
            <a:endParaRPr lang="en-US" sz="2000" dirty="0"/>
          </a:p>
          <a:p>
            <a:pPr marL="0" indent="0">
              <a:buNone/>
            </a:pPr>
            <a:endParaRPr lang="en-US" dirty="0"/>
          </a:p>
        </p:txBody>
      </p:sp>
      <p:sp>
        <p:nvSpPr>
          <p:cNvPr id="4" name="Footer Placeholder 3">
            <a:extLst>
              <a:ext uri="{FF2B5EF4-FFF2-40B4-BE49-F238E27FC236}">
                <a16:creationId xmlns:a16="http://schemas.microsoft.com/office/drawing/2014/main" id="{0F1E91E2-CE81-499D-8A24-E2927295BD14}"/>
              </a:ext>
            </a:extLst>
          </p:cNvPr>
          <p:cNvSpPr>
            <a:spLocks noGrp="1"/>
          </p:cNvSpPr>
          <p:nvPr>
            <p:ph type="ftr" sz="quarter" idx="11"/>
          </p:nvPr>
        </p:nvSpPr>
        <p:spPr/>
        <p:txBody>
          <a:bodyPr/>
          <a:lstStyle/>
          <a:p>
            <a:r>
              <a:rPr lang="en-US" dirty="0"/>
              <a:t>MHDO Board Meeting June 2, 2022</a:t>
            </a:r>
          </a:p>
        </p:txBody>
      </p:sp>
    </p:spTree>
    <p:extLst>
      <p:ext uri="{BB962C8B-B14F-4D97-AF65-F5344CB8AC3E}">
        <p14:creationId xmlns:p14="http://schemas.microsoft.com/office/powerpoint/2010/main" val="3593870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38BF5-89DF-41B5-944B-4F2A594360DE}"/>
              </a:ext>
            </a:extLst>
          </p:cNvPr>
          <p:cNvSpPr>
            <a:spLocks noGrp="1"/>
          </p:cNvSpPr>
          <p:nvPr>
            <p:ph type="title"/>
          </p:nvPr>
        </p:nvSpPr>
        <p:spPr/>
        <p:txBody>
          <a:bodyPr>
            <a:normAutofit/>
          </a:bodyPr>
          <a:lstStyle/>
          <a:p>
            <a:r>
              <a:rPr lang="en-US" sz="4000" b="1" dirty="0"/>
              <a:t>Revisions to MHDO Data Use Agreement (DUA)</a:t>
            </a:r>
          </a:p>
        </p:txBody>
      </p:sp>
      <p:sp>
        <p:nvSpPr>
          <p:cNvPr id="3" name="Content Placeholder 2">
            <a:extLst>
              <a:ext uri="{FF2B5EF4-FFF2-40B4-BE49-F238E27FC236}">
                <a16:creationId xmlns:a16="http://schemas.microsoft.com/office/drawing/2014/main" id="{F338A056-AD54-4CBD-B10B-0E8D7BD2C8C9}"/>
              </a:ext>
            </a:extLst>
          </p:cNvPr>
          <p:cNvSpPr>
            <a:spLocks noGrp="1"/>
          </p:cNvSpPr>
          <p:nvPr>
            <p:ph idx="1"/>
          </p:nvPr>
        </p:nvSpPr>
        <p:spPr/>
        <p:txBody>
          <a:bodyPr/>
          <a:lstStyle/>
          <a:p>
            <a:r>
              <a:rPr lang="en-US" dirty="0"/>
              <a:t>Board received copy of MHDO’s DUA with proposed changes in track change</a:t>
            </a:r>
          </a:p>
          <a:p>
            <a:r>
              <a:rPr lang="en-US" dirty="0"/>
              <a:t>Substantive changes:</a:t>
            </a:r>
          </a:p>
          <a:p>
            <a:pPr lvl="2"/>
            <a:r>
              <a:rPr lang="en-US" sz="3200" dirty="0"/>
              <a:t>Section 1 General Provisions (1D, 1F, 1G)</a:t>
            </a:r>
          </a:p>
          <a:p>
            <a:pPr lvl="2"/>
            <a:r>
              <a:rPr lang="en-US" sz="3200" dirty="0"/>
              <a:t>Section 2 Data Privacy and Data Suppression (2F)</a:t>
            </a:r>
          </a:p>
          <a:p>
            <a:pPr lvl="2"/>
            <a:r>
              <a:rPr lang="en-US" sz="3200" dirty="0"/>
              <a:t>Section 7 Miscellaneous</a:t>
            </a:r>
          </a:p>
          <a:p>
            <a:pPr lvl="2"/>
            <a:endParaRPr lang="en-US" dirty="0"/>
          </a:p>
          <a:p>
            <a:endParaRPr lang="en-US" dirty="0"/>
          </a:p>
          <a:p>
            <a:endParaRPr lang="en-US" dirty="0"/>
          </a:p>
        </p:txBody>
      </p:sp>
      <p:sp>
        <p:nvSpPr>
          <p:cNvPr id="4" name="Footer Placeholder 3">
            <a:extLst>
              <a:ext uri="{FF2B5EF4-FFF2-40B4-BE49-F238E27FC236}">
                <a16:creationId xmlns:a16="http://schemas.microsoft.com/office/drawing/2014/main" id="{D85D54C9-926F-4EB7-8504-FD0ADD4A65EC}"/>
              </a:ext>
            </a:extLst>
          </p:cNvPr>
          <p:cNvSpPr>
            <a:spLocks noGrp="1"/>
          </p:cNvSpPr>
          <p:nvPr>
            <p:ph type="ftr" sz="quarter" idx="11"/>
          </p:nvPr>
        </p:nvSpPr>
        <p:spPr/>
        <p:txBody>
          <a:bodyPr/>
          <a:lstStyle/>
          <a:p>
            <a:r>
              <a:rPr lang="en-US"/>
              <a:t>MHDO Board Meeting June 2, 2022</a:t>
            </a:r>
            <a:endParaRPr lang="en-US" dirty="0"/>
          </a:p>
        </p:txBody>
      </p:sp>
    </p:spTree>
    <p:extLst>
      <p:ext uri="{BB962C8B-B14F-4D97-AF65-F5344CB8AC3E}">
        <p14:creationId xmlns:p14="http://schemas.microsoft.com/office/powerpoint/2010/main" val="395239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CCF0F-E2A8-4193-B4AC-0F3F789E1E08}"/>
              </a:ext>
            </a:extLst>
          </p:cNvPr>
          <p:cNvSpPr>
            <a:spLocks noGrp="1"/>
          </p:cNvSpPr>
          <p:nvPr>
            <p:ph type="title"/>
          </p:nvPr>
        </p:nvSpPr>
        <p:spPr/>
        <p:txBody>
          <a:bodyPr>
            <a:normAutofit fontScale="90000"/>
          </a:bodyPr>
          <a:lstStyle/>
          <a:p>
            <a:br>
              <a:rPr lang="en-US" sz="4800" dirty="0">
                <a:effectLst/>
                <a:latin typeface="Times New Roman" panose="02020603050405020304" pitchFamily="18" charset="0"/>
                <a:ea typeface="Calibri" panose="020F0502020204030204" pitchFamily="34" charset="0"/>
              </a:rPr>
            </a:br>
            <a:r>
              <a:rPr lang="en-US" dirty="0">
                <a:latin typeface="Calibri" panose="020F0502020204030204" pitchFamily="34" charset="0"/>
                <a:ea typeface="Calibri" panose="020F0502020204030204" pitchFamily="34" charset="0"/>
              </a:rPr>
              <a:t>Update on Ch. 570, </a:t>
            </a:r>
            <a:r>
              <a:rPr lang="en-US" i="1" dirty="0">
                <a:solidFill>
                  <a:srgbClr val="333333"/>
                </a:solidFill>
                <a:latin typeface="Calibri" panose="020F0502020204030204" pitchFamily="34" charset="0"/>
                <a:ea typeface="Calibri" panose="020F0502020204030204" pitchFamily="34" charset="0"/>
              </a:rPr>
              <a:t>Uniform Reporting System for Prescription Drug Price Data Sets</a:t>
            </a:r>
            <a:endParaRPr lang="en-US" dirty="0"/>
          </a:p>
        </p:txBody>
      </p:sp>
      <p:sp>
        <p:nvSpPr>
          <p:cNvPr id="3" name="Content Placeholder 2">
            <a:extLst>
              <a:ext uri="{FF2B5EF4-FFF2-40B4-BE49-F238E27FC236}">
                <a16:creationId xmlns:a16="http://schemas.microsoft.com/office/drawing/2014/main" id="{E800D2A9-48A4-4C2B-A5B9-53FE4E316ED5}"/>
              </a:ext>
            </a:extLst>
          </p:cNvPr>
          <p:cNvSpPr>
            <a:spLocks noGrp="1"/>
          </p:cNvSpPr>
          <p:nvPr>
            <p:ph idx="1"/>
          </p:nvPr>
        </p:nvSpPr>
        <p:spPr/>
        <p:txBody>
          <a:bodyPr>
            <a:normAutofit fontScale="55000" lnSpcReduction="20000"/>
          </a:bodyPr>
          <a:lstStyle/>
          <a:p>
            <a:pPr marL="0" indent="0">
              <a:buNone/>
            </a:pPr>
            <a:r>
              <a:rPr lang="en-US" dirty="0"/>
              <a:t>Registered Reporting Entities with MHDO:</a:t>
            </a:r>
          </a:p>
          <a:p>
            <a:pPr marL="0" indent="0">
              <a:buNone/>
            </a:pPr>
            <a:r>
              <a:rPr lang="en-US" dirty="0"/>
              <a:t>	Manufacturers: 468</a:t>
            </a:r>
          </a:p>
          <a:p>
            <a:pPr marL="0" indent="0">
              <a:buNone/>
            </a:pPr>
            <a:r>
              <a:rPr lang="en-US" dirty="0"/>
              <a:t>	Wholesale Distributors: 162</a:t>
            </a:r>
          </a:p>
          <a:p>
            <a:pPr marL="0" indent="0">
              <a:buNone/>
            </a:pPr>
            <a:r>
              <a:rPr lang="en-US" dirty="0"/>
              <a:t>	Pharmacy Benefit Managers: 29</a:t>
            </a:r>
          </a:p>
          <a:p>
            <a:pPr marL="0" indent="0">
              <a:buNone/>
            </a:pPr>
            <a:r>
              <a:rPr lang="en-US" dirty="0"/>
              <a:t>This year MHDO requested pricing component data from 92 manufacturers  </a:t>
            </a:r>
          </a:p>
          <a:p>
            <a:pPr marL="0" indent="0">
              <a:buNone/>
            </a:pPr>
            <a:r>
              <a:rPr lang="en-US" dirty="0"/>
              <a:t>		</a:t>
            </a:r>
            <a:r>
              <a:rPr lang="en-US" b="1" dirty="0"/>
              <a:t>75 submitted the data as requested</a:t>
            </a:r>
          </a:p>
          <a:p>
            <a:pPr marL="0" indent="0">
              <a:buNone/>
            </a:pPr>
            <a:r>
              <a:rPr lang="en-US" dirty="0"/>
              <a:t>		</a:t>
            </a:r>
            <a:r>
              <a:rPr lang="en-US" b="1" dirty="0"/>
              <a:t>17 we are following up </a:t>
            </a:r>
            <a:r>
              <a:rPr lang="en-US" dirty="0"/>
              <a:t>with and have either not  						submitted the data or have submitted a subset of the required 					data  </a:t>
            </a:r>
          </a:p>
          <a:p>
            <a:pPr marL="0" indent="0">
              <a:buNone/>
            </a:pPr>
            <a:r>
              <a:rPr lang="en-US" dirty="0"/>
              <a:t>		We have received 6 formal letters (manufacturers and a PBM) expressing 				concerns with the reporting requirements and confidentiality.  Reviewing and 			developing responses in consultation with our AAG.</a:t>
            </a:r>
          </a:p>
          <a:p>
            <a:pPr marL="0" indent="0">
              <a:buNone/>
            </a:pPr>
            <a:endParaRPr lang="en-US" dirty="0"/>
          </a:p>
        </p:txBody>
      </p:sp>
      <p:sp>
        <p:nvSpPr>
          <p:cNvPr id="4" name="Footer Placeholder 3">
            <a:extLst>
              <a:ext uri="{FF2B5EF4-FFF2-40B4-BE49-F238E27FC236}">
                <a16:creationId xmlns:a16="http://schemas.microsoft.com/office/drawing/2014/main" id="{F599E8AB-B344-407E-B167-1D7442EC66A6}"/>
              </a:ext>
            </a:extLst>
          </p:cNvPr>
          <p:cNvSpPr>
            <a:spLocks noGrp="1"/>
          </p:cNvSpPr>
          <p:nvPr>
            <p:ph type="ftr" sz="quarter" idx="11"/>
          </p:nvPr>
        </p:nvSpPr>
        <p:spPr/>
        <p:txBody>
          <a:bodyPr/>
          <a:lstStyle/>
          <a:p>
            <a:r>
              <a:rPr lang="en-US" dirty="0"/>
              <a:t>MHDO Board Meeting June 2, 2022</a:t>
            </a:r>
          </a:p>
        </p:txBody>
      </p:sp>
    </p:spTree>
    <p:extLst>
      <p:ext uri="{BB962C8B-B14F-4D97-AF65-F5344CB8AC3E}">
        <p14:creationId xmlns:p14="http://schemas.microsoft.com/office/powerpoint/2010/main" val="8030137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4F519-4447-424D-8A74-FFCBD38B8D7E}"/>
              </a:ext>
            </a:extLst>
          </p:cNvPr>
          <p:cNvSpPr>
            <a:spLocks noGrp="1"/>
          </p:cNvSpPr>
          <p:nvPr>
            <p:ph type="title"/>
          </p:nvPr>
        </p:nvSpPr>
        <p:spPr/>
        <p:txBody>
          <a:bodyPr/>
          <a:lstStyle/>
          <a:p>
            <a:r>
              <a:rPr lang="en-US" sz="4800" dirty="0">
                <a:effectLst/>
                <a:latin typeface="Calibri" panose="020F0502020204030204" pitchFamily="34" charset="0"/>
                <a:ea typeface="Calibri" panose="020F0502020204030204" pitchFamily="34" charset="0"/>
              </a:rPr>
              <a:t>Public Law 2021, Ch. 603 &amp; Chapter 247</a:t>
            </a:r>
            <a:endParaRPr lang="en-US" dirty="0"/>
          </a:p>
        </p:txBody>
      </p:sp>
      <p:sp>
        <p:nvSpPr>
          <p:cNvPr id="3" name="Content Placeholder 2">
            <a:extLst>
              <a:ext uri="{FF2B5EF4-FFF2-40B4-BE49-F238E27FC236}">
                <a16:creationId xmlns:a16="http://schemas.microsoft.com/office/drawing/2014/main" id="{85344F1E-7A46-470D-896E-58DF3D3B7A04}"/>
              </a:ext>
            </a:extLst>
          </p:cNvPr>
          <p:cNvSpPr>
            <a:spLocks noGrp="1"/>
          </p:cNvSpPr>
          <p:nvPr>
            <p:ph idx="1"/>
          </p:nvPr>
        </p:nvSpPr>
        <p:spPr/>
        <p:txBody>
          <a:bodyPr>
            <a:normAutofit/>
          </a:bodyPr>
          <a:lstStyle/>
          <a:p>
            <a:pPr marL="0" indent="0">
              <a:buNone/>
            </a:pPr>
            <a:r>
              <a:rPr lang="en-US" sz="2200" dirty="0"/>
              <a:t>LD 1196, passed in the last session, </a:t>
            </a:r>
            <a:r>
              <a:rPr lang="en-US" sz="2200" i="1" dirty="0">
                <a:effectLst/>
                <a:ea typeface="Calibri" panose="020F0502020204030204" pitchFamily="34" charset="0"/>
              </a:rPr>
              <a:t>An Act Regarding Reporting on Spending for Behavioral Health Care Services and To Clarify Requirements for Credentialing by Health Insurance, </a:t>
            </a:r>
            <a:r>
              <a:rPr lang="en-US" sz="2200" dirty="0">
                <a:effectLst/>
                <a:ea typeface="Calibri" panose="020F0502020204030204" pitchFamily="34" charset="0"/>
              </a:rPr>
              <a:t>Public Law 2021, Chapter 603, and was enacted April 14, 2022.</a:t>
            </a:r>
          </a:p>
          <a:p>
            <a:pPr marL="0" indent="0">
              <a:buNone/>
            </a:pPr>
            <a:r>
              <a:rPr lang="en-US" sz="2800" b="1" dirty="0"/>
              <a:t>New Requirement:</a:t>
            </a:r>
          </a:p>
          <a:p>
            <a:pPr marL="0" indent="0">
              <a:buNone/>
            </a:pPr>
            <a:r>
              <a:rPr lang="en-US" sz="2000" dirty="0"/>
              <a:t>13. </a:t>
            </a:r>
            <a:r>
              <a:rPr lang="en-US" sz="2000" b="1" dirty="0"/>
              <a:t>Behavioral health care reporting. </a:t>
            </a:r>
            <a:r>
              <a:rPr lang="en-US" sz="2000" dirty="0"/>
              <a:t>Beginning January 15, 2023, and annually thereafter, the forum shall submit to the Department of Health and Human Services and the joint standing committee of the Legislature having jurisdiction over health coverage and health insurance matters a report on behavioral health care spending </a:t>
            </a:r>
            <a:r>
              <a:rPr lang="en-US" sz="2000" b="1" dirty="0"/>
              <a:t>using claims data from the Maine Health Data Organization</a:t>
            </a:r>
            <a:r>
              <a:rPr lang="en-US" sz="2000" dirty="0"/>
              <a:t> and information on the methods used to reimburse behavioral health care providers requested annually from payors. As used in this subsection, "payor" has the same meaning as in Title 22, section 8702, subsection 8. The report must include:</a:t>
            </a:r>
            <a:endParaRPr lang="en-US" sz="3600" dirty="0"/>
          </a:p>
          <a:p>
            <a:endParaRPr lang="en-US" dirty="0"/>
          </a:p>
        </p:txBody>
      </p:sp>
      <p:sp>
        <p:nvSpPr>
          <p:cNvPr id="4" name="Footer Placeholder 3">
            <a:extLst>
              <a:ext uri="{FF2B5EF4-FFF2-40B4-BE49-F238E27FC236}">
                <a16:creationId xmlns:a16="http://schemas.microsoft.com/office/drawing/2014/main" id="{2B2DD813-3D8C-4A92-BDB4-669CFC54DB8A}"/>
              </a:ext>
            </a:extLst>
          </p:cNvPr>
          <p:cNvSpPr>
            <a:spLocks noGrp="1"/>
          </p:cNvSpPr>
          <p:nvPr>
            <p:ph type="ftr" sz="quarter" idx="11"/>
          </p:nvPr>
        </p:nvSpPr>
        <p:spPr/>
        <p:txBody>
          <a:bodyPr/>
          <a:lstStyle/>
          <a:p>
            <a:r>
              <a:rPr lang="en-US" dirty="0"/>
              <a:t>MHDO Board Meeting June 2, 2022</a:t>
            </a:r>
          </a:p>
        </p:txBody>
      </p:sp>
    </p:spTree>
    <p:extLst>
      <p:ext uri="{BB962C8B-B14F-4D97-AF65-F5344CB8AC3E}">
        <p14:creationId xmlns:p14="http://schemas.microsoft.com/office/powerpoint/2010/main" val="28429115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2EC06-0679-4769-9FCD-FBA0BC303AE2}"/>
              </a:ext>
            </a:extLst>
          </p:cNvPr>
          <p:cNvSpPr>
            <a:spLocks noGrp="1"/>
          </p:cNvSpPr>
          <p:nvPr>
            <p:ph type="title"/>
          </p:nvPr>
        </p:nvSpPr>
        <p:spPr/>
        <p:txBody>
          <a:bodyPr/>
          <a:lstStyle/>
          <a:p>
            <a:r>
              <a:rPr lang="en-US" sz="4800" dirty="0">
                <a:effectLst/>
                <a:latin typeface="Calibri" panose="020F0502020204030204" pitchFamily="34" charset="0"/>
                <a:ea typeface="Calibri" panose="020F0502020204030204" pitchFamily="34" charset="0"/>
              </a:rPr>
              <a:t>Public Law 2021, Ch. 603 &amp; Chapter 247</a:t>
            </a:r>
            <a:endParaRPr lang="en-US" dirty="0"/>
          </a:p>
        </p:txBody>
      </p:sp>
      <p:sp>
        <p:nvSpPr>
          <p:cNvPr id="3" name="Content Placeholder 2">
            <a:extLst>
              <a:ext uri="{FF2B5EF4-FFF2-40B4-BE49-F238E27FC236}">
                <a16:creationId xmlns:a16="http://schemas.microsoft.com/office/drawing/2014/main" id="{B5B3F974-32A9-4E6C-9E31-337281819726}"/>
              </a:ext>
            </a:extLst>
          </p:cNvPr>
          <p:cNvSpPr>
            <a:spLocks noGrp="1"/>
          </p:cNvSpPr>
          <p:nvPr>
            <p:ph idx="1"/>
          </p:nvPr>
        </p:nvSpPr>
        <p:spPr/>
        <p:txBody>
          <a:bodyPr>
            <a:normAutofit/>
          </a:bodyPr>
          <a:lstStyle/>
          <a:p>
            <a:r>
              <a:rPr lang="en-US" sz="2400" dirty="0"/>
              <a:t>B. The total behavioral health care-related non-claims-based payments and associated member months; </a:t>
            </a:r>
          </a:p>
          <a:p>
            <a:r>
              <a:rPr lang="en-US" sz="2400" dirty="0"/>
              <a:t>C. The total payments associated with substance use disorder services that are redacted from the payor’s claims data submissions to the Maine Health Data Organization as required under 42 Code of Federal Regulations, Part 2, the methods used to redact the substance use disorder claims, the specific code lists that are used for procedure code revenue codes and diagnosis codes, provider types and any other detail on the claim that is required to select the substance use disorder redacted claim; and</a:t>
            </a:r>
          </a:p>
        </p:txBody>
      </p:sp>
      <p:sp>
        <p:nvSpPr>
          <p:cNvPr id="4" name="Footer Placeholder 3">
            <a:extLst>
              <a:ext uri="{FF2B5EF4-FFF2-40B4-BE49-F238E27FC236}">
                <a16:creationId xmlns:a16="http://schemas.microsoft.com/office/drawing/2014/main" id="{21BA1C7D-C2B0-47ED-9AA1-D3E3BF0FD55E}"/>
              </a:ext>
            </a:extLst>
          </p:cNvPr>
          <p:cNvSpPr>
            <a:spLocks noGrp="1"/>
          </p:cNvSpPr>
          <p:nvPr>
            <p:ph type="ftr" sz="quarter" idx="11"/>
          </p:nvPr>
        </p:nvSpPr>
        <p:spPr/>
        <p:txBody>
          <a:bodyPr/>
          <a:lstStyle/>
          <a:p>
            <a:r>
              <a:rPr lang="en-US" dirty="0"/>
              <a:t>MHDO Board Meeting June 2, 2022</a:t>
            </a:r>
          </a:p>
        </p:txBody>
      </p:sp>
    </p:spTree>
    <p:extLst>
      <p:ext uri="{BB962C8B-B14F-4D97-AF65-F5344CB8AC3E}">
        <p14:creationId xmlns:p14="http://schemas.microsoft.com/office/powerpoint/2010/main" val="24873937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7123B-B4C2-4794-8B4B-322D192E1C9A}"/>
              </a:ext>
            </a:extLst>
          </p:cNvPr>
          <p:cNvSpPr>
            <a:spLocks noGrp="1"/>
          </p:cNvSpPr>
          <p:nvPr>
            <p:ph type="title"/>
          </p:nvPr>
        </p:nvSpPr>
        <p:spPr/>
        <p:txBody>
          <a:bodyPr/>
          <a:lstStyle/>
          <a:p>
            <a:r>
              <a:rPr lang="en-US" sz="4800" dirty="0">
                <a:effectLst/>
                <a:latin typeface="Calibri" panose="020F0502020204030204" pitchFamily="34" charset="0"/>
                <a:ea typeface="Calibri" panose="020F0502020204030204" pitchFamily="34" charset="0"/>
              </a:rPr>
              <a:t>Public Law 2021, Ch. 603 &amp; Chapter 247</a:t>
            </a:r>
            <a:endParaRPr lang="en-US" dirty="0"/>
          </a:p>
        </p:txBody>
      </p:sp>
      <p:sp>
        <p:nvSpPr>
          <p:cNvPr id="3" name="Content Placeholder 2">
            <a:extLst>
              <a:ext uri="{FF2B5EF4-FFF2-40B4-BE49-F238E27FC236}">
                <a16:creationId xmlns:a16="http://schemas.microsoft.com/office/drawing/2014/main" id="{9AAD9C56-36EE-46A4-AC74-710A1D8F9997}"/>
              </a:ext>
            </a:extLst>
          </p:cNvPr>
          <p:cNvSpPr>
            <a:spLocks noGrp="1"/>
          </p:cNvSpPr>
          <p:nvPr>
            <p:ph idx="1"/>
          </p:nvPr>
        </p:nvSpPr>
        <p:spPr/>
        <p:txBody>
          <a:bodyPr>
            <a:normAutofit/>
          </a:bodyPr>
          <a:lstStyle/>
          <a:p>
            <a:r>
              <a:rPr lang="en-US" sz="2400" dirty="0"/>
              <a:t>D. The methods used by commercial insurers, the MaineCare program, Medicare, the organization that administers health insurance for state employees and the Maine Education Association benefits trust to pay for behavioral health care.</a:t>
            </a:r>
          </a:p>
          <a:p>
            <a:r>
              <a:rPr lang="en-US" sz="2400" dirty="0"/>
              <a:t>Within 60 days of a request from the Maine Health Data Organization, a payor shall provide the supplemental datasets specific to payments for behavioral health care services necessary to provide the information required in paragraphs B and C. In its request to a payor, the organization shall specify the time period for which the data is requested and define the datasets requested to ensure uniformity in the data submitted by payors.</a:t>
            </a:r>
          </a:p>
        </p:txBody>
      </p:sp>
      <p:sp>
        <p:nvSpPr>
          <p:cNvPr id="4" name="Footer Placeholder 3">
            <a:extLst>
              <a:ext uri="{FF2B5EF4-FFF2-40B4-BE49-F238E27FC236}">
                <a16:creationId xmlns:a16="http://schemas.microsoft.com/office/drawing/2014/main" id="{E6B5C492-2166-4776-8FF7-079B1158A967}"/>
              </a:ext>
            </a:extLst>
          </p:cNvPr>
          <p:cNvSpPr>
            <a:spLocks noGrp="1"/>
          </p:cNvSpPr>
          <p:nvPr>
            <p:ph type="ftr" sz="quarter" idx="11"/>
          </p:nvPr>
        </p:nvSpPr>
        <p:spPr/>
        <p:txBody>
          <a:bodyPr/>
          <a:lstStyle/>
          <a:p>
            <a:r>
              <a:rPr lang="en-US" dirty="0"/>
              <a:t>MHDO Board Meeting June 2, 2022</a:t>
            </a:r>
          </a:p>
        </p:txBody>
      </p:sp>
    </p:spTree>
    <p:extLst>
      <p:ext uri="{BB962C8B-B14F-4D97-AF65-F5344CB8AC3E}">
        <p14:creationId xmlns:p14="http://schemas.microsoft.com/office/powerpoint/2010/main" val="955126018"/>
      </p:ext>
    </p:extLst>
  </p:cSld>
  <p:clrMapOvr>
    <a:masterClrMapping/>
  </p:clrMapOvr>
</p:sld>
</file>

<file path=ppt/theme/theme1.xml><?xml version="1.0" encoding="utf-8"?>
<a:theme xmlns:a="http://schemas.openxmlformats.org/drawingml/2006/main" name="Retrospec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Custom Design">
  <a:themeElements>
    <a:clrScheme name="Custom Design 12">
      <a:dk1>
        <a:srgbClr val="000000"/>
      </a:dk1>
      <a:lt1>
        <a:srgbClr val="5B97B1"/>
      </a:lt1>
      <a:dk2>
        <a:srgbClr val="000000"/>
      </a:dk2>
      <a:lt2>
        <a:srgbClr val="808080"/>
      </a:lt2>
      <a:accent1>
        <a:srgbClr val="D7D7D7"/>
      </a:accent1>
      <a:accent2>
        <a:srgbClr val="003466"/>
      </a:accent2>
      <a:accent3>
        <a:srgbClr val="B5C9D5"/>
      </a:accent3>
      <a:accent4>
        <a:srgbClr val="000000"/>
      </a:accent4>
      <a:accent5>
        <a:srgbClr val="E8E8E8"/>
      </a:accent5>
      <a:accent6>
        <a:srgbClr val="002E5C"/>
      </a:accent6>
      <a:hlink>
        <a:srgbClr val="008000"/>
      </a:hlink>
      <a:folHlink>
        <a:srgbClr val="8000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329184" tIns="329184" rIns="329184" bIns="329184" numCol="1" anchor="t" anchorCtr="0" compatLnSpc="1">
        <a:prstTxWarp prst="textNoShape">
          <a:avLst/>
        </a:prstTxWarp>
        <a:spAutoFit/>
      </a:bodyPr>
      <a:lstStyle>
        <a:defPPr marL="0" marR="0" indent="0" algn="l" defTabSz="3135313" rtl="0" eaLnBrk="1" fontAlgn="base" latinLnBrk="0" hangingPunct="1">
          <a:lnSpc>
            <a:spcPct val="100000"/>
          </a:lnSpc>
          <a:spcBef>
            <a:spcPct val="0"/>
          </a:spcBef>
          <a:spcAft>
            <a:spcPct val="0"/>
          </a:spcAft>
          <a:buClrTx/>
          <a:buSzTx/>
          <a:buFontTx/>
          <a:buNone/>
          <a:tabLst/>
          <a:defRPr kumimoji="0" lang="en-US" sz="21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329184" tIns="329184" rIns="329184" bIns="329184" numCol="1" anchor="t" anchorCtr="0" compatLnSpc="1">
        <a:prstTxWarp prst="textNoShape">
          <a:avLst/>
        </a:prstTxWarp>
        <a:spAutoFit/>
      </a:bodyPr>
      <a:lstStyle>
        <a:defPPr marL="0" marR="0" indent="0" algn="l" defTabSz="3135313" rtl="0" eaLnBrk="1" fontAlgn="base" latinLnBrk="0" hangingPunct="1">
          <a:lnSpc>
            <a:spcPct val="100000"/>
          </a:lnSpc>
          <a:spcBef>
            <a:spcPct val="0"/>
          </a:spcBef>
          <a:spcAft>
            <a:spcPct val="0"/>
          </a:spcAft>
          <a:buClrTx/>
          <a:buSzTx/>
          <a:buFontTx/>
          <a:buNone/>
          <a:tabLst/>
          <a:defRPr kumimoji="0" lang="en-US" sz="21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Custom Design 12">
        <a:dk1>
          <a:srgbClr val="000000"/>
        </a:dk1>
        <a:lt1>
          <a:srgbClr val="5B97B1"/>
        </a:lt1>
        <a:dk2>
          <a:srgbClr val="000000"/>
        </a:dk2>
        <a:lt2>
          <a:srgbClr val="808080"/>
        </a:lt2>
        <a:accent1>
          <a:srgbClr val="D7D7D7"/>
        </a:accent1>
        <a:accent2>
          <a:srgbClr val="003466"/>
        </a:accent2>
        <a:accent3>
          <a:srgbClr val="B5C9D5"/>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B5ABF7CBCBD7D4C97F7B3852BBF8017" ma:contentTypeVersion="5" ma:contentTypeDescription="Create a new document." ma:contentTypeScope="" ma:versionID="114cfa938927b21c61d8745db80dc3d3">
  <xsd:schema xmlns:xsd="http://www.w3.org/2001/XMLSchema" xmlns:xs="http://www.w3.org/2001/XMLSchema" xmlns:p="http://schemas.microsoft.com/office/2006/metadata/properties" xmlns:ns3="8fe2067a-31b0-458f-a81b-54502c5a278d" targetNamespace="http://schemas.microsoft.com/office/2006/metadata/properties" ma:root="true" ma:fieldsID="3e3016455444da2927782e04aed2bc8c" ns3:_="">
    <xsd:import namespace="8fe2067a-31b0-458f-a81b-54502c5a278d"/>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fe2067a-31b0-458f-a81b-54502c5a278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46CE121-E200-432B-A479-8F3F8E750EC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fe2067a-31b0-458f-a81b-54502c5a278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1CB3BA1-9D7F-4CE1-9FB7-41F0141240A2}">
  <ds:schemaRefs>
    <ds:schemaRef ds:uri="http://schemas.microsoft.com/sharepoint/v3/contenttype/forms"/>
  </ds:schemaRefs>
</ds:datastoreItem>
</file>

<file path=customXml/itemProps3.xml><?xml version="1.0" encoding="utf-8"?>
<ds:datastoreItem xmlns:ds="http://schemas.openxmlformats.org/officeDocument/2006/customXml" ds:itemID="{7F6FDC4F-32CE-4025-94F1-A4DA19BC6448}">
  <ds:schemaRefs>
    <ds:schemaRef ds:uri="http://schemas.microsoft.com/office/2006/documentManagement/types"/>
    <ds:schemaRef ds:uri="http://purl.org/dc/terms/"/>
    <ds:schemaRef ds:uri="http://schemas.openxmlformats.org/package/2006/metadata/core-properties"/>
    <ds:schemaRef ds:uri="http://www.w3.org/XML/1998/namespace"/>
    <ds:schemaRef ds:uri="http://purl.org/dc/dcmitype/"/>
    <ds:schemaRef ds:uri="8fe2067a-31b0-458f-a81b-54502c5a278d"/>
    <ds:schemaRef ds:uri="http://purl.org/dc/elements/1.1/"/>
    <ds:schemaRef ds:uri="http://schemas.microsoft.com/office/infopath/2007/PartnerControl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13786</TotalTime>
  <Words>2404</Words>
  <Application>Microsoft Office PowerPoint</Application>
  <PresentationFormat>Widescreen</PresentationFormat>
  <Paragraphs>195</Paragraphs>
  <Slides>20</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20</vt:i4>
      </vt:variant>
    </vt:vector>
  </HeadingPairs>
  <TitlesOfParts>
    <vt:vector size="28" baseType="lpstr">
      <vt:lpstr>Arial</vt:lpstr>
      <vt:lpstr>Arial Black</vt:lpstr>
      <vt:lpstr>Arial Narrow</vt:lpstr>
      <vt:lpstr>Calibri</vt:lpstr>
      <vt:lpstr>Calibri Light</vt:lpstr>
      <vt:lpstr>Times New Roman</vt:lpstr>
      <vt:lpstr>Retrospect</vt:lpstr>
      <vt:lpstr>Custom Design</vt:lpstr>
      <vt:lpstr>Content</vt:lpstr>
      <vt:lpstr>      MHDO’s Health Information Advisory Committee (HIAC)</vt:lpstr>
      <vt:lpstr>       Membership of the advisory committee as defined in §8718 </vt:lpstr>
      <vt:lpstr>Board Appointments &amp; Remaining Nomination</vt:lpstr>
      <vt:lpstr>Revisions to MHDO Data Use Agreement (DUA)</vt:lpstr>
      <vt:lpstr> Update on Ch. 570, Uniform Reporting System for Prescription Drug Price Data Sets</vt:lpstr>
      <vt:lpstr>Public Law 2021, Ch. 603 &amp; Chapter 247</vt:lpstr>
      <vt:lpstr>Public Law 2021, Ch. 603 &amp; Chapter 247</vt:lpstr>
      <vt:lpstr>Public Law 2021, Ch. 603 &amp; Chapter 247</vt:lpstr>
      <vt:lpstr>Public Law 2021, Ch. 603 &amp; Chapter 247</vt:lpstr>
      <vt:lpstr>CompareMaine Overview</vt:lpstr>
      <vt:lpstr>CompareMaine</vt:lpstr>
      <vt:lpstr>Payment Ranges</vt:lpstr>
      <vt:lpstr>Payment Ranges </vt:lpstr>
      <vt:lpstr> Methodology for Attributing Facility vs. Professional Payments</vt:lpstr>
      <vt:lpstr>Quality Data Enhancements</vt:lpstr>
      <vt:lpstr>Quality Data  </vt:lpstr>
      <vt:lpstr>PowerPoint Presentation</vt:lpstr>
      <vt:lpstr>PowerPoint Presentation</vt:lpstr>
      <vt:lpstr>Upcoming Board Meetings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Content</dc:title>
  <dc:creator>Melissa Hillmyer</dc:creator>
  <cp:lastModifiedBy>Bonsant, Kimberly</cp:lastModifiedBy>
  <cp:revision>166</cp:revision>
  <dcterms:created xsi:type="dcterms:W3CDTF">2020-06-02T04:02:18Z</dcterms:created>
  <dcterms:modified xsi:type="dcterms:W3CDTF">2022-06-02T12:45:48Z</dcterms:modified>
</cp:coreProperties>
</file>