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14"/>
  </p:notesMasterIdLst>
  <p:handoutMasterIdLst>
    <p:handoutMasterId r:id="rId15"/>
  </p:handoutMasterIdLst>
  <p:sldIdLst>
    <p:sldId id="257" r:id="rId6"/>
    <p:sldId id="565" r:id="rId7"/>
    <p:sldId id="555" r:id="rId8"/>
    <p:sldId id="559" r:id="rId9"/>
    <p:sldId id="577" r:id="rId10"/>
    <p:sldId id="512" r:id="rId11"/>
    <p:sldId id="553" r:id="rId12"/>
    <p:sldId id="576"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E3D5AC-B1A2-4021-B586-BFFD1165C559}" v="1" dt="2022-10-04T20:10:04.4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2" d="100"/>
          <a:sy n="72" d="100"/>
        </p:scale>
        <p:origin x="53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10/14/2022</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10/14/2022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dirty="0"/>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3C3A7D0-D16C-4F95-B6CD-22FE07440616}" type="datetime1">
              <a:rPr lang="en-US" smtClean="0"/>
              <a:t>10/14/2022</a:t>
            </a:fld>
            <a:endParaRPr lang="en-US" dirty="0"/>
          </a:p>
        </p:txBody>
      </p:sp>
      <p:sp>
        <p:nvSpPr>
          <p:cNvPr id="5" name="Footer Placeholder 4"/>
          <p:cNvSpPr>
            <a:spLocks noGrp="1"/>
          </p:cNvSpPr>
          <p:nvPr>
            <p:ph type="ftr" sz="quarter" idx="11"/>
          </p:nvPr>
        </p:nvSpPr>
        <p:spPr/>
        <p:txBody>
          <a:bodyPr/>
          <a:lstStyle/>
          <a:p>
            <a:r>
              <a:rPr lang="en-US" dirty="0"/>
              <a:t>MHDO Board Meeting June 2, 2022</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69F68D-A6C3-46FA-BD9F-8151B999ACCF}" type="datetime1">
              <a:rPr lang="en-US" smtClean="0"/>
              <a:t>10/14/2022</a:t>
            </a:fld>
            <a:endParaRPr lang="en-US" dirty="0"/>
          </a:p>
        </p:txBody>
      </p:sp>
      <p:sp>
        <p:nvSpPr>
          <p:cNvPr id="5" name="Footer Placeholder 4"/>
          <p:cNvSpPr>
            <a:spLocks noGrp="1"/>
          </p:cNvSpPr>
          <p:nvPr>
            <p:ph type="ftr" sz="quarter" idx="11"/>
          </p:nvPr>
        </p:nvSpPr>
        <p:spPr/>
        <p:txBody>
          <a:bodyPr/>
          <a:lstStyle/>
          <a:p>
            <a:r>
              <a:rPr lang="en-US" dirty="0"/>
              <a:t>MHDO Board Meeting June 2, 2022</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E7267-3838-4B61-A56E-30B77B9D2480}" type="datetime1">
              <a:rPr lang="en-US" smtClean="0"/>
              <a:t>10/14/2022</a:t>
            </a:fld>
            <a:endParaRPr lang="en-US" dirty="0"/>
          </a:p>
        </p:txBody>
      </p:sp>
      <p:sp>
        <p:nvSpPr>
          <p:cNvPr id="5" name="Footer Placeholder 4"/>
          <p:cNvSpPr>
            <a:spLocks noGrp="1"/>
          </p:cNvSpPr>
          <p:nvPr>
            <p:ph type="ftr" sz="quarter" idx="11"/>
          </p:nvPr>
        </p:nvSpPr>
        <p:spPr/>
        <p:txBody>
          <a:bodyPr/>
          <a:lstStyle/>
          <a:p>
            <a:r>
              <a:rPr lang="en-US" dirty="0"/>
              <a:t>MHDO Board Meeting June 2, 2022</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7F27C7F9-5276-47E6-A8A8-0FAB0F7EA927}" type="datetime1">
              <a:rPr lang="en-US" smtClean="0"/>
              <a:t>10/14/2022</a:t>
            </a:fld>
            <a:endParaRPr lang="en-US" dirty="0"/>
          </a:p>
        </p:txBody>
      </p:sp>
      <p:sp>
        <p:nvSpPr>
          <p:cNvPr id="5" name="Footer Placeholder 4"/>
          <p:cNvSpPr>
            <a:spLocks noGrp="1"/>
          </p:cNvSpPr>
          <p:nvPr>
            <p:ph type="ftr" sz="quarter" idx="11"/>
          </p:nvPr>
        </p:nvSpPr>
        <p:spPr/>
        <p:txBody>
          <a:bodyPr/>
          <a:lstStyle/>
          <a:p>
            <a:r>
              <a:rPr lang="en-US" dirty="0"/>
              <a:t>MHDO Board Meeting June 2, 2022</a:t>
            </a:r>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1C45E0-E86B-43B3-AB02-EA9E4A8AC6FE}" type="datetime1">
              <a:rPr lang="en-US" smtClean="0"/>
              <a:t>10/14/2022</a:t>
            </a:fld>
            <a:endParaRPr lang="en-US" dirty="0"/>
          </a:p>
        </p:txBody>
      </p:sp>
      <p:sp>
        <p:nvSpPr>
          <p:cNvPr id="5" name="Footer Placeholder 4"/>
          <p:cNvSpPr>
            <a:spLocks noGrp="1"/>
          </p:cNvSpPr>
          <p:nvPr>
            <p:ph type="ftr" sz="quarter" idx="11"/>
          </p:nvPr>
        </p:nvSpPr>
        <p:spPr/>
        <p:txBody>
          <a:bodyPr/>
          <a:lstStyle/>
          <a:p>
            <a:r>
              <a:rPr lang="en-US" dirty="0"/>
              <a:t>MHDO Board Meeting June 2, 2022</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A52F7E-8147-41CB-8C0A-FAEFDDC61A1D}" type="datetime1">
              <a:rPr lang="en-US" smtClean="0"/>
              <a:t>10/14/2022</a:t>
            </a:fld>
            <a:endParaRPr lang="en-US" dirty="0"/>
          </a:p>
        </p:txBody>
      </p:sp>
      <p:sp>
        <p:nvSpPr>
          <p:cNvPr id="6" name="Footer Placeholder 5"/>
          <p:cNvSpPr>
            <a:spLocks noGrp="1"/>
          </p:cNvSpPr>
          <p:nvPr>
            <p:ph type="ftr" sz="quarter" idx="11"/>
          </p:nvPr>
        </p:nvSpPr>
        <p:spPr/>
        <p:txBody>
          <a:bodyPr/>
          <a:lstStyle/>
          <a:p>
            <a:r>
              <a:rPr lang="en-US" dirty="0"/>
              <a:t>MHDO Board Meeting June 2, 2022</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0A319-3C10-49CB-83C7-D40B862CE95E}" type="datetime1">
              <a:rPr lang="en-US" smtClean="0"/>
              <a:t>10/14/2022</a:t>
            </a:fld>
            <a:endParaRPr lang="en-US" dirty="0"/>
          </a:p>
        </p:txBody>
      </p:sp>
      <p:sp>
        <p:nvSpPr>
          <p:cNvPr id="8" name="Footer Placeholder 7"/>
          <p:cNvSpPr>
            <a:spLocks noGrp="1"/>
          </p:cNvSpPr>
          <p:nvPr>
            <p:ph type="ftr" sz="quarter" idx="11"/>
          </p:nvPr>
        </p:nvSpPr>
        <p:spPr/>
        <p:txBody>
          <a:bodyPr/>
          <a:lstStyle/>
          <a:p>
            <a:r>
              <a:rPr lang="en-US" dirty="0"/>
              <a:t>MHDO Board Meeting June 2, 2022</a:t>
            </a:r>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95F720-712B-4AE3-AEAA-817266C2664A}" type="datetime1">
              <a:rPr lang="en-US" smtClean="0"/>
              <a:t>10/14/2022</a:t>
            </a:fld>
            <a:endParaRPr lang="en-US" dirty="0"/>
          </a:p>
        </p:txBody>
      </p:sp>
      <p:sp>
        <p:nvSpPr>
          <p:cNvPr id="4" name="Footer Placeholder 3"/>
          <p:cNvSpPr>
            <a:spLocks noGrp="1"/>
          </p:cNvSpPr>
          <p:nvPr>
            <p:ph type="ftr" sz="quarter" idx="11"/>
          </p:nvPr>
        </p:nvSpPr>
        <p:spPr/>
        <p:txBody>
          <a:bodyPr/>
          <a:lstStyle/>
          <a:p>
            <a:r>
              <a:rPr lang="en-US" dirty="0"/>
              <a:t>MHDO Board Meeting June 2, 2022</a:t>
            </a:r>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564D02C-6A17-4020-8955-8CC710028391}" type="datetime1">
              <a:rPr lang="en-US" smtClean="0"/>
              <a:t>10/14/2022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MHDO Board Meeting June 2, 2022</a:t>
            </a:r>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41627C7-41E7-4303-9FA7-9DA4C4E1614A}" type="datetime1">
              <a:rPr lang="en-US" smtClean="0"/>
              <a:t>10/14/2022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MHDO Board Meeting June 2, 2022</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98F7E0-C8B5-4579-9A6A-88E967273F4D}" type="datetime1">
              <a:rPr lang="en-US" smtClean="0"/>
              <a:t>10/14/2022</a:t>
            </a:fld>
            <a:endParaRPr lang="en-US" dirty="0"/>
          </a:p>
        </p:txBody>
      </p:sp>
      <p:sp>
        <p:nvSpPr>
          <p:cNvPr id="6" name="Footer Placeholder 5"/>
          <p:cNvSpPr>
            <a:spLocks noGrp="1"/>
          </p:cNvSpPr>
          <p:nvPr>
            <p:ph type="ftr" sz="quarter" idx="11"/>
          </p:nvPr>
        </p:nvSpPr>
        <p:spPr/>
        <p:txBody>
          <a:bodyPr/>
          <a:lstStyle/>
          <a:p>
            <a:r>
              <a:rPr lang="en-US" dirty="0"/>
              <a:t>MHDO Board Meeting June 2, 2022</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FBA16EF-C11D-4FF0-A6A1-126BF840D12A}" type="datetime1">
              <a:rPr lang="en-US" smtClean="0"/>
              <a:t>10/14/2022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MHDO Board Meeting June 2, 2022</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hdo.maine.gov/hospital_financial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maineinfectionpreventionforum.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015" y="1038225"/>
            <a:ext cx="10004467" cy="699136"/>
          </a:xfrm>
        </p:spPr>
        <p:txBody>
          <a:bodyPr>
            <a:normAutofit/>
          </a:bodyPr>
          <a:lstStyle/>
          <a:p>
            <a:r>
              <a:rPr lang="en-US" sz="4000" b="1" dirty="0">
                <a:solidFill>
                  <a:schemeClr val="tx1"/>
                </a:solidFill>
              </a:rPr>
              <a:t>Content</a:t>
            </a:r>
          </a:p>
        </p:txBody>
      </p:sp>
      <p:sp>
        <p:nvSpPr>
          <p:cNvPr id="3" name="Content Placeholder 2"/>
          <p:cNvSpPr>
            <a:spLocks noGrp="1"/>
          </p:cNvSpPr>
          <p:nvPr>
            <p:ph idx="1"/>
          </p:nvPr>
        </p:nvSpPr>
        <p:spPr>
          <a:xfrm>
            <a:off x="1208015" y="2039814"/>
            <a:ext cx="10004467" cy="4268221"/>
          </a:xfrm>
        </p:spPr>
        <p:txBody>
          <a:bodyPr>
            <a:noAutofit/>
          </a:bodyPr>
          <a:lstStyle/>
          <a:p>
            <a:pPr marL="0" marR="0" lvl="0" indent="0">
              <a:lnSpc>
                <a:spcPct val="100000"/>
              </a:lnSpc>
              <a:spcBef>
                <a:spcPts val="0"/>
              </a:spcBef>
              <a:spcAft>
                <a:spcPts val="1800"/>
              </a:spcAft>
              <a:buNone/>
            </a:pPr>
            <a:r>
              <a:rPr lang="en-US" sz="2400" dirty="0">
                <a:effectLst/>
                <a:latin typeface="Calibri" panose="020F0502020204030204" pitchFamily="34" charset="0"/>
                <a:ea typeface="Calibri" panose="020F0502020204030204" pitchFamily="34" charset="0"/>
              </a:rPr>
              <a:t>Key Deliverables &amp; Timing for CompareMaine 11.0 Release</a:t>
            </a:r>
          </a:p>
          <a:p>
            <a:pPr marL="0" marR="0" lvl="0" indent="0">
              <a:lnSpc>
                <a:spcPct val="100000"/>
              </a:lnSpc>
              <a:spcBef>
                <a:spcPts val="0"/>
              </a:spcBef>
              <a:spcAft>
                <a:spcPts val="1800"/>
              </a:spcAft>
              <a:buNone/>
            </a:pPr>
            <a:r>
              <a:rPr lang="en-US" sz="2400" dirty="0">
                <a:effectLst/>
                <a:latin typeface="Calibri" panose="020F0502020204030204" pitchFamily="34" charset="0"/>
                <a:ea typeface="Calibri" panose="020F0502020204030204" pitchFamily="34" charset="0"/>
              </a:rPr>
              <a:t>Public Posting of FY2021 Hospital Financial Data</a:t>
            </a:r>
            <a:r>
              <a:rPr lang="en-US" sz="2400" b="1" dirty="0">
                <a:effectLst/>
                <a:latin typeface="Calibri" panose="020F0502020204030204" pitchFamily="34"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lvl="0" indent="0">
              <a:lnSpc>
                <a:spcPct val="100000"/>
              </a:lnSpc>
              <a:spcBef>
                <a:spcPts val="0"/>
              </a:spcBef>
              <a:spcAft>
                <a:spcPts val="1800"/>
              </a:spcAft>
              <a:buNone/>
            </a:pPr>
            <a:r>
              <a:rPr lang="en-US" sz="2400" dirty="0">
                <a:effectLst/>
                <a:latin typeface="Calibri" panose="020F0502020204030204" pitchFamily="34" charset="0"/>
                <a:ea typeface="Calibri" panose="020F0502020204030204" pitchFamily="34" charset="0"/>
              </a:rPr>
              <a:t>Status of Upcoming Legislative Reports</a:t>
            </a:r>
            <a:endParaRPr lang="en-US" sz="2400" dirty="0">
              <a:effectLst/>
              <a:latin typeface="Times New Roman" panose="02020603050405020304" pitchFamily="18" charset="0"/>
              <a:ea typeface="Times New Roman" panose="02020603050405020304" pitchFamily="18" charset="0"/>
            </a:endParaRPr>
          </a:p>
          <a:p>
            <a:pPr marL="0" marR="0" lvl="0" indent="0">
              <a:lnSpc>
                <a:spcPct val="100000"/>
              </a:lnSpc>
              <a:spcBef>
                <a:spcPts val="0"/>
              </a:spcBef>
              <a:spcAft>
                <a:spcPts val="1800"/>
              </a:spcAft>
              <a:buNone/>
            </a:pPr>
            <a:r>
              <a:rPr lang="en-US" sz="2400" dirty="0">
                <a:effectLst/>
                <a:latin typeface="Calibri" panose="020F0502020204030204" pitchFamily="34" charset="0"/>
                <a:ea typeface="Calibri" panose="020F0502020204030204" pitchFamily="34" charset="0"/>
              </a:rPr>
              <a:t>Maine Cancer Foundations </a:t>
            </a:r>
            <a:r>
              <a:rPr lang="en-US" sz="2400" i="1" dirty="0">
                <a:effectLst/>
                <a:latin typeface="Calibri" panose="020F0502020204030204" pitchFamily="34" charset="0"/>
                <a:ea typeface="Calibri" panose="020F0502020204030204" pitchFamily="34" charset="0"/>
              </a:rPr>
              <a:t>Maine Cancer Blueprint</a:t>
            </a:r>
            <a:endParaRPr lang="en-US" sz="2400" i="1" dirty="0">
              <a:latin typeface="Calibri" panose="020F0502020204030204" pitchFamily="34" charset="0"/>
            </a:endParaRPr>
          </a:p>
          <a:p>
            <a:pPr marL="0" marR="0" lvl="0" indent="0">
              <a:lnSpc>
                <a:spcPct val="100000"/>
              </a:lnSpc>
              <a:spcBef>
                <a:spcPts val="0"/>
              </a:spcBef>
              <a:spcAft>
                <a:spcPts val="1800"/>
              </a:spcAft>
              <a:buNone/>
            </a:pPr>
            <a:r>
              <a:rPr lang="en-US" sz="2400" dirty="0"/>
              <a:t>Maine Quality Forum Update</a:t>
            </a:r>
          </a:p>
          <a:p>
            <a:pPr marL="0" indent="0">
              <a:lnSpc>
                <a:spcPct val="100000"/>
              </a:lnSpc>
              <a:spcBef>
                <a:spcPts val="0"/>
              </a:spcBef>
              <a:spcAft>
                <a:spcPts val="1800"/>
              </a:spcAft>
              <a:buNone/>
            </a:pPr>
            <a:r>
              <a:rPr lang="en-US" sz="2400" dirty="0"/>
              <a:t>Next MHDO Board Meeting</a:t>
            </a:r>
          </a:p>
          <a:p>
            <a:pPr marL="342900" indent="-342900">
              <a:buFont typeface="Calibri" panose="020F0502020204030204" pitchFamily="34" charset="0"/>
              <a:buAutoNum type="arabicPeriod"/>
            </a:pPr>
            <a:endParaRPr lang="en-US" sz="1400" dirty="0"/>
          </a:p>
          <a:p>
            <a:pPr marL="0" indent="0">
              <a:buNone/>
            </a:pPr>
            <a:endParaRPr lang="en-US" sz="1400" i="1" dirty="0"/>
          </a:p>
          <a:p>
            <a:pPr marL="0" indent="0">
              <a:buNone/>
            </a:pPr>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pic>
        <p:nvPicPr>
          <p:cNvPr id="7" name="Picture 6"/>
          <p:cNvPicPr>
            <a:picLocks noChangeAspect="1"/>
          </p:cNvPicPr>
          <p:nvPr/>
        </p:nvPicPr>
        <p:blipFill>
          <a:blip r:embed="rId3"/>
          <a:stretch>
            <a:fillRect/>
          </a:stretch>
        </p:blipFill>
        <p:spPr>
          <a:xfrm>
            <a:off x="3845168" y="88105"/>
            <a:ext cx="4501663" cy="1055078"/>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October 6, 2022</a:t>
            </a:r>
          </a:p>
        </p:txBody>
      </p:sp>
    </p:spTree>
    <p:extLst>
      <p:ext uri="{BB962C8B-B14F-4D97-AF65-F5344CB8AC3E}">
        <p14:creationId xmlns:p14="http://schemas.microsoft.com/office/powerpoint/2010/main" val="254265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F69D-B71E-443F-B972-8BF1671F563E}"/>
              </a:ext>
            </a:extLst>
          </p:cNvPr>
          <p:cNvSpPr>
            <a:spLocks noGrp="1"/>
          </p:cNvSpPr>
          <p:nvPr>
            <p:ph type="title"/>
          </p:nvPr>
        </p:nvSpPr>
        <p:spPr>
          <a:xfrm>
            <a:off x="1182848" y="885225"/>
            <a:ext cx="10029634" cy="852136"/>
          </a:xfrm>
        </p:spPr>
        <p:txBody>
          <a:bodyPr>
            <a:normAutofit/>
          </a:bodyPr>
          <a:lstStyle/>
          <a:p>
            <a:pPr algn="ctr"/>
            <a:r>
              <a:rPr lang="en-US" sz="4000" b="1" dirty="0"/>
              <a:t>CompareMaine V. 11.0</a:t>
            </a:r>
            <a:endParaRPr lang="en-US" sz="3600" b="1" dirty="0">
              <a:solidFill>
                <a:schemeClr val="tx1"/>
              </a:solidFill>
            </a:endParaRPr>
          </a:p>
        </p:txBody>
      </p:sp>
      <p:sp>
        <p:nvSpPr>
          <p:cNvPr id="3" name="Content Placeholder 2">
            <a:extLst>
              <a:ext uri="{FF2B5EF4-FFF2-40B4-BE49-F238E27FC236}">
                <a16:creationId xmlns:a16="http://schemas.microsoft.com/office/drawing/2014/main" id="{6264C83D-38AC-40B4-BF33-B62F973ED7F0}"/>
              </a:ext>
            </a:extLst>
          </p:cNvPr>
          <p:cNvSpPr>
            <a:spLocks noGrp="1"/>
          </p:cNvSpPr>
          <p:nvPr>
            <p:ph idx="1"/>
          </p:nvPr>
        </p:nvSpPr>
        <p:spPr>
          <a:xfrm>
            <a:off x="1182846" y="2039814"/>
            <a:ext cx="10029635" cy="3829279"/>
          </a:xfrm>
        </p:spPr>
        <p:txBody>
          <a:bodyPr>
            <a:normAutofit fontScale="77500" lnSpcReduction="20000"/>
          </a:bodyPr>
          <a:lstStyle/>
          <a:p>
            <a:pPr marL="201168" lvl="1" indent="0">
              <a:lnSpc>
                <a:spcPct val="120000"/>
              </a:lnSpc>
              <a:spcBef>
                <a:spcPts val="0"/>
              </a:spcBef>
              <a:spcAft>
                <a:spcPts val="1200"/>
              </a:spcAft>
              <a:buClr>
                <a:srgbClr val="4A66AC"/>
              </a:buClr>
              <a:buNone/>
              <a:defRPr/>
            </a:pPr>
            <a:r>
              <a:rPr kumimoji="0" lang="en-US" sz="2800" i="0" u="none" strike="noStrike" kern="1200" cap="none" spc="0" normalizeH="0" baseline="0" noProof="0" dirty="0">
                <a:ln>
                  <a:noFill/>
                </a:ln>
                <a:solidFill>
                  <a:prstClr val="black"/>
                </a:solidFill>
                <a:effectLst/>
                <a:uLnTx/>
                <a:uFillTx/>
                <a:latin typeface="Calibri" panose="020F0502020204030204"/>
                <a:ea typeface="+mn-ea"/>
                <a:cs typeface="+mn-cs"/>
              </a:rPr>
              <a:t>Anticipated Release Date: Week of December 19</a:t>
            </a:r>
            <a:r>
              <a:rPr kumimoji="0" lang="en-US" sz="2800" i="0" u="none" strike="noStrike" kern="1200" cap="none" spc="0" normalizeH="0" baseline="30000" noProof="0" dirty="0">
                <a:ln>
                  <a:noFill/>
                </a:ln>
                <a:solidFill>
                  <a:prstClr val="black"/>
                </a:solidFill>
                <a:effectLst/>
                <a:uLnTx/>
                <a:uFillTx/>
                <a:latin typeface="Calibri" panose="020F0502020204030204"/>
                <a:ea typeface="+mn-ea"/>
                <a:cs typeface="+mn-cs"/>
              </a:rPr>
              <a:t>th</a:t>
            </a:r>
            <a:r>
              <a:rPr kumimoji="0" lang="en-US" sz="280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01168" lvl="1" indent="0">
              <a:lnSpc>
                <a:spcPct val="120000"/>
              </a:lnSpc>
              <a:spcBef>
                <a:spcPts val="0"/>
              </a:spcBef>
              <a:spcAft>
                <a:spcPts val="1200"/>
              </a:spcAft>
              <a:buClr>
                <a:srgbClr val="4A66AC"/>
              </a:buClr>
              <a:buNone/>
              <a:defRPr/>
            </a:pPr>
            <a:r>
              <a:rPr lang="en-US" sz="2800" dirty="0">
                <a:solidFill>
                  <a:prstClr val="black"/>
                </a:solidFill>
                <a:latin typeface="Calibri" panose="020F0502020204030204"/>
              </a:rPr>
              <a:t>Cost Data Reflects the Period: April 1, 2021 – March 31, 2022</a:t>
            </a:r>
          </a:p>
          <a:p>
            <a:pPr marL="201168" lvl="1" indent="0">
              <a:lnSpc>
                <a:spcPct val="120000"/>
              </a:lnSpc>
              <a:spcBef>
                <a:spcPts val="0"/>
              </a:spcBef>
              <a:spcAft>
                <a:spcPts val="1200"/>
              </a:spcAft>
              <a:buClr>
                <a:srgbClr val="4A66AC"/>
              </a:buClr>
              <a:buNone/>
              <a:defRPr/>
            </a:pPr>
            <a:r>
              <a:rPr lang="en-US" sz="2800" dirty="0">
                <a:solidFill>
                  <a:prstClr val="black"/>
                </a:solidFill>
                <a:latin typeface="Calibri" panose="020F0502020204030204"/>
              </a:rPr>
              <a:t>Prescription Drug Report (top 25 most costly, most frequently prescribed and highest year over year cost increases in Maine) Reflects the Period July 1, 2021-June 30, 2022</a:t>
            </a:r>
          </a:p>
          <a:p>
            <a:pPr marL="201168" lvl="1" indent="0">
              <a:lnSpc>
                <a:spcPct val="120000"/>
              </a:lnSpc>
              <a:spcBef>
                <a:spcPts val="0"/>
              </a:spcBef>
              <a:spcAft>
                <a:spcPts val="1200"/>
              </a:spcAft>
              <a:buClr>
                <a:srgbClr val="4A66AC"/>
              </a:buClr>
              <a:buNone/>
              <a:defRPr/>
            </a:pPr>
            <a:r>
              <a:rPr lang="en-US" sz="2800" dirty="0">
                <a:solidFill>
                  <a:prstClr val="black"/>
                </a:solidFill>
                <a:latin typeface="Calibri" panose="020F0502020204030204"/>
              </a:rPr>
              <a:t>Quality Data Reflects the Most Recent Periods</a:t>
            </a:r>
          </a:p>
          <a:p>
            <a:pPr marL="201168" lvl="1" indent="0">
              <a:lnSpc>
                <a:spcPct val="120000"/>
              </a:lnSpc>
              <a:spcBef>
                <a:spcPts val="0"/>
              </a:spcBef>
              <a:spcAft>
                <a:spcPts val="1200"/>
              </a:spcAft>
              <a:buClr>
                <a:srgbClr val="4A66AC"/>
              </a:buClr>
              <a:buNone/>
              <a:defRPr/>
            </a:pPr>
            <a:r>
              <a:rPr lang="en-US" sz="2800" b="1" dirty="0">
                <a:solidFill>
                  <a:prstClr val="black"/>
                </a:solidFill>
                <a:latin typeface="Calibri" panose="020F0502020204030204"/>
              </a:rPr>
              <a:t>External Review of CM 11.0 </a:t>
            </a:r>
            <a:r>
              <a:rPr lang="en-US" sz="2800" dirty="0">
                <a:solidFill>
                  <a:prstClr val="black"/>
                </a:solidFill>
                <a:latin typeface="Calibri" panose="020F0502020204030204"/>
              </a:rPr>
              <a:t>begins 10/28-11/17 (MHDO will send e-mail 10/12 to payors and facilities giving a heads up on the timing of the external review)</a:t>
            </a:r>
          </a:p>
          <a:p>
            <a:pPr marL="1828800" lvl="8" indent="-457200">
              <a:lnSpc>
                <a:spcPct val="120000"/>
              </a:lnSpc>
              <a:spcBef>
                <a:spcPts val="0"/>
              </a:spcBef>
              <a:spcAft>
                <a:spcPts val="1200"/>
              </a:spcAft>
              <a:buClr>
                <a:srgbClr val="4A66AC"/>
              </a:buClr>
              <a:buFont typeface="Wingdings" panose="05000000000000000000" pitchFamily="2" charset="2"/>
              <a:buChar char="Ø"/>
              <a:defRPr/>
            </a:pPr>
            <a:r>
              <a:rPr lang="en-US" sz="2300" dirty="0">
                <a:solidFill>
                  <a:prstClr val="black"/>
                </a:solidFill>
                <a:latin typeface="Calibri" panose="020F0502020204030204"/>
              </a:rPr>
              <a:t>Demo Site &amp; Excel Spreadsheet</a:t>
            </a:r>
            <a:r>
              <a:rPr lang="en-US" sz="2400" dirty="0">
                <a:solidFill>
                  <a:prstClr val="black"/>
                </a:solidFill>
                <a:latin typeface="Calibri" panose="020F0502020204030204"/>
              </a:rPr>
              <a:t>	</a:t>
            </a:r>
            <a:r>
              <a:rPr lang="en-US" sz="1800" dirty="0">
                <a:solidFill>
                  <a:prstClr val="black"/>
                </a:solidFill>
                <a:latin typeface="Calibri" panose="020F0502020204030204"/>
              </a:rPr>
              <a:t>	</a:t>
            </a:r>
          </a:p>
          <a:p>
            <a:pPr marL="0" indent="0">
              <a:buNone/>
            </a:pPr>
            <a:endParaRPr lang="en-US" sz="2800" dirty="0"/>
          </a:p>
          <a:p>
            <a:endParaRPr lang="en-US" dirty="0"/>
          </a:p>
          <a:p>
            <a:endParaRPr lang="en-US" sz="3200" u="sng" dirty="0"/>
          </a:p>
          <a:p>
            <a:endParaRPr lang="en-US" sz="3200" dirty="0"/>
          </a:p>
          <a:p>
            <a:endParaRPr lang="en-US" dirty="0"/>
          </a:p>
        </p:txBody>
      </p:sp>
      <p:sp>
        <p:nvSpPr>
          <p:cNvPr id="4" name="Footer Placeholder 3">
            <a:extLst>
              <a:ext uri="{FF2B5EF4-FFF2-40B4-BE49-F238E27FC236}">
                <a16:creationId xmlns:a16="http://schemas.microsoft.com/office/drawing/2014/main" id="{BB484CC0-DDB3-4CB9-A0FC-D9B138D6D3F4}"/>
              </a:ext>
            </a:extLst>
          </p:cNvPr>
          <p:cNvSpPr>
            <a:spLocks noGrp="1"/>
          </p:cNvSpPr>
          <p:nvPr>
            <p:ph type="ftr" sz="quarter" idx="11"/>
          </p:nvPr>
        </p:nvSpPr>
        <p:spPr/>
        <p:txBody>
          <a:bodyPr/>
          <a:lstStyle/>
          <a:p>
            <a:r>
              <a:rPr lang="en-US" dirty="0"/>
              <a:t>MHDO Board Meeting October 6, 2022</a:t>
            </a:r>
          </a:p>
        </p:txBody>
      </p:sp>
      <p:pic>
        <p:nvPicPr>
          <p:cNvPr id="5" name="Picture 2" descr="CompareMaine">
            <a:extLst>
              <a:ext uri="{FF2B5EF4-FFF2-40B4-BE49-F238E27FC236}">
                <a16:creationId xmlns:a16="http://schemas.microsoft.com/office/drawing/2014/main" id="{9C3CE3DE-4C11-4BE3-BB8A-C96BE35ECB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439" y="395453"/>
            <a:ext cx="2382990" cy="489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69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a:xfrm>
            <a:off x="1208014" y="988907"/>
            <a:ext cx="10004468" cy="748453"/>
          </a:xfrm>
        </p:spPr>
        <p:txBody>
          <a:bodyPr>
            <a:normAutofit/>
          </a:bodyPr>
          <a:lstStyle/>
          <a:p>
            <a:pPr marR="0" algn="ctr">
              <a:spcBef>
                <a:spcPts val="0"/>
              </a:spcBef>
              <a:spcAft>
                <a:spcPts val="0"/>
              </a:spcAft>
            </a:pPr>
            <a:r>
              <a:rPr lang="en-US" sz="4000" b="1" dirty="0"/>
              <a:t>Public Posting </a:t>
            </a:r>
            <a:r>
              <a:rPr lang="en-US" sz="4000" b="1" dirty="0">
                <a:effectLst/>
                <a:ea typeface="Calibri" panose="020F0502020204030204" pitchFamily="34" charset="0"/>
              </a:rPr>
              <a:t>of FY2021 Hospital Financial Data</a:t>
            </a:r>
            <a:r>
              <a:rPr lang="en-US" sz="4000" b="1" dirty="0"/>
              <a:t> </a:t>
            </a:r>
            <a:endParaRPr lang="en-US" sz="3600" b="1"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359016" y="2039814"/>
            <a:ext cx="9853465" cy="3829279"/>
          </a:xfrm>
        </p:spPr>
        <p:txBody>
          <a:bodyPr>
            <a:normAutofit/>
          </a:bodyPr>
          <a:lstStyle/>
          <a:p>
            <a:pPr marL="0" indent="0">
              <a:lnSpc>
                <a:spcPct val="100000"/>
              </a:lnSpc>
              <a:spcBef>
                <a:spcPts val="0"/>
              </a:spcBef>
              <a:spcAft>
                <a:spcPts val="1800"/>
              </a:spcAft>
              <a:buNone/>
            </a:pPr>
            <a:r>
              <a:rPr lang="en-US" sz="2400" dirty="0"/>
              <a:t>September 30</a:t>
            </a:r>
            <a:r>
              <a:rPr lang="en-US" sz="2400" baseline="30000" dirty="0"/>
              <a:t>th</a:t>
            </a:r>
            <a:r>
              <a:rPr lang="en-US" sz="2400" dirty="0"/>
              <a:t> all hospital FY 2021 financial data submitted to MHDO</a:t>
            </a:r>
          </a:p>
          <a:p>
            <a:pPr marL="0" indent="0">
              <a:lnSpc>
                <a:spcPct val="100000"/>
              </a:lnSpc>
              <a:spcBef>
                <a:spcPts val="0"/>
              </a:spcBef>
              <a:spcAft>
                <a:spcPts val="1800"/>
              </a:spcAft>
              <a:buNone/>
            </a:pPr>
            <a:r>
              <a:rPr lang="en-US" sz="2400" dirty="0"/>
              <a:t>MHDO is preparing the FY 2021 Standardized Annual Hospital Financial Report (three-part report) </a:t>
            </a:r>
            <a:r>
              <a:rPr lang="en-US" sz="2400" dirty="0">
                <a:hlinkClick r:id="rId2"/>
              </a:rPr>
              <a:t>https://mhdo.maine.gov/hospital_financials.htm</a:t>
            </a:r>
            <a:endParaRPr lang="en-US" sz="2400" dirty="0"/>
          </a:p>
          <a:p>
            <a:pPr marL="0" indent="0">
              <a:lnSpc>
                <a:spcPct val="100000"/>
              </a:lnSpc>
              <a:spcBef>
                <a:spcPts val="0"/>
              </a:spcBef>
              <a:spcAft>
                <a:spcPts val="1800"/>
              </a:spcAft>
              <a:buNone/>
            </a:pPr>
            <a:r>
              <a:rPr lang="en-US" sz="2400" dirty="0"/>
              <a:t>External Hospital Review of the Standardized Annual Report scheduled to begin 12/2/-12/21/2022</a:t>
            </a:r>
          </a:p>
          <a:p>
            <a:pPr marL="0" indent="0">
              <a:lnSpc>
                <a:spcPct val="100000"/>
              </a:lnSpc>
              <a:spcBef>
                <a:spcPts val="0"/>
              </a:spcBef>
              <a:spcAft>
                <a:spcPts val="1800"/>
              </a:spcAft>
              <a:buNone/>
            </a:pPr>
            <a:r>
              <a:rPr lang="en-US" sz="2400" dirty="0"/>
              <a:t>MHDO Plans to Post FY 2021 Reports on MHDO Website week of December 28, 2022</a:t>
            </a:r>
          </a:p>
          <a:p>
            <a:pPr marL="0" indent="0">
              <a:buNone/>
            </a:pP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October 6, 2022</a:t>
            </a:r>
          </a:p>
        </p:txBody>
      </p:sp>
    </p:spTree>
    <p:extLst>
      <p:ext uri="{BB962C8B-B14F-4D97-AF65-F5344CB8AC3E}">
        <p14:creationId xmlns:p14="http://schemas.microsoft.com/office/powerpoint/2010/main" val="381172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2444992982"/>
              </p:ext>
            </p:extLst>
          </p:nvPr>
        </p:nvGraphicFramePr>
        <p:xfrm>
          <a:off x="-1" y="8390"/>
          <a:ext cx="12191999" cy="6709477"/>
        </p:xfrm>
        <a:graphic>
          <a:graphicData uri="http://schemas.openxmlformats.org/drawingml/2006/table">
            <a:tbl>
              <a:tblPr firstRow="1" firstCol="1" bandRow="1">
                <a:tableStyleId>{B301B821-A1FF-4177-AEE7-76D212191A09}</a:tableStyleId>
              </a:tblPr>
              <a:tblGrid>
                <a:gridCol w="4190156">
                  <a:extLst>
                    <a:ext uri="{9D8B030D-6E8A-4147-A177-3AD203B41FA5}">
                      <a16:colId xmlns:a16="http://schemas.microsoft.com/office/drawing/2014/main" val="3802540832"/>
                    </a:ext>
                  </a:extLst>
                </a:gridCol>
                <a:gridCol w="2582668">
                  <a:extLst>
                    <a:ext uri="{9D8B030D-6E8A-4147-A177-3AD203B41FA5}">
                      <a16:colId xmlns:a16="http://schemas.microsoft.com/office/drawing/2014/main" val="2727064419"/>
                    </a:ext>
                  </a:extLst>
                </a:gridCol>
                <a:gridCol w="1992023">
                  <a:extLst>
                    <a:ext uri="{9D8B030D-6E8A-4147-A177-3AD203B41FA5}">
                      <a16:colId xmlns:a16="http://schemas.microsoft.com/office/drawing/2014/main" val="649657014"/>
                    </a:ext>
                  </a:extLst>
                </a:gridCol>
                <a:gridCol w="3427152">
                  <a:extLst>
                    <a:ext uri="{9D8B030D-6E8A-4147-A177-3AD203B41FA5}">
                      <a16:colId xmlns:a16="http://schemas.microsoft.com/office/drawing/2014/main" val="3124679994"/>
                    </a:ext>
                  </a:extLst>
                </a:gridCol>
              </a:tblGrid>
              <a:tr h="518443">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MHDO Report</a:t>
                      </a:r>
                    </a:p>
                  </a:txBody>
                  <a:tcPr marL="69179" marR="69179" marT="0" marB="0"/>
                </a:tc>
                <a:tc>
                  <a:txBody>
                    <a:bodyPr/>
                    <a:lstStyle/>
                    <a:p>
                      <a:pPr marL="0" marR="0">
                        <a:lnSpc>
                          <a:spcPct val="107000"/>
                        </a:lnSpc>
                        <a:spcBef>
                          <a:spcPts val="0"/>
                        </a:spcBef>
                        <a:spcAft>
                          <a:spcPts val="0"/>
                        </a:spcAft>
                      </a:pPr>
                      <a:r>
                        <a:rPr lang="en-US" sz="1800" dirty="0">
                          <a:effectLst/>
                        </a:rPr>
                        <a:t>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Due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Submit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743943">
                <a:tc>
                  <a:txBody>
                    <a:bodyPr/>
                    <a:lstStyle/>
                    <a:p>
                      <a:pPr marL="0" marR="0">
                        <a:lnSpc>
                          <a:spcPct val="107000"/>
                        </a:lnSpc>
                        <a:spcBef>
                          <a:spcPts val="0"/>
                        </a:spcBef>
                        <a:spcAft>
                          <a:spcPts val="0"/>
                        </a:spcAft>
                      </a:pPr>
                      <a:r>
                        <a:rPr lang="en-US" sz="1600" b="0" dirty="0">
                          <a:effectLst/>
                        </a:rPr>
                        <a:t>Prescription Drug Pricing Transparency, 3</a:t>
                      </a:r>
                      <a:r>
                        <a:rPr lang="en-US" sz="1600" b="0" baseline="30000" dirty="0">
                          <a:effectLst/>
                        </a:rPr>
                        <a:t>rd</a:t>
                      </a:r>
                      <a:r>
                        <a:rPr lang="en-US" sz="1600" b="0" dirty="0">
                          <a:effectLst/>
                        </a:rPr>
                        <a:t> report. (plan to send to MHDO board for review week of 10/24).</a:t>
                      </a:r>
                    </a:p>
                  </a:txBody>
                  <a:tcPr marL="69179" marR="69179" marT="0" marB="0"/>
                </a:tc>
                <a:tc>
                  <a:txBody>
                    <a:bodyPr/>
                    <a:lstStyle/>
                    <a:p>
                      <a:pPr marL="0" marR="0">
                        <a:lnSpc>
                          <a:spcPct val="107000"/>
                        </a:lnSpc>
                        <a:spcBef>
                          <a:spcPts val="0"/>
                        </a:spcBef>
                        <a:spcAft>
                          <a:spcPts val="0"/>
                        </a:spcAft>
                      </a:pPr>
                      <a:r>
                        <a:rPr lang="en-US" sz="1600" dirty="0">
                          <a:effectLst/>
                        </a:rPr>
                        <a:t>PL 2020, Chapter 470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November 2022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Joint Standing Committee on Health Coverage, Insurance and Financial Services (HCIFS)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4236288795"/>
                  </a:ext>
                </a:extLst>
              </a:tr>
              <a:tr h="1247378">
                <a:tc>
                  <a:txBody>
                    <a:bodyPr/>
                    <a:lstStyle/>
                    <a:p>
                      <a:pPr marL="0" marR="0">
                        <a:lnSpc>
                          <a:spcPct val="107000"/>
                        </a:lnSpc>
                        <a:spcBef>
                          <a:spcPts val="0"/>
                        </a:spcBef>
                        <a:spcAft>
                          <a:spcPts val="0"/>
                        </a:spcAft>
                      </a:pPr>
                      <a:r>
                        <a:rPr lang="en-US" sz="1600" b="0" dirty="0">
                          <a:effectLst/>
                        </a:rPr>
                        <a:t>Top 25 most frequently prescribed drugs in the State, costliest and highest year-over-year increases, 5</a:t>
                      </a:r>
                      <a:r>
                        <a:rPr lang="en-US" sz="1600" b="0" baseline="30000" dirty="0">
                          <a:effectLst/>
                        </a:rPr>
                        <a:t>th</a:t>
                      </a:r>
                      <a:r>
                        <a:rPr lang="en-US" sz="1600" b="0" dirty="0">
                          <a:effectLst/>
                        </a:rPr>
                        <a:t> report</a:t>
                      </a:r>
                    </a:p>
                    <a:p>
                      <a:pPr marL="0" marR="0">
                        <a:lnSpc>
                          <a:spcPct val="107000"/>
                        </a:lnSpc>
                        <a:spcBef>
                          <a:spcPts val="0"/>
                        </a:spcBef>
                        <a:spcAft>
                          <a:spcPts val="0"/>
                        </a:spcAft>
                      </a:pPr>
                      <a:r>
                        <a:rPr lang="en-US" sz="1600" dirty="0">
                          <a:effectLst/>
                        </a:rPr>
                        <a:t> Interactive Report is included in CM 11.0 Release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PL 2017, Chapter 406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December 2022 </a:t>
                      </a:r>
                    </a:p>
                  </a:txBody>
                  <a:tcPr marL="69179" marR="69179" marT="0" marB="0"/>
                </a:tc>
                <a:tc>
                  <a:txBody>
                    <a:bodyPr/>
                    <a:lstStyle/>
                    <a:p>
                      <a:pPr marL="0" marR="0">
                        <a:lnSpc>
                          <a:spcPct val="107000"/>
                        </a:lnSpc>
                        <a:spcBef>
                          <a:spcPts val="0"/>
                        </a:spcBef>
                        <a:spcAft>
                          <a:spcPts val="0"/>
                        </a:spcAft>
                      </a:pPr>
                      <a:r>
                        <a:rPr lang="en-US" sz="1600" dirty="0">
                          <a:effectLst/>
                        </a:rPr>
                        <a:t>HCIFS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743943">
                <a:tc>
                  <a:txBody>
                    <a:bodyPr/>
                    <a:lstStyle/>
                    <a:p>
                      <a:pPr marL="0" marR="0">
                        <a:lnSpc>
                          <a:spcPct val="107000"/>
                        </a:lnSpc>
                        <a:spcBef>
                          <a:spcPts val="0"/>
                        </a:spcBef>
                        <a:spcAft>
                          <a:spcPts val="0"/>
                        </a:spcAft>
                      </a:pPr>
                      <a:r>
                        <a:rPr lang="en-US" sz="1600" b="0" dirty="0">
                          <a:effectLst/>
                        </a:rPr>
                        <a:t>Primary Care Spending , 4</a:t>
                      </a:r>
                      <a:r>
                        <a:rPr lang="en-US" sz="1600" b="0" baseline="30000" dirty="0">
                          <a:effectLst/>
                        </a:rPr>
                        <a:t>th</a:t>
                      </a:r>
                      <a:r>
                        <a:rPr lang="en-US" sz="1600" b="0" dirty="0">
                          <a:effectLst/>
                        </a:rPr>
                        <a:t> report</a:t>
                      </a:r>
                    </a:p>
                    <a:p>
                      <a:pPr marL="0" marR="0">
                        <a:lnSpc>
                          <a:spcPct val="107000"/>
                        </a:lnSpc>
                        <a:spcBef>
                          <a:spcPts val="0"/>
                        </a:spcBef>
                        <a:spcAft>
                          <a:spcPts val="0"/>
                        </a:spcAft>
                      </a:pPr>
                      <a:r>
                        <a:rPr lang="en-US" sz="1600" b="0" dirty="0">
                          <a:effectLst/>
                        </a:rPr>
                        <a:t>(plan to send MQF’s advisory committee </a:t>
                      </a:r>
                    </a:p>
                    <a:p>
                      <a:pPr marL="0" marR="0">
                        <a:lnSpc>
                          <a:spcPct val="107000"/>
                        </a:lnSpc>
                        <a:spcBef>
                          <a:spcPts val="0"/>
                        </a:spcBef>
                        <a:spcAft>
                          <a:spcPts val="0"/>
                        </a:spcAft>
                      </a:pPr>
                      <a:r>
                        <a:rPr lang="en-US" sz="1600" b="0" dirty="0">
                          <a:effectLst/>
                        </a:rPr>
                        <a:t>draft report for review week of 12/12)</a:t>
                      </a:r>
                    </a:p>
                  </a:txBody>
                  <a:tcPr marL="69179" marR="69179" marT="0" marB="0"/>
                </a:tc>
                <a:tc>
                  <a:txBody>
                    <a:bodyPr/>
                    <a:lstStyle/>
                    <a:p>
                      <a:pPr marL="0" marR="0">
                        <a:lnSpc>
                          <a:spcPct val="107000"/>
                        </a:lnSpc>
                        <a:spcBef>
                          <a:spcPts val="0"/>
                        </a:spcBef>
                        <a:spcAft>
                          <a:spcPts val="0"/>
                        </a:spcAft>
                      </a:pPr>
                      <a:r>
                        <a:rPr lang="en-US" sz="1600" dirty="0">
                          <a:effectLst/>
                        </a:rPr>
                        <a:t>PL 2019, Chapter 244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January 15, 2023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HCIFS &amp; the Commissioner of DHHS</a:t>
                      </a:r>
                    </a:p>
                  </a:txBody>
                  <a:tcPr marL="69179" marR="69179" marT="0" marB="0"/>
                </a:tc>
                <a:extLst>
                  <a:ext uri="{0D108BD9-81ED-4DB2-BD59-A6C34878D82A}">
                    <a16:rowId xmlns:a16="http://schemas.microsoft.com/office/drawing/2014/main" val="1206948873"/>
                  </a:ext>
                </a:extLst>
              </a:tr>
              <a:tr h="995661">
                <a:tc>
                  <a:txBody>
                    <a:bodyPr/>
                    <a:lstStyle/>
                    <a:p>
                      <a:pPr marL="0" marR="0">
                        <a:lnSpc>
                          <a:spcPct val="107000"/>
                        </a:lnSpc>
                        <a:spcBef>
                          <a:spcPts val="0"/>
                        </a:spcBef>
                        <a:spcAft>
                          <a:spcPts val="0"/>
                        </a:spcAft>
                      </a:pPr>
                      <a:r>
                        <a:rPr lang="en-US" sz="1600" b="1" dirty="0">
                          <a:effectLst/>
                        </a:rPr>
                        <a:t>New: </a:t>
                      </a:r>
                      <a:r>
                        <a:rPr lang="en-US" sz="1600" b="0" dirty="0">
                          <a:effectLst/>
                        </a:rPr>
                        <a:t>Behavioral Health Care Spending</a:t>
                      </a:r>
                    </a:p>
                    <a:p>
                      <a:pPr marL="0" marR="0">
                        <a:lnSpc>
                          <a:spcPct val="107000"/>
                        </a:lnSpc>
                        <a:spcBef>
                          <a:spcPts val="0"/>
                        </a:spcBef>
                        <a:spcAft>
                          <a:spcPts val="0"/>
                        </a:spcAft>
                      </a:pPr>
                      <a:r>
                        <a:rPr lang="en-US" sz="1600" b="0" dirty="0">
                          <a:effectLst/>
                        </a:rPr>
                        <a:t>(plan to send MQF’s advisory committee </a:t>
                      </a:r>
                    </a:p>
                    <a:p>
                      <a:pPr marL="0" marR="0">
                        <a:lnSpc>
                          <a:spcPct val="107000"/>
                        </a:lnSpc>
                        <a:spcBef>
                          <a:spcPts val="0"/>
                        </a:spcBef>
                        <a:spcAft>
                          <a:spcPts val="0"/>
                        </a:spcAft>
                      </a:pPr>
                      <a:r>
                        <a:rPr lang="en-US" sz="1600" b="0" dirty="0">
                          <a:effectLst/>
                        </a:rPr>
                        <a:t>draft report for review week of 12/12)</a:t>
                      </a:r>
                    </a:p>
                    <a:p>
                      <a:pPr marL="0" marR="0">
                        <a:lnSpc>
                          <a:spcPct val="107000"/>
                        </a:lnSpc>
                        <a:spcBef>
                          <a:spcPts val="0"/>
                        </a:spcBef>
                        <a:spcAft>
                          <a:spcPts val="0"/>
                        </a:spcAft>
                      </a:pPr>
                      <a:endParaRPr lang="en-US" sz="1600" b="0" dirty="0">
                        <a:effectLst/>
                      </a:endParaRPr>
                    </a:p>
                  </a:txBody>
                  <a:tcPr marL="69179" marR="69179" marT="0" marB="0"/>
                </a:tc>
                <a:tc>
                  <a:txBody>
                    <a:bodyPr/>
                    <a:lstStyle/>
                    <a:p>
                      <a:pPr marL="0" marR="0">
                        <a:lnSpc>
                          <a:spcPct val="107000"/>
                        </a:lnSpc>
                        <a:spcBef>
                          <a:spcPts val="0"/>
                        </a:spcBef>
                        <a:spcAft>
                          <a:spcPts val="0"/>
                        </a:spcAft>
                      </a:pPr>
                      <a:r>
                        <a:rPr lang="en-US" sz="1600" dirty="0">
                          <a:effectLst/>
                        </a:rPr>
                        <a:t>PL 2021, Chapter 603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January 15, 2023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HCIFS &amp; the Commissioner of DHHS</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119969660"/>
                  </a:ext>
                </a:extLst>
              </a:tr>
              <a:tr h="149909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New:  </a:t>
                      </a:r>
                      <a:r>
                        <a:rPr lang="en-US" sz="1600" b="0" dirty="0">
                          <a:effectLst/>
                          <a:latin typeface="Calibri" panose="020F0502020204030204" pitchFamily="34" charset="0"/>
                          <a:ea typeface="Calibri" panose="020F0502020204030204" pitchFamily="34" charset="0"/>
                          <a:cs typeface="Times New Roman" panose="02020603050405020304" pitchFamily="18" charset="0"/>
                        </a:rPr>
                        <a:t>International Referenced Rate Pricing for Prescription Drugs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2021, Chapter 606</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1, 2023</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991903168"/>
                  </a:ext>
                </a:extLst>
              </a:tr>
              <a:tr h="769784">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effectLst/>
                          <a:latin typeface="Calibri" panose="020F0502020204030204" pitchFamily="34" charset="0"/>
                          <a:ea typeface="Calibri" panose="020F0502020204030204" pitchFamily="34" charset="0"/>
                          <a:cs typeface="Times New Roman" panose="02020603050405020304" pitchFamily="18" charset="0"/>
                        </a:rPr>
                        <a:t>New:  Health Care Expenditures in Maine-Baseline Report</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2021, Chapter 459</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December 2022</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Governors Office</a:t>
                      </a:r>
                    </a:p>
                  </a:txBody>
                  <a:tcPr marL="69179" marR="69179" marT="0" marB="0"/>
                </a:tc>
                <a:extLst>
                  <a:ext uri="{0D108BD9-81ED-4DB2-BD59-A6C34878D82A}">
                    <a16:rowId xmlns:a16="http://schemas.microsoft.com/office/drawing/2014/main" val="4012681446"/>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684596" y="6396048"/>
            <a:ext cx="4822804" cy="750681"/>
          </a:xfrm>
        </p:spPr>
        <p:txBody>
          <a:bodyPr/>
          <a:lstStyle/>
          <a:p>
            <a:r>
              <a:rPr lang="en-US" dirty="0"/>
              <a:t>MHDO Board Meeting October 6, 2022</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4714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BECD8-8622-4A16-B975-56810107094C}"/>
              </a:ext>
            </a:extLst>
          </p:cNvPr>
          <p:cNvSpPr>
            <a:spLocks noGrp="1"/>
          </p:cNvSpPr>
          <p:nvPr>
            <p:ph type="title"/>
          </p:nvPr>
        </p:nvSpPr>
        <p:spPr>
          <a:xfrm>
            <a:off x="1097279" y="1038225"/>
            <a:ext cx="10115203" cy="699135"/>
          </a:xfrm>
        </p:spPr>
        <p:txBody>
          <a:bodyPr>
            <a:normAutofit/>
          </a:bodyPr>
          <a:lstStyle/>
          <a:p>
            <a:pPr algn="ctr"/>
            <a:r>
              <a:rPr lang="en-US" sz="4000" b="1" dirty="0"/>
              <a:t>Maine Cancer Foundation-Maine Cancer Blueprint</a:t>
            </a:r>
          </a:p>
        </p:txBody>
      </p:sp>
      <p:sp>
        <p:nvSpPr>
          <p:cNvPr id="3" name="Content Placeholder 2">
            <a:extLst>
              <a:ext uri="{FF2B5EF4-FFF2-40B4-BE49-F238E27FC236}">
                <a16:creationId xmlns:a16="http://schemas.microsoft.com/office/drawing/2014/main" id="{CC5BA59E-4B4D-4349-B820-49E3392ACEC3}"/>
              </a:ext>
            </a:extLst>
          </p:cNvPr>
          <p:cNvSpPr>
            <a:spLocks noGrp="1"/>
          </p:cNvSpPr>
          <p:nvPr>
            <p:ph idx="1"/>
          </p:nvPr>
        </p:nvSpPr>
        <p:spPr>
          <a:xfrm>
            <a:off x="1200150" y="1952625"/>
            <a:ext cx="10012332" cy="4343399"/>
          </a:xfrm>
        </p:spPr>
        <p:txBody>
          <a:bodyPr>
            <a:normAutofit fontScale="92500" lnSpcReduction="20000"/>
          </a:bodyPr>
          <a:lstStyle/>
          <a:p>
            <a:pPr marL="0" marR="0" indent="0">
              <a:lnSpc>
                <a:spcPct val="110000"/>
              </a:lnSpc>
              <a:spcBef>
                <a:spcPts val="0"/>
              </a:spcBef>
              <a:spcAft>
                <a:spcPts val="1200"/>
              </a:spcAft>
              <a:buNone/>
            </a:pPr>
            <a:r>
              <a:rPr lang="en-US" sz="1800" dirty="0">
                <a:effectLst/>
                <a:latin typeface="Arial" panose="020B0604020202020204" pitchFamily="34" charset="0"/>
                <a:ea typeface="Calibri" panose="020F0502020204030204" pitchFamily="34" charset="0"/>
              </a:rPr>
              <a:t>September 22, 2022:  Maine Cancer Foundation announced the creation of the first Maine Cancer Blueprint. </a:t>
            </a:r>
          </a:p>
          <a:p>
            <a:pPr marL="0" marR="0" indent="0">
              <a:lnSpc>
                <a:spcPct val="110000"/>
              </a:lnSpc>
              <a:spcBef>
                <a:spcPts val="0"/>
              </a:spcBef>
              <a:spcAft>
                <a:spcPts val="1200"/>
              </a:spcAft>
              <a:buNone/>
            </a:pPr>
            <a:r>
              <a:rPr lang="en-US" sz="1800" i="1" dirty="0">
                <a:effectLst/>
                <a:latin typeface="Arial" panose="020B0604020202020204" pitchFamily="34" charset="0"/>
                <a:ea typeface="Calibri" panose="020F0502020204030204" pitchFamily="34" charset="0"/>
              </a:rPr>
              <a:t>As stated in their press release, the Maine Cancer Blueprint is a comprehensive, interactive, data-driven tool designed to increase knowledge and awareness of issues related to cancer, expand access to care, and support lifestyle changes to reduce cancer risk. The goal of the Blueprint is to support efforts to reduce disparities in cancer prevention, treatment, and outcomes for all Maine residents.  </a:t>
            </a:r>
            <a:r>
              <a:rPr lang="en-US" sz="1800" i="1" dirty="0">
                <a:latin typeface="Arial" panose="020B0604020202020204" pitchFamily="34" charset="0"/>
                <a:ea typeface="Calibri" panose="020F0502020204030204" pitchFamily="34" charset="0"/>
              </a:rPr>
              <a:t>M</a:t>
            </a:r>
            <a:r>
              <a:rPr lang="en-US" sz="1800" i="1" dirty="0">
                <a:effectLst/>
                <a:latin typeface="Arial" panose="020B0604020202020204" pitchFamily="34" charset="0"/>
                <a:ea typeface="Calibri" panose="020F0502020204030204" pitchFamily="34" charset="0"/>
              </a:rPr>
              <a:t>easures will be displayed by race and ethnicity, insurance type, and geographic regions.</a:t>
            </a:r>
            <a:endParaRPr lang="en-US" sz="1800" dirty="0">
              <a:effectLst/>
              <a:latin typeface="Calibri" panose="020F0502020204030204" pitchFamily="34" charset="0"/>
              <a:ea typeface="Calibri" panose="020F0502020204030204" pitchFamily="34" charset="0"/>
            </a:endParaRPr>
          </a:p>
          <a:p>
            <a:pPr marL="914400" indent="0">
              <a:lnSpc>
                <a:spcPct val="110000"/>
              </a:lnSpc>
              <a:spcBef>
                <a:spcPts val="0"/>
              </a:spcBef>
              <a:spcAft>
                <a:spcPts val="1200"/>
              </a:spcAft>
              <a:buNone/>
            </a:pPr>
            <a:r>
              <a:rPr lang="en-US" sz="1800" b="1" dirty="0">
                <a:effectLst/>
                <a:latin typeface="Arial" panose="020B0604020202020204" pitchFamily="34" charset="0"/>
                <a:ea typeface="Calibri" panose="020F0502020204030204" pitchFamily="34" charset="0"/>
              </a:rPr>
              <a:t>MHDO’s data will be a primary source, including the All-Payer Claims Database (APCD), Hospital Encounter Data Sets, and data sets linked to MHDO data, such as the Maine Vital Statistics (birth and death) Records and the Maine Cancer Registry</a:t>
            </a:r>
            <a:r>
              <a:rPr lang="en-US" sz="1800" dirty="0">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indent="0">
              <a:lnSpc>
                <a:spcPct val="110000"/>
              </a:lnSpc>
              <a:spcBef>
                <a:spcPts val="0"/>
              </a:spcBef>
              <a:spcAft>
                <a:spcPts val="1200"/>
              </a:spcAft>
              <a:buNone/>
            </a:pPr>
            <a:r>
              <a:rPr lang="en-US" sz="1800" i="1" dirty="0">
                <a:effectLst/>
                <a:latin typeface="Arial" panose="020B0604020202020204" pitchFamily="34" charset="0"/>
                <a:ea typeface="Calibri" panose="020F0502020204030204" pitchFamily="34" charset="0"/>
              </a:rPr>
              <a:t>“We are proud to support the Maine Cancer Foundation’s efforts to develop this data analytics tool to help us all better understand the current state of cancer in Maine and the impact it has on Maine residents,” said Bill Whitmore, Maine Market VP for Harvard Pilgrim Health Care.  “With this knowledge, this initiative will help make currently available interventions more consistent and equitable for everyone regardless of income or geography and help reduce cancer incidence across the board</a:t>
            </a:r>
            <a:r>
              <a:rPr lang="en-US" sz="1800" dirty="0">
                <a:effectLst/>
                <a:latin typeface="Arial" panose="020B0604020202020204" pitchFamily="34" charset="0"/>
                <a:ea typeface="Calibri" panose="020F0502020204030204" pitchFamily="34" charset="0"/>
              </a:rPr>
              <a:t>.</a:t>
            </a:r>
            <a:endParaRPr lang="en-US" dirty="0"/>
          </a:p>
        </p:txBody>
      </p:sp>
      <p:sp>
        <p:nvSpPr>
          <p:cNvPr id="4" name="Footer Placeholder 3">
            <a:extLst>
              <a:ext uri="{FF2B5EF4-FFF2-40B4-BE49-F238E27FC236}">
                <a16:creationId xmlns:a16="http://schemas.microsoft.com/office/drawing/2014/main" id="{395BFB48-C5D6-4E21-8677-898F89496158}"/>
              </a:ext>
            </a:extLst>
          </p:cNvPr>
          <p:cNvSpPr>
            <a:spLocks noGrp="1"/>
          </p:cNvSpPr>
          <p:nvPr>
            <p:ph type="ftr" sz="quarter" idx="11"/>
          </p:nvPr>
        </p:nvSpPr>
        <p:spPr/>
        <p:txBody>
          <a:bodyPr/>
          <a:lstStyle/>
          <a:p>
            <a:r>
              <a:rPr lang="en-US" dirty="0"/>
              <a:t>MHDO Board Meeting October 6, 2022</a:t>
            </a:r>
          </a:p>
        </p:txBody>
      </p:sp>
    </p:spTree>
    <p:extLst>
      <p:ext uri="{BB962C8B-B14F-4D97-AF65-F5344CB8AC3E}">
        <p14:creationId xmlns:p14="http://schemas.microsoft.com/office/powerpoint/2010/main" val="4277863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2183933"/>
            <a:ext cx="10115202" cy="3829279"/>
          </a:xfrm>
        </p:spPr>
        <p:txBody>
          <a:bodyPr>
            <a:normAutofit fontScale="55000" lnSpcReduction="20000"/>
          </a:bodyPr>
          <a:lstStyle/>
          <a:p>
            <a:pPr marL="0" indent="0">
              <a:lnSpc>
                <a:spcPct val="120000"/>
              </a:lnSpc>
              <a:spcBef>
                <a:spcPts val="0"/>
              </a:spcBef>
              <a:spcAft>
                <a:spcPts val="600"/>
              </a:spcAft>
              <a:buNone/>
            </a:pPr>
            <a:r>
              <a:rPr lang="en-US" sz="4500" dirty="0"/>
              <a:t>Key Activities</a:t>
            </a:r>
            <a:endParaRPr lang="en-US" sz="4500" dirty="0">
              <a:solidFill>
                <a:schemeClr val="tx1"/>
              </a:solidFill>
            </a:endParaRPr>
          </a:p>
          <a:p>
            <a:pPr marL="0" indent="0">
              <a:lnSpc>
                <a:spcPct val="120000"/>
              </a:lnSpc>
              <a:spcBef>
                <a:spcPts val="0"/>
              </a:spcBef>
              <a:spcAft>
                <a:spcPts val="600"/>
              </a:spcAft>
              <a:buNone/>
            </a:pPr>
            <a:r>
              <a:rPr lang="en-US" sz="3300" dirty="0"/>
              <a:t>Developing annual report on Primary Care Spending  in the State of Maine</a:t>
            </a:r>
          </a:p>
          <a:p>
            <a:pPr marL="0" indent="0">
              <a:lnSpc>
                <a:spcPct val="120000"/>
              </a:lnSpc>
              <a:spcBef>
                <a:spcPts val="0"/>
              </a:spcBef>
              <a:spcAft>
                <a:spcPts val="600"/>
              </a:spcAft>
              <a:buNone/>
            </a:pPr>
            <a:r>
              <a:rPr lang="en-US" sz="3300" dirty="0"/>
              <a:t>Developing annual (1</a:t>
            </a:r>
            <a:r>
              <a:rPr lang="en-US" sz="3300" baseline="30000" dirty="0"/>
              <a:t>st</a:t>
            </a:r>
            <a:r>
              <a:rPr lang="en-US" sz="3300" dirty="0"/>
              <a:t>) report on Behavioral Health Care Spending in the State of Maine</a:t>
            </a:r>
          </a:p>
          <a:p>
            <a:pPr marL="0" indent="0">
              <a:lnSpc>
                <a:spcPct val="120000"/>
              </a:lnSpc>
              <a:spcBef>
                <a:spcPts val="0"/>
              </a:spcBef>
              <a:spcAft>
                <a:spcPts val="600"/>
              </a:spcAft>
              <a:buNone/>
            </a:pPr>
            <a:r>
              <a:rPr lang="en-US" sz="3300" dirty="0"/>
              <a:t>Developing annual report on Rate of Healthcare Associated Infections in the State of Maine</a:t>
            </a:r>
          </a:p>
          <a:p>
            <a:pPr marL="0" indent="0">
              <a:lnSpc>
                <a:spcPct val="120000"/>
              </a:lnSpc>
              <a:spcBef>
                <a:spcPts val="0"/>
              </a:spcBef>
              <a:spcAft>
                <a:spcPts val="600"/>
              </a:spcAft>
              <a:buNone/>
            </a:pPr>
            <a:r>
              <a:rPr lang="en-US" sz="3300" dirty="0"/>
              <a:t>Working with MHDO on the updates to the quality data on CompareMaine that will be included in the December 2022 release; and on a longer term strategy to enhance quality data reported on CompareMaine</a:t>
            </a:r>
          </a:p>
          <a:p>
            <a:pPr marL="0" indent="0">
              <a:lnSpc>
                <a:spcPct val="120000"/>
              </a:lnSpc>
              <a:spcBef>
                <a:spcPts val="0"/>
              </a:spcBef>
              <a:spcAft>
                <a:spcPts val="600"/>
              </a:spcAft>
              <a:buNone/>
            </a:pPr>
            <a:r>
              <a:rPr lang="en-US" sz="3300" dirty="0"/>
              <a:t>Continue to work on deliverables for Project Firstline </a:t>
            </a:r>
          </a:p>
          <a:p>
            <a:pPr marL="1828800" indent="-457200">
              <a:lnSpc>
                <a:spcPct val="120000"/>
              </a:lnSpc>
              <a:spcBef>
                <a:spcPts val="0"/>
              </a:spcBef>
              <a:spcAft>
                <a:spcPts val="600"/>
              </a:spcAft>
              <a:buFont typeface="Wingdings" panose="05000000000000000000" pitchFamily="2" charset="2"/>
              <a:buChar char="Ø"/>
            </a:pPr>
            <a:r>
              <a:rPr lang="en-US" sz="3300" dirty="0"/>
              <a:t>Posting within the next few weeks a new training module on the </a:t>
            </a:r>
            <a:r>
              <a:rPr lang="en-US" sz="3300" i="1" dirty="0"/>
              <a:t>Importance of Reducing Urinary Tract Infection Rates in Long-Term Care</a:t>
            </a:r>
          </a:p>
          <a:p>
            <a:pPr marL="1828800" indent="-457200">
              <a:lnSpc>
                <a:spcPct val="120000"/>
              </a:lnSpc>
              <a:spcBef>
                <a:spcPts val="0"/>
              </a:spcBef>
              <a:spcAft>
                <a:spcPts val="600"/>
              </a:spcAft>
              <a:buFont typeface="Wingdings" panose="05000000000000000000" pitchFamily="2" charset="2"/>
              <a:buChar char="Ø"/>
            </a:pPr>
            <a:r>
              <a:rPr lang="en-US" sz="3300" i="1" dirty="0"/>
              <a:t>Discussing with the ME CDC ideas for new training modules (example:  preventing HAI’s in the outpatient setting) and the need for translation (in eLearning it is called localization)</a:t>
            </a: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October 6, 2022</a:t>
            </a:r>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6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189892" y="2183933"/>
            <a:ext cx="10022590" cy="3829279"/>
          </a:xfrm>
        </p:spPr>
        <p:txBody>
          <a:bodyPr>
            <a:normAutofit lnSpcReduction="10000"/>
          </a:bodyPr>
          <a:lstStyle/>
          <a:p>
            <a:pPr marL="0" indent="0">
              <a:buNone/>
            </a:pPr>
            <a:r>
              <a:rPr lang="en-US" sz="2900" b="1" dirty="0"/>
              <a:t>Project Firstline</a:t>
            </a:r>
            <a:r>
              <a:rPr lang="en-US" sz="2900" dirty="0"/>
              <a:t> </a:t>
            </a:r>
          </a:p>
          <a:p>
            <a:pPr marL="0" indent="0">
              <a:buNone/>
            </a:pPr>
            <a:r>
              <a:rPr lang="en-US" sz="2900" dirty="0"/>
              <a:t>Federal CDC’s infection control training collaborative, designed to help every frontline healthcare worker gain the knowledge and confidence to stop infections.</a:t>
            </a:r>
          </a:p>
          <a:p>
            <a:pPr marL="0" indent="0">
              <a:buNone/>
            </a:pPr>
            <a:r>
              <a:rPr lang="en-US" sz="2900" dirty="0"/>
              <a:t>MQF is providing technical support to the Maine CDC.</a:t>
            </a:r>
          </a:p>
          <a:p>
            <a:pPr marL="0" indent="0">
              <a:buNone/>
            </a:pPr>
            <a:r>
              <a:rPr lang="en-US" sz="2900" dirty="0"/>
              <a:t>New content added to the Infection Prevention Forum (infection prevention online learning modules for healthcare and direct care professionals) </a:t>
            </a:r>
            <a:r>
              <a:rPr lang="en-US" sz="2900" dirty="0">
                <a:hlinkClick r:id="rId2"/>
              </a:rPr>
              <a:t>https://maineinfectionpreventionforum.org/</a:t>
            </a:r>
            <a:endParaRPr lang="en-US" sz="2900" dirty="0"/>
          </a:p>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October 6, 2022</a:t>
            </a:r>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69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0929D-1522-4160-BF45-EF8F39C8F859}"/>
              </a:ext>
            </a:extLst>
          </p:cNvPr>
          <p:cNvSpPr>
            <a:spLocks noGrp="1"/>
          </p:cNvSpPr>
          <p:nvPr>
            <p:ph type="title"/>
          </p:nvPr>
        </p:nvSpPr>
        <p:spPr>
          <a:xfrm>
            <a:off x="1097279" y="988907"/>
            <a:ext cx="10115203" cy="748453"/>
          </a:xfrm>
        </p:spPr>
        <p:txBody>
          <a:bodyPr>
            <a:normAutofit/>
          </a:bodyPr>
          <a:lstStyle/>
          <a:p>
            <a:pPr algn="ctr"/>
            <a:r>
              <a:rPr lang="en-US" sz="4000" b="1" dirty="0"/>
              <a:t>Next MHDO Board Meeting</a:t>
            </a:r>
          </a:p>
        </p:txBody>
      </p:sp>
      <p:sp>
        <p:nvSpPr>
          <p:cNvPr id="3" name="Content Placeholder 2">
            <a:extLst>
              <a:ext uri="{FF2B5EF4-FFF2-40B4-BE49-F238E27FC236}">
                <a16:creationId xmlns:a16="http://schemas.microsoft.com/office/drawing/2014/main" id="{CD3822E2-E031-47D8-8754-82691364C113}"/>
              </a:ext>
            </a:extLst>
          </p:cNvPr>
          <p:cNvSpPr>
            <a:spLocks noGrp="1"/>
          </p:cNvSpPr>
          <p:nvPr>
            <p:ph idx="1"/>
          </p:nvPr>
        </p:nvSpPr>
        <p:spPr/>
        <p:txBody>
          <a:bodyPr>
            <a:normAutofit lnSpcReduction="10000"/>
          </a:bodyPr>
          <a:lstStyle/>
          <a:p>
            <a:pPr marL="0" indent="0">
              <a:buNone/>
            </a:pPr>
            <a:r>
              <a:rPr lang="en-US" sz="2800" dirty="0"/>
              <a:t>December 1, 2022:  </a:t>
            </a:r>
          </a:p>
          <a:p>
            <a:pPr marL="914400" indent="-457200">
              <a:lnSpc>
                <a:spcPct val="100000"/>
              </a:lnSpc>
              <a:spcBef>
                <a:spcPts val="0"/>
              </a:spcBef>
              <a:spcAft>
                <a:spcPts val="1200"/>
              </a:spcAft>
              <a:buSzPct val="75000"/>
              <a:buFont typeface="Wingdings" panose="05000000000000000000" pitchFamily="2" charset="2"/>
              <a:buChar char="q"/>
            </a:pPr>
            <a:r>
              <a:rPr lang="en-US" sz="2800" dirty="0"/>
              <a:t>Board reviews public comments and responses regarding proposed rule changes; </a:t>
            </a:r>
          </a:p>
          <a:p>
            <a:pPr marL="914400" indent="-457200">
              <a:lnSpc>
                <a:spcPct val="100000"/>
              </a:lnSpc>
              <a:spcBef>
                <a:spcPts val="0"/>
              </a:spcBef>
              <a:spcAft>
                <a:spcPts val="1200"/>
              </a:spcAft>
              <a:buSzPct val="75000"/>
              <a:buFont typeface="Wingdings" panose="05000000000000000000" pitchFamily="2" charset="2"/>
              <a:buChar char="q"/>
            </a:pPr>
            <a:r>
              <a:rPr lang="en-US" sz="2800" dirty="0"/>
              <a:t>Considers provisional adoption of chapter 100 and 570; </a:t>
            </a:r>
          </a:p>
          <a:p>
            <a:pPr marL="1207008" lvl="1" indent="-457200">
              <a:lnSpc>
                <a:spcPct val="100000"/>
              </a:lnSpc>
              <a:spcBef>
                <a:spcPts val="0"/>
              </a:spcBef>
              <a:spcAft>
                <a:spcPts val="1200"/>
              </a:spcAft>
              <a:buSzPct val="75000"/>
              <a:buFont typeface="Wingdings" panose="05000000000000000000" pitchFamily="2" charset="2"/>
              <a:buChar char="q"/>
            </a:pPr>
            <a:r>
              <a:rPr lang="en-US" sz="1800" dirty="0"/>
              <a:t>Major substantive rules</a:t>
            </a:r>
          </a:p>
          <a:p>
            <a:pPr marL="914400" indent="-457200">
              <a:lnSpc>
                <a:spcPct val="100000"/>
              </a:lnSpc>
              <a:spcBef>
                <a:spcPts val="0"/>
              </a:spcBef>
              <a:spcAft>
                <a:spcPts val="1200"/>
              </a:spcAft>
              <a:buSzPct val="75000"/>
              <a:buFont typeface="Wingdings" panose="05000000000000000000" pitchFamily="2" charset="2"/>
              <a:buChar char="q"/>
            </a:pPr>
            <a:r>
              <a:rPr lang="en-US" sz="2800" dirty="0"/>
              <a:t>Considers final adoption of rule chapter 247.</a:t>
            </a:r>
          </a:p>
          <a:p>
            <a:pPr marL="1207008" lvl="1" indent="-457200">
              <a:lnSpc>
                <a:spcPct val="100000"/>
              </a:lnSpc>
              <a:spcBef>
                <a:spcPts val="0"/>
              </a:spcBef>
              <a:spcAft>
                <a:spcPts val="1200"/>
              </a:spcAft>
              <a:buSzPct val="75000"/>
              <a:buFont typeface="Wingdings" panose="05000000000000000000" pitchFamily="2" charset="2"/>
              <a:buChar char="q"/>
            </a:pPr>
            <a:r>
              <a:rPr lang="en-US" sz="1800" dirty="0"/>
              <a:t>Routine technical rule</a:t>
            </a:r>
          </a:p>
          <a:p>
            <a:pPr marL="1371600" marR="0" lvl="0" indent="-457200">
              <a:spcBef>
                <a:spcPts val="0"/>
              </a:spcBef>
              <a:spcAft>
                <a:spcPts val="0"/>
              </a:spcAft>
              <a:buFont typeface="Wingdings" panose="05000000000000000000" pitchFamily="2" charset="2"/>
              <a:buChar char="Ø"/>
            </a:pPr>
            <a:r>
              <a:rPr lang="en-US" sz="1400" dirty="0">
                <a:effectLst/>
                <a:latin typeface="Calibri" panose="020F0502020204030204" pitchFamily="34" charset="0"/>
                <a:ea typeface="Times New Roman" panose="02020603050405020304" pitchFamily="18" charset="0"/>
                <a:cs typeface="Arial" panose="020B0604020202020204" pitchFamily="34" charset="0"/>
              </a:rPr>
              <a:t>Provisional Adoption package sent to the Secretary of State’s</a:t>
            </a:r>
            <a:r>
              <a:rPr lang="en-US" sz="1400" dirty="0">
                <a:latin typeface="Times New Roman" panose="02020603050405020304" pitchFamily="18" charset="0"/>
                <a:ea typeface="Times New Roman" panose="02020603050405020304" pitchFamily="18" charset="0"/>
              </a:rPr>
              <a:t> </a:t>
            </a:r>
            <a:r>
              <a:rPr lang="en-US" sz="1400" dirty="0">
                <a:effectLst/>
                <a:latin typeface="Calibri" panose="020F0502020204030204" pitchFamily="34" charset="0"/>
                <a:ea typeface="Times New Roman" panose="02020603050405020304" pitchFamily="18" charset="0"/>
                <a:cs typeface="Arial" panose="020B0604020202020204" pitchFamily="34" charset="0"/>
              </a:rPr>
              <a:t>Office &amp; Legislative Committee </a:t>
            </a:r>
          </a:p>
          <a:p>
            <a:pPr marL="1828800" lvl="1" indent="-457200">
              <a:spcBef>
                <a:spcPts val="0"/>
              </a:spcBef>
              <a:spcAft>
                <a:spcPts val="0"/>
              </a:spcAft>
              <a:buSzPct val="75000"/>
              <a:buFont typeface="Wingdings" panose="05000000000000000000" pitchFamily="2" charset="2"/>
              <a:buChar char="q"/>
            </a:pPr>
            <a:r>
              <a:rPr lang="en-US" sz="1200" dirty="0">
                <a:solidFill>
                  <a:schemeClr val="tx1"/>
                </a:solidFill>
                <a:effectLst/>
                <a:ea typeface="Times New Roman" panose="02020603050405020304" pitchFamily="18" charset="0"/>
                <a:cs typeface="Arial" panose="020B0604020202020204" pitchFamily="34" charset="0"/>
              </a:rPr>
              <a:t>Provisional adopted rules must be submitted to the Legislative Committee for review by the 2</a:t>
            </a:r>
            <a:r>
              <a:rPr lang="en-US" sz="1200" baseline="30000" dirty="0">
                <a:solidFill>
                  <a:schemeClr val="tx1"/>
                </a:solidFill>
                <a:effectLst/>
                <a:ea typeface="Times New Roman" panose="02020603050405020304" pitchFamily="18" charset="0"/>
                <a:cs typeface="Arial" panose="020B0604020202020204" pitchFamily="34" charset="0"/>
              </a:rPr>
              <a:t>nd</a:t>
            </a:r>
            <a:r>
              <a:rPr lang="en-US" sz="1200" dirty="0">
                <a:solidFill>
                  <a:schemeClr val="tx1"/>
                </a:solidFill>
                <a:effectLst/>
                <a:ea typeface="Times New Roman" panose="02020603050405020304" pitchFamily="18" charset="0"/>
                <a:cs typeface="Arial" panose="020B0604020202020204" pitchFamily="34" charset="0"/>
              </a:rPr>
              <a:t> Friday of the new year (01/13/2023)</a:t>
            </a:r>
            <a:endParaRPr lang="en-US" sz="1200" dirty="0">
              <a:solidFill>
                <a:schemeClr val="tx1"/>
              </a:solidFill>
              <a:effectLst/>
              <a:ea typeface="Times New Roman" panose="02020603050405020304" pitchFamily="18" charset="0"/>
            </a:endParaRPr>
          </a:p>
        </p:txBody>
      </p:sp>
      <p:sp>
        <p:nvSpPr>
          <p:cNvPr id="4" name="Footer Placeholder 3">
            <a:extLst>
              <a:ext uri="{FF2B5EF4-FFF2-40B4-BE49-F238E27FC236}">
                <a16:creationId xmlns:a16="http://schemas.microsoft.com/office/drawing/2014/main" id="{8CB0A61C-8B8F-4562-B5B1-092F8539BF40}"/>
              </a:ext>
            </a:extLst>
          </p:cNvPr>
          <p:cNvSpPr>
            <a:spLocks noGrp="1"/>
          </p:cNvSpPr>
          <p:nvPr>
            <p:ph type="ftr" sz="quarter" idx="11"/>
          </p:nvPr>
        </p:nvSpPr>
        <p:spPr/>
        <p:txBody>
          <a:bodyPr/>
          <a:lstStyle/>
          <a:p>
            <a:r>
              <a:rPr lang="en-US" dirty="0"/>
              <a:t>MHDO Board Meeting October 6, 2022</a:t>
            </a:r>
          </a:p>
        </p:txBody>
      </p:sp>
    </p:spTree>
    <p:extLst>
      <p:ext uri="{BB962C8B-B14F-4D97-AF65-F5344CB8AC3E}">
        <p14:creationId xmlns:p14="http://schemas.microsoft.com/office/powerpoint/2010/main" val="514535407"/>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6FDC4F-32CE-4025-94F1-A4DA19BC6448}">
  <ds:schemaRefs>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 ds:uri="8fe2067a-31b0-458f-a81b-54502c5a278d"/>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D1CB3BA1-9D7F-4CE1-9FB7-41F0141240A2}">
  <ds:schemaRefs>
    <ds:schemaRef ds:uri="http://schemas.microsoft.com/sharepoint/v3/contenttype/forms"/>
  </ds:schemaRefs>
</ds:datastoreItem>
</file>

<file path=customXml/itemProps3.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19783</TotalTime>
  <Words>1014</Words>
  <Application>Microsoft Office PowerPoint</Application>
  <PresentationFormat>Widescreen</PresentationFormat>
  <Paragraphs>106</Paragraphs>
  <Slides>8</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Arial Black</vt:lpstr>
      <vt:lpstr>Arial Narrow</vt:lpstr>
      <vt:lpstr>Calibri</vt:lpstr>
      <vt:lpstr>Calibri Light</vt:lpstr>
      <vt:lpstr>Times New Roman</vt:lpstr>
      <vt:lpstr>Wingdings</vt:lpstr>
      <vt:lpstr>Retrospect</vt:lpstr>
      <vt:lpstr>Custom Design</vt:lpstr>
      <vt:lpstr>Content</vt:lpstr>
      <vt:lpstr>CompareMaine V. 11.0</vt:lpstr>
      <vt:lpstr>Public Posting of FY2021 Hospital Financial Data </vt:lpstr>
      <vt:lpstr>Reports Due to Legislature &amp; Timelines</vt:lpstr>
      <vt:lpstr>Maine Cancer Foundation-Maine Cancer Blueprint</vt:lpstr>
      <vt:lpstr>PowerPoint Presentation</vt:lpstr>
      <vt:lpstr>PowerPoint Presentation</vt:lpstr>
      <vt:lpstr>Next MHDO Board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Bonsant, Kimberly</cp:lastModifiedBy>
  <cp:revision>169</cp:revision>
  <dcterms:created xsi:type="dcterms:W3CDTF">2020-06-02T04:02:18Z</dcterms:created>
  <dcterms:modified xsi:type="dcterms:W3CDTF">2022-10-14T22:47:07Z</dcterms:modified>
</cp:coreProperties>
</file>