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handoutMasterIdLst>
    <p:handoutMasterId r:id="rId49"/>
  </p:handoutMasterIdLst>
  <p:sldIdLst>
    <p:sldId id="256" r:id="rId2"/>
    <p:sldId id="262" r:id="rId3"/>
    <p:sldId id="274" r:id="rId4"/>
    <p:sldId id="273" r:id="rId5"/>
    <p:sldId id="277" r:id="rId6"/>
    <p:sldId id="275" r:id="rId7"/>
    <p:sldId id="272" r:id="rId8"/>
    <p:sldId id="276" r:id="rId9"/>
    <p:sldId id="285" r:id="rId10"/>
    <p:sldId id="263" r:id="rId11"/>
    <p:sldId id="311" r:id="rId12"/>
    <p:sldId id="264" r:id="rId13"/>
    <p:sldId id="286" r:id="rId14"/>
    <p:sldId id="265"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7" r:id="rId34"/>
    <p:sldId id="306" r:id="rId35"/>
    <p:sldId id="308" r:id="rId36"/>
    <p:sldId id="267" r:id="rId37"/>
    <p:sldId id="313" r:id="rId38"/>
    <p:sldId id="314" r:id="rId39"/>
    <p:sldId id="315" r:id="rId40"/>
    <p:sldId id="316" r:id="rId41"/>
    <p:sldId id="317" r:id="rId42"/>
    <p:sldId id="318" r:id="rId43"/>
    <p:sldId id="319" r:id="rId44"/>
    <p:sldId id="268" r:id="rId45"/>
    <p:sldId id="309" r:id="rId46"/>
    <p:sldId id="260" r:id="rId4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83450" autoAdjust="0"/>
  </p:normalViewPr>
  <p:slideViewPr>
    <p:cSldViewPr>
      <p:cViewPr varScale="1">
        <p:scale>
          <a:sx n="67" d="100"/>
          <a:sy n="67" d="100"/>
        </p:scale>
        <p:origin x="571"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3" d="100"/>
          <a:sy n="73" d="100"/>
        </p:scale>
        <p:origin x="2694" y="5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22FDF27-BD94-43AF-B53F-94DD28BB1D37}" type="datetimeFigureOut">
              <a:rPr lang="en-US" smtClean="0"/>
              <a:t>11/3/2017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75AB4C9-5187-4AE6-87D3-073F4E433507}" type="slidenum">
              <a:rPr lang="en-US" smtClean="0"/>
              <a:t>‹#›</a:t>
            </a:fld>
            <a:endParaRPr lang="en-US"/>
          </a:p>
        </p:txBody>
      </p:sp>
    </p:spTree>
    <p:extLst>
      <p:ext uri="{BB962C8B-B14F-4D97-AF65-F5344CB8AC3E}">
        <p14:creationId xmlns:p14="http://schemas.microsoft.com/office/powerpoint/2010/main" val="1027863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B1EF8D6-63E5-486F-AB26-A06DF4BC1118}" type="datetimeFigureOut">
              <a:rPr lang="en-US" smtClean="0"/>
              <a:t>11/3/2017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B2466D7-9A87-44B8-86F8-6A10C149D494}" type="slidenum">
              <a:rPr lang="en-US" smtClean="0"/>
              <a:t>‹#›</a:t>
            </a:fld>
            <a:endParaRPr lang="en-US"/>
          </a:p>
        </p:txBody>
      </p:sp>
    </p:spTree>
    <p:extLst>
      <p:ext uri="{BB962C8B-B14F-4D97-AF65-F5344CB8AC3E}">
        <p14:creationId xmlns:p14="http://schemas.microsoft.com/office/powerpoint/2010/main" val="2872575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Troy – what was</a:t>
            </a:r>
            <a:r>
              <a:rPr lang="en-US" baseline="0" dirty="0"/>
              <a:t> the IP response?</a:t>
            </a:r>
          </a:p>
        </p:txBody>
      </p:sp>
      <p:sp>
        <p:nvSpPr>
          <p:cNvPr id="4" name="Slide Number Placeholder 3"/>
          <p:cNvSpPr>
            <a:spLocks noGrp="1"/>
          </p:cNvSpPr>
          <p:nvPr>
            <p:ph type="sldNum" sz="quarter" idx="10"/>
          </p:nvPr>
        </p:nvSpPr>
        <p:spPr/>
        <p:txBody>
          <a:bodyPr/>
          <a:lstStyle/>
          <a:p>
            <a:fld id="{0B2466D7-9A87-44B8-86F8-6A10C149D494}" type="slidenum">
              <a:rPr lang="en-US" smtClean="0"/>
              <a:t>2</a:t>
            </a:fld>
            <a:endParaRPr lang="en-US"/>
          </a:p>
        </p:txBody>
      </p:sp>
    </p:spTree>
    <p:extLst>
      <p:ext uri="{BB962C8B-B14F-4D97-AF65-F5344CB8AC3E}">
        <p14:creationId xmlns:p14="http://schemas.microsoft.com/office/powerpoint/2010/main" val="3129359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increasing the IP FTE make a difference? </a:t>
            </a:r>
          </a:p>
          <a:p>
            <a:endParaRPr lang="en-US" dirty="0"/>
          </a:p>
          <a:p>
            <a:endParaRPr lang="en-US" dirty="0"/>
          </a:p>
        </p:txBody>
      </p:sp>
      <p:sp>
        <p:nvSpPr>
          <p:cNvPr id="4" name="Slide Number Placeholder 3"/>
          <p:cNvSpPr>
            <a:spLocks noGrp="1"/>
          </p:cNvSpPr>
          <p:nvPr>
            <p:ph type="sldNum" sz="quarter" idx="10"/>
          </p:nvPr>
        </p:nvSpPr>
        <p:spPr/>
        <p:txBody>
          <a:bodyPr/>
          <a:lstStyle/>
          <a:p>
            <a:fld id="{0B2466D7-9A87-44B8-86F8-6A10C149D494}" type="slidenum">
              <a:rPr lang="en-US" smtClean="0"/>
              <a:t>13</a:t>
            </a:fld>
            <a:endParaRPr lang="en-US"/>
          </a:p>
        </p:txBody>
      </p:sp>
    </p:spTree>
    <p:extLst>
      <p:ext uri="{BB962C8B-B14F-4D97-AF65-F5344CB8AC3E}">
        <p14:creationId xmlns:p14="http://schemas.microsoft.com/office/powerpoint/2010/main" val="787947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Interested in pursuing</a:t>
            </a:r>
            <a:r>
              <a:rPr lang="en-US" baseline="0" dirty="0"/>
              <a:t> this as a way to decrease infections in Maine? Yes or No? Wait until more data?</a:t>
            </a:r>
            <a:endParaRPr lang="en-US" dirty="0"/>
          </a:p>
        </p:txBody>
      </p:sp>
      <p:sp>
        <p:nvSpPr>
          <p:cNvPr id="4" name="Slide Number Placeholder 3"/>
          <p:cNvSpPr>
            <a:spLocks noGrp="1"/>
          </p:cNvSpPr>
          <p:nvPr>
            <p:ph type="sldNum" sz="quarter" idx="10"/>
          </p:nvPr>
        </p:nvSpPr>
        <p:spPr/>
        <p:txBody>
          <a:bodyPr/>
          <a:lstStyle/>
          <a:p>
            <a:fld id="{0B2466D7-9A87-44B8-86F8-6A10C149D494}" type="slidenum">
              <a:rPr lang="en-US" smtClean="0"/>
              <a:t>14</a:t>
            </a:fld>
            <a:endParaRPr lang="en-US"/>
          </a:p>
        </p:txBody>
      </p:sp>
    </p:spTree>
    <p:extLst>
      <p:ext uri="{BB962C8B-B14F-4D97-AF65-F5344CB8AC3E}">
        <p14:creationId xmlns:p14="http://schemas.microsoft.com/office/powerpoint/2010/main" val="3454286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Sterile </a:t>
            </a:r>
            <a:r>
              <a:rPr lang="en-US" baseline="0" dirty="0" err="1"/>
              <a:t>injectables</a:t>
            </a:r>
            <a:r>
              <a:rPr lang="en-US" baseline="0" dirty="0"/>
              <a:t> include: chemotherapy, ANTIMICROBIALS, anesthetics, other acute care meds</a:t>
            </a:r>
          </a:p>
        </p:txBody>
      </p:sp>
      <p:sp>
        <p:nvSpPr>
          <p:cNvPr id="4" name="Slide Number Placeholder 3"/>
          <p:cNvSpPr>
            <a:spLocks noGrp="1"/>
          </p:cNvSpPr>
          <p:nvPr>
            <p:ph type="sldNum" sz="quarter" idx="10"/>
          </p:nvPr>
        </p:nvSpPr>
        <p:spPr/>
        <p:txBody>
          <a:bodyPr/>
          <a:lstStyle/>
          <a:p>
            <a:fld id="{0B2466D7-9A87-44B8-86F8-6A10C149D494}" type="slidenum">
              <a:rPr lang="en-US" smtClean="0"/>
              <a:t>17</a:t>
            </a:fld>
            <a:endParaRPr lang="en-US"/>
          </a:p>
        </p:txBody>
      </p:sp>
    </p:spTree>
    <p:extLst>
      <p:ext uri="{BB962C8B-B14F-4D97-AF65-F5344CB8AC3E}">
        <p14:creationId xmlns:p14="http://schemas.microsoft.com/office/powerpoint/2010/main" val="1978374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lack of financial incentive to expand production</a:t>
            </a:r>
            <a:r>
              <a:rPr lang="en-US" baseline="0" dirty="0"/>
              <a:t> of</a:t>
            </a:r>
            <a:r>
              <a:rPr lang="en-US" dirty="0"/>
              <a:t> other drugs</a:t>
            </a:r>
          </a:p>
          <a:p>
            <a:r>
              <a:rPr lang="en-US" dirty="0"/>
              <a:t>Because manufacturing</a:t>
            </a:r>
            <a:r>
              <a:rPr lang="en-US" baseline="0" dirty="0"/>
              <a:t> lines are already at capacity, complicates plan of action to mitigate existing shortages w/o creating new ones</a:t>
            </a:r>
          </a:p>
          <a:p>
            <a:endParaRPr lang="en-US" baseline="0" dirty="0"/>
          </a:p>
          <a:p>
            <a:r>
              <a:rPr lang="en-US" baseline="0" dirty="0"/>
              <a:t>Public health need: prioritize medically </a:t>
            </a:r>
            <a:r>
              <a:rPr lang="en-US" baseline="0" dirty="0" err="1"/>
              <a:t>nec</a:t>
            </a:r>
            <a:r>
              <a:rPr lang="en-US" baseline="0" dirty="0"/>
              <a:t> supplies; risk/benefit of drug, maintain availability while minimizing risks</a:t>
            </a:r>
          </a:p>
          <a:p>
            <a:endParaRPr lang="en-US" dirty="0"/>
          </a:p>
          <a:p>
            <a:r>
              <a:rPr lang="en-US" dirty="0"/>
              <a:t>Last bullet: new manufacturing</a:t>
            </a:r>
            <a:r>
              <a:rPr lang="en-US" baseline="0" dirty="0"/>
              <a:t> sites, increased </a:t>
            </a:r>
            <a:r>
              <a:rPr lang="en-US" baseline="0" dirty="0" err="1"/>
              <a:t>exp</a:t>
            </a:r>
            <a:r>
              <a:rPr lang="en-US" baseline="0" dirty="0"/>
              <a:t> date, new raw material sources, change in specifications…</a:t>
            </a:r>
            <a:endParaRPr lang="en-US" dirty="0"/>
          </a:p>
        </p:txBody>
      </p:sp>
      <p:sp>
        <p:nvSpPr>
          <p:cNvPr id="4" name="Slide Number Placeholder 3"/>
          <p:cNvSpPr>
            <a:spLocks noGrp="1"/>
          </p:cNvSpPr>
          <p:nvPr>
            <p:ph type="sldNum" sz="quarter" idx="10"/>
          </p:nvPr>
        </p:nvSpPr>
        <p:spPr/>
        <p:txBody>
          <a:bodyPr/>
          <a:lstStyle/>
          <a:p>
            <a:fld id="{0B2466D7-9A87-44B8-86F8-6A10C149D494}" type="slidenum">
              <a:rPr lang="en-US" smtClean="0"/>
              <a:t>18</a:t>
            </a:fld>
            <a:endParaRPr lang="en-US"/>
          </a:p>
        </p:txBody>
      </p:sp>
    </p:spTree>
    <p:extLst>
      <p:ext uri="{BB962C8B-B14F-4D97-AF65-F5344CB8AC3E}">
        <p14:creationId xmlns:p14="http://schemas.microsoft.com/office/powerpoint/2010/main" val="4287707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https://www.ncbi.nlm.nih.gov/pmc/articles/PMC4419815/</a:t>
            </a:r>
          </a:p>
        </p:txBody>
      </p:sp>
      <p:sp>
        <p:nvSpPr>
          <p:cNvPr id="4" name="Slide Number Placeholder 3"/>
          <p:cNvSpPr>
            <a:spLocks noGrp="1"/>
          </p:cNvSpPr>
          <p:nvPr>
            <p:ph type="sldNum" sz="quarter" idx="10"/>
          </p:nvPr>
        </p:nvSpPr>
        <p:spPr/>
        <p:txBody>
          <a:bodyPr/>
          <a:lstStyle/>
          <a:p>
            <a:fld id="{0B2466D7-9A87-44B8-86F8-6A10C149D494}" type="slidenum">
              <a:rPr lang="en-US" smtClean="0"/>
              <a:t>21</a:t>
            </a:fld>
            <a:endParaRPr lang="en-US"/>
          </a:p>
        </p:txBody>
      </p:sp>
    </p:spTree>
    <p:extLst>
      <p:ext uri="{BB962C8B-B14F-4D97-AF65-F5344CB8AC3E}">
        <p14:creationId xmlns:p14="http://schemas.microsoft.com/office/powerpoint/2010/main" val="653404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These Numbers Mean?</a:t>
            </a:r>
          </a:p>
          <a:p>
            <a:r>
              <a:rPr lang="en-US" dirty="0"/>
              <a:t>The rate of new shortages has decreased</a:t>
            </a:r>
          </a:p>
          <a:p>
            <a:r>
              <a:rPr lang="en-US" dirty="0"/>
              <a:t>Long-term active and ongoing shortages are resolving</a:t>
            </a:r>
          </a:p>
          <a:p>
            <a:r>
              <a:rPr lang="en-US" dirty="0"/>
              <a:t>Shortages of basics like antibiotics, electrolytes, and cardiovascular agents still impact large numbers of clinicians and patients</a:t>
            </a:r>
          </a:p>
          <a:p>
            <a:endParaRPr lang="en-US" dirty="0"/>
          </a:p>
        </p:txBody>
      </p:sp>
      <p:sp>
        <p:nvSpPr>
          <p:cNvPr id="4" name="Slide Number Placeholder 3"/>
          <p:cNvSpPr>
            <a:spLocks noGrp="1"/>
          </p:cNvSpPr>
          <p:nvPr>
            <p:ph type="sldNum" sz="quarter" idx="10"/>
          </p:nvPr>
        </p:nvSpPr>
        <p:spPr/>
        <p:txBody>
          <a:bodyPr/>
          <a:lstStyle/>
          <a:p>
            <a:fld id="{0B2466D7-9A87-44B8-86F8-6A10C149D494}" type="slidenum">
              <a:rPr lang="en-US" smtClean="0"/>
              <a:t>22</a:t>
            </a:fld>
            <a:endParaRPr lang="en-US"/>
          </a:p>
        </p:txBody>
      </p:sp>
    </p:spTree>
    <p:extLst>
      <p:ext uri="{BB962C8B-B14F-4D97-AF65-F5344CB8AC3E}">
        <p14:creationId xmlns:p14="http://schemas.microsoft.com/office/powerpoint/2010/main" val="2551366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Essentially: FDA evaluates</a:t>
            </a:r>
            <a:r>
              <a:rPr lang="en-US" baseline="0" dirty="0"/>
              <a:t> drug shortages via manufacturer info – supply/demand</a:t>
            </a:r>
          </a:p>
          <a:p>
            <a:r>
              <a:rPr lang="en-US" baseline="0" dirty="0"/>
              <a:t>ASHP considers clinician/</a:t>
            </a:r>
            <a:r>
              <a:rPr lang="en-US" baseline="0" dirty="0" err="1"/>
              <a:t>RPh</a:t>
            </a:r>
            <a:r>
              <a:rPr lang="en-US" baseline="0" dirty="0"/>
              <a:t> reports of shortages affecting drug delivery process (i.e. only smaller vials of </a:t>
            </a:r>
            <a:r>
              <a:rPr lang="en-US" baseline="0" dirty="0" err="1"/>
              <a:t>vanco</a:t>
            </a:r>
            <a:r>
              <a:rPr lang="en-US" baseline="0" dirty="0"/>
              <a:t> in supply, may not be considered drug shortage per FDA)</a:t>
            </a:r>
            <a:endParaRPr lang="en-US" dirty="0"/>
          </a:p>
        </p:txBody>
      </p:sp>
      <p:sp>
        <p:nvSpPr>
          <p:cNvPr id="4" name="Slide Number Placeholder 3"/>
          <p:cNvSpPr>
            <a:spLocks noGrp="1"/>
          </p:cNvSpPr>
          <p:nvPr>
            <p:ph type="sldNum" sz="quarter" idx="10"/>
          </p:nvPr>
        </p:nvSpPr>
        <p:spPr/>
        <p:txBody>
          <a:bodyPr/>
          <a:lstStyle/>
          <a:p>
            <a:fld id="{0B2466D7-9A87-44B8-86F8-6A10C149D494}" type="slidenum">
              <a:rPr lang="en-US" smtClean="0"/>
              <a:t>26</a:t>
            </a:fld>
            <a:endParaRPr lang="en-US"/>
          </a:p>
        </p:txBody>
      </p:sp>
    </p:spTree>
    <p:extLst>
      <p:ext uri="{BB962C8B-B14F-4D97-AF65-F5344CB8AC3E}">
        <p14:creationId xmlns:p14="http://schemas.microsoft.com/office/powerpoint/2010/main" val="880589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http://www.newsweek.com/san-juan-mayor-suggests-trump-administration-too-afraid-attend-fema-hearing-697187</a:t>
            </a:r>
          </a:p>
          <a:p>
            <a:r>
              <a:rPr lang="en-US" dirty="0"/>
              <a:t>https://www.fda.gov/NewsEvents/Newsroom/PressAnnouncements/ucm581436.htm</a:t>
            </a:r>
          </a:p>
          <a:p>
            <a:r>
              <a:rPr lang="en-US" dirty="0"/>
              <a:t>https://www.fda.gov/NewsEvents/Newsroom/PressAnnouncements/ucm580290.htm</a:t>
            </a:r>
          </a:p>
          <a:p>
            <a:endParaRPr lang="en-US" dirty="0"/>
          </a:p>
          <a:p>
            <a:r>
              <a:rPr lang="en-US" dirty="0"/>
              <a:t>https://www.theatlantic.com/politics/archive/2017/10/puerto-ricos-health-care-crisis-is-just-beginning/544210/ While most hospitals have recovered from the storm’s early blows—which knocked most of them out of commission and left a few others </a:t>
            </a:r>
            <a:r>
              <a:rPr lang="en-US" dirty="0" err="1"/>
              <a:t>dependant</a:t>
            </a:r>
            <a:r>
              <a:rPr lang="en-US" dirty="0"/>
              <a:t> on generators—they have had to make do with shortages of power, water, and supplies; personnel crunches; and intensifying health-care needs from accidents and emergent diseases. </a:t>
            </a:r>
          </a:p>
          <a:p>
            <a:endParaRPr lang="en-US" dirty="0"/>
          </a:p>
          <a:p>
            <a:pPr rtl="0"/>
            <a:r>
              <a:rPr lang="en-US" dirty="0"/>
              <a:t>At both hospitals, </a:t>
            </a:r>
            <a:r>
              <a:rPr lang="en-US" dirty="0" err="1"/>
              <a:t>Pichardo</a:t>
            </a:r>
            <a:r>
              <a:rPr lang="en-US" dirty="0"/>
              <a:t> has faced new challenges. At first, doctors and nurses dealt with a total collapse of power, which </a:t>
            </a:r>
            <a:r>
              <a:rPr lang="en-US" dirty="0" err="1"/>
              <a:t>Pichardo</a:t>
            </a:r>
            <a:r>
              <a:rPr lang="en-US" dirty="0"/>
              <a:t> said was the “scariest change” immediately after the storm. Hospitals couldn’t communicate with other hospitals; specialists often couldn’t be reached if they were needed; and patients were transferred to trauma centers or other facilities without any knowledge of whether those institutions could handle more patients.</a:t>
            </a:r>
          </a:p>
          <a:p>
            <a:pPr rtl="0"/>
            <a:r>
              <a:rPr lang="en-US" dirty="0"/>
              <a:t>While lines of communication have at least partially been restored, </a:t>
            </a:r>
            <a:r>
              <a:rPr lang="en-US" dirty="0" err="1"/>
              <a:t>Pichardo</a:t>
            </a:r>
            <a:r>
              <a:rPr lang="en-US" dirty="0"/>
              <a:t> said that problems still abound. “At this point, everything has become challenging,” she told me by email. “Many primary-care physicians are unable to provide services at their practice locations, so more and more people are using the emergency rooms for everyday medical problems. This places a larger burden on the emergency rooms and increases wait time among patients. Children have fallen behind on their immunization schedules, because either their pediatricians are not currently practicing or they have lost their refrigerated vaccines due to power outage.”</a:t>
            </a:r>
          </a:p>
          <a:p>
            <a:r>
              <a:rPr lang="en-US" dirty="0"/>
              <a:t>MD shortage already – work going to mainland USA</a:t>
            </a:r>
          </a:p>
        </p:txBody>
      </p:sp>
      <p:sp>
        <p:nvSpPr>
          <p:cNvPr id="4" name="Slide Number Placeholder 3"/>
          <p:cNvSpPr>
            <a:spLocks noGrp="1"/>
          </p:cNvSpPr>
          <p:nvPr>
            <p:ph type="sldNum" sz="quarter" idx="10"/>
          </p:nvPr>
        </p:nvSpPr>
        <p:spPr/>
        <p:txBody>
          <a:bodyPr/>
          <a:lstStyle/>
          <a:p>
            <a:fld id="{0B2466D7-9A87-44B8-86F8-6A10C149D494}" type="slidenum">
              <a:rPr lang="en-US" smtClean="0"/>
              <a:t>27</a:t>
            </a:fld>
            <a:endParaRPr lang="en-US"/>
          </a:p>
        </p:txBody>
      </p:sp>
    </p:spTree>
    <p:extLst>
      <p:ext uri="{BB962C8B-B14F-4D97-AF65-F5344CB8AC3E}">
        <p14:creationId xmlns:p14="http://schemas.microsoft.com/office/powerpoint/2010/main" val="573836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https://academic.oup.com/cid/article-lookup/doi/10.1093/cid/civ201</a:t>
            </a:r>
          </a:p>
        </p:txBody>
      </p:sp>
      <p:sp>
        <p:nvSpPr>
          <p:cNvPr id="4" name="Slide Number Placeholder 3"/>
          <p:cNvSpPr>
            <a:spLocks noGrp="1"/>
          </p:cNvSpPr>
          <p:nvPr>
            <p:ph type="sldNum" sz="quarter" idx="10"/>
          </p:nvPr>
        </p:nvSpPr>
        <p:spPr/>
        <p:txBody>
          <a:bodyPr/>
          <a:lstStyle/>
          <a:p>
            <a:fld id="{0B2466D7-9A87-44B8-86F8-6A10C149D494}" type="slidenum">
              <a:rPr lang="en-US" smtClean="0"/>
              <a:t>32</a:t>
            </a:fld>
            <a:endParaRPr lang="en-US"/>
          </a:p>
        </p:txBody>
      </p:sp>
    </p:spTree>
    <p:extLst>
      <p:ext uri="{BB962C8B-B14F-4D97-AF65-F5344CB8AC3E}">
        <p14:creationId xmlns:p14="http://schemas.microsoft.com/office/powerpoint/2010/main" val="2878913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2466D7-9A87-44B8-86F8-6A10C149D494}" type="slidenum">
              <a:rPr lang="en-US" smtClean="0"/>
              <a:t>39</a:t>
            </a:fld>
            <a:endParaRPr lang="en-US"/>
          </a:p>
        </p:txBody>
      </p:sp>
    </p:spTree>
    <p:extLst>
      <p:ext uri="{BB962C8B-B14F-4D97-AF65-F5344CB8AC3E}">
        <p14:creationId xmlns:p14="http://schemas.microsoft.com/office/powerpoint/2010/main" val="4184714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KarynLee</a:t>
            </a:r>
            <a:r>
              <a:rPr lang="en-US" dirty="0"/>
              <a:t> will discuss MONAHRQ – what it</a:t>
            </a:r>
            <a:r>
              <a:rPr lang="en-US" baseline="0" dirty="0"/>
              <a:t> is, prevention measures. Stuart may be able to address this.</a:t>
            </a:r>
            <a:endParaRPr lang="en-US" dirty="0"/>
          </a:p>
        </p:txBody>
      </p:sp>
      <p:sp>
        <p:nvSpPr>
          <p:cNvPr id="4" name="Slide Number Placeholder 3"/>
          <p:cNvSpPr>
            <a:spLocks noGrp="1"/>
          </p:cNvSpPr>
          <p:nvPr>
            <p:ph type="sldNum" sz="quarter" idx="10"/>
          </p:nvPr>
        </p:nvSpPr>
        <p:spPr/>
        <p:txBody>
          <a:bodyPr/>
          <a:lstStyle/>
          <a:p>
            <a:fld id="{0B2466D7-9A87-44B8-86F8-6A10C149D494}" type="slidenum">
              <a:rPr lang="en-US" smtClean="0"/>
              <a:t>3</a:t>
            </a:fld>
            <a:endParaRPr lang="en-US"/>
          </a:p>
        </p:txBody>
      </p:sp>
    </p:spTree>
    <p:extLst>
      <p:ext uri="{BB962C8B-B14F-4D97-AF65-F5344CB8AC3E}">
        <p14:creationId xmlns:p14="http://schemas.microsoft.com/office/powerpoint/2010/main" val="2100463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bullet: besides usual suspects of intrinsic R (“SPICE”), </a:t>
            </a:r>
            <a:r>
              <a:rPr lang="en-US" dirty="0" err="1"/>
              <a:t>p.aeruginosa</a:t>
            </a:r>
            <a:r>
              <a:rPr lang="en-US" dirty="0"/>
              <a:t>,</a:t>
            </a:r>
            <a:r>
              <a:rPr lang="en-US" baseline="0" dirty="0"/>
              <a:t> enterococcus faecium</a:t>
            </a:r>
            <a:endParaRPr lang="en-US" dirty="0"/>
          </a:p>
        </p:txBody>
      </p:sp>
      <p:sp>
        <p:nvSpPr>
          <p:cNvPr id="4" name="Slide Number Placeholder 3"/>
          <p:cNvSpPr>
            <a:spLocks noGrp="1"/>
          </p:cNvSpPr>
          <p:nvPr>
            <p:ph type="sldNum" sz="quarter" idx="10"/>
          </p:nvPr>
        </p:nvSpPr>
        <p:spPr/>
        <p:txBody>
          <a:bodyPr/>
          <a:lstStyle/>
          <a:p>
            <a:fld id="{0B2466D7-9A87-44B8-86F8-6A10C149D494}" type="slidenum">
              <a:rPr lang="en-US" smtClean="0"/>
              <a:t>41</a:t>
            </a:fld>
            <a:endParaRPr lang="en-US"/>
          </a:p>
        </p:txBody>
      </p:sp>
    </p:spTree>
    <p:extLst>
      <p:ext uri="{BB962C8B-B14F-4D97-AF65-F5344CB8AC3E}">
        <p14:creationId xmlns:p14="http://schemas.microsoft.com/office/powerpoint/2010/main" val="545016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Meeting schedule – does February, May, and August work for everyone?</a:t>
            </a:r>
            <a:r>
              <a:rPr lang="en-US" baseline="0" dirty="0"/>
              <a:t> No specific date planned yet? Fridays still work best?</a:t>
            </a:r>
          </a:p>
          <a:p>
            <a:endParaRPr lang="en-US" baseline="0" dirty="0"/>
          </a:p>
          <a:p>
            <a:r>
              <a:rPr lang="en-US" baseline="0" dirty="0"/>
              <a:t>Review needs assessment in Feb and make recommendations, review draft plan in May, accept final plan in August</a:t>
            </a:r>
            <a:endParaRPr lang="en-US" dirty="0"/>
          </a:p>
        </p:txBody>
      </p:sp>
      <p:sp>
        <p:nvSpPr>
          <p:cNvPr id="4" name="Slide Number Placeholder 3"/>
          <p:cNvSpPr>
            <a:spLocks noGrp="1"/>
          </p:cNvSpPr>
          <p:nvPr>
            <p:ph type="sldNum" sz="quarter" idx="10"/>
          </p:nvPr>
        </p:nvSpPr>
        <p:spPr/>
        <p:txBody>
          <a:bodyPr/>
          <a:lstStyle/>
          <a:p>
            <a:fld id="{0B2466D7-9A87-44B8-86F8-6A10C149D494}" type="slidenum">
              <a:rPr lang="en-US" smtClean="0"/>
              <a:t>44</a:t>
            </a:fld>
            <a:endParaRPr lang="en-US"/>
          </a:p>
        </p:txBody>
      </p:sp>
    </p:spTree>
    <p:extLst>
      <p:ext uri="{BB962C8B-B14F-4D97-AF65-F5344CB8AC3E}">
        <p14:creationId xmlns:p14="http://schemas.microsoft.com/office/powerpoint/2010/main" val="1324544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2466D7-9A87-44B8-86F8-6A10C149D494}" type="slidenum">
              <a:rPr lang="en-US" smtClean="0"/>
              <a:t>4</a:t>
            </a:fld>
            <a:endParaRPr lang="en-US"/>
          </a:p>
        </p:txBody>
      </p:sp>
    </p:spTree>
    <p:extLst>
      <p:ext uri="{BB962C8B-B14F-4D97-AF65-F5344CB8AC3E}">
        <p14:creationId xmlns:p14="http://schemas.microsoft.com/office/powerpoint/2010/main" val="3075019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r>
              <a:rPr lang="en-US" baseline="0" dirty="0"/>
              <a:t> report from Wisconsin – HPRO, KPRO SIRs</a:t>
            </a:r>
            <a:endParaRPr lang="en-US" dirty="0"/>
          </a:p>
        </p:txBody>
      </p:sp>
      <p:sp>
        <p:nvSpPr>
          <p:cNvPr id="4" name="Slide Number Placeholder 3"/>
          <p:cNvSpPr>
            <a:spLocks noGrp="1"/>
          </p:cNvSpPr>
          <p:nvPr>
            <p:ph type="sldNum" sz="quarter" idx="10"/>
          </p:nvPr>
        </p:nvSpPr>
        <p:spPr/>
        <p:txBody>
          <a:bodyPr/>
          <a:lstStyle/>
          <a:p>
            <a:fld id="{0B2466D7-9A87-44B8-86F8-6A10C149D494}" type="slidenum">
              <a:rPr lang="en-US" smtClean="0"/>
              <a:t>5</a:t>
            </a:fld>
            <a:endParaRPr lang="en-US"/>
          </a:p>
        </p:txBody>
      </p:sp>
    </p:spTree>
    <p:extLst>
      <p:ext uri="{BB962C8B-B14F-4D97-AF65-F5344CB8AC3E}">
        <p14:creationId xmlns:p14="http://schemas.microsoft.com/office/powerpoint/2010/main" val="1256029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SIR graph, breakdown in</a:t>
            </a:r>
            <a:r>
              <a:rPr lang="en-US" baseline="0" dirty="0"/>
              <a:t> table</a:t>
            </a:r>
            <a:endParaRPr lang="en-US" dirty="0"/>
          </a:p>
        </p:txBody>
      </p:sp>
      <p:sp>
        <p:nvSpPr>
          <p:cNvPr id="4" name="Slide Number Placeholder 3"/>
          <p:cNvSpPr>
            <a:spLocks noGrp="1"/>
          </p:cNvSpPr>
          <p:nvPr>
            <p:ph type="sldNum" sz="quarter" idx="10"/>
          </p:nvPr>
        </p:nvSpPr>
        <p:spPr/>
        <p:txBody>
          <a:bodyPr/>
          <a:lstStyle/>
          <a:p>
            <a:fld id="{0B2466D7-9A87-44B8-86F8-6A10C149D494}" type="slidenum">
              <a:rPr lang="en-US" smtClean="0"/>
              <a:t>7</a:t>
            </a:fld>
            <a:endParaRPr lang="en-US"/>
          </a:p>
        </p:txBody>
      </p:sp>
    </p:spTree>
    <p:extLst>
      <p:ext uri="{BB962C8B-B14F-4D97-AF65-F5344CB8AC3E}">
        <p14:creationId xmlns:p14="http://schemas.microsoft.com/office/powerpoint/2010/main" val="932979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2466D7-9A87-44B8-86F8-6A10C149D494}" type="slidenum">
              <a:rPr lang="en-US" smtClean="0"/>
              <a:t>9</a:t>
            </a:fld>
            <a:endParaRPr lang="en-US"/>
          </a:p>
        </p:txBody>
      </p:sp>
    </p:spTree>
    <p:extLst>
      <p:ext uri="{BB962C8B-B14F-4D97-AF65-F5344CB8AC3E}">
        <p14:creationId xmlns:p14="http://schemas.microsoft.com/office/powerpoint/2010/main" val="710578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hour</a:t>
            </a:r>
          </a:p>
        </p:txBody>
      </p:sp>
      <p:sp>
        <p:nvSpPr>
          <p:cNvPr id="4" name="Slide Number Placeholder 3"/>
          <p:cNvSpPr>
            <a:spLocks noGrp="1"/>
          </p:cNvSpPr>
          <p:nvPr>
            <p:ph type="sldNum" sz="quarter" idx="10"/>
          </p:nvPr>
        </p:nvSpPr>
        <p:spPr/>
        <p:txBody>
          <a:bodyPr/>
          <a:lstStyle/>
          <a:p>
            <a:fld id="{0B2466D7-9A87-44B8-86F8-6A10C149D494}" type="slidenum">
              <a:rPr lang="en-US" smtClean="0"/>
              <a:t>10</a:t>
            </a:fld>
            <a:endParaRPr lang="en-US"/>
          </a:p>
        </p:txBody>
      </p:sp>
    </p:spTree>
    <p:extLst>
      <p:ext uri="{BB962C8B-B14F-4D97-AF65-F5344CB8AC3E}">
        <p14:creationId xmlns:p14="http://schemas.microsoft.com/office/powerpoint/2010/main" val="2226652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2466D7-9A87-44B8-86F8-6A10C149D494}" type="slidenum">
              <a:rPr lang="en-US" smtClean="0"/>
              <a:t>11</a:t>
            </a:fld>
            <a:endParaRPr lang="en-US"/>
          </a:p>
        </p:txBody>
      </p:sp>
    </p:spTree>
    <p:extLst>
      <p:ext uri="{BB962C8B-B14F-4D97-AF65-F5344CB8AC3E}">
        <p14:creationId xmlns:p14="http://schemas.microsoft.com/office/powerpoint/2010/main" val="1024597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 averages, no</a:t>
            </a:r>
            <a:r>
              <a:rPr lang="en-US" baseline="0" dirty="0"/>
              <a:t> breakdowns</a:t>
            </a:r>
            <a:endParaRPr lang="en-US" dirty="0"/>
          </a:p>
        </p:txBody>
      </p:sp>
      <p:sp>
        <p:nvSpPr>
          <p:cNvPr id="4" name="Slide Number Placeholder 3"/>
          <p:cNvSpPr>
            <a:spLocks noGrp="1"/>
          </p:cNvSpPr>
          <p:nvPr>
            <p:ph type="sldNum" sz="quarter" idx="10"/>
          </p:nvPr>
        </p:nvSpPr>
        <p:spPr/>
        <p:txBody>
          <a:bodyPr/>
          <a:lstStyle/>
          <a:p>
            <a:fld id="{0B2466D7-9A87-44B8-86F8-6A10C149D494}" type="slidenum">
              <a:rPr lang="en-US" smtClean="0"/>
              <a:t>12</a:t>
            </a:fld>
            <a:endParaRPr lang="en-US"/>
          </a:p>
        </p:txBody>
      </p:sp>
    </p:spTree>
    <p:extLst>
      <p:ext uri="{BB962C8B-B14F-4D97-AF65-F5344CB8AC3E}">
        <p14:creationId xmlns:p14="http://schemas.microsoft.com/office/powerpoint/2010/main" val="24617192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838200"/>
            <a:ext cx="9144000" cy="1981200"/>
          </a:xfrm>
          <a:solidFill>
            <a:srgbClr val="008080"/>
          </a:solidFill>
        </p:spPr>
        <p:txBody>
          <a:bodyPr/>
          <a:lstStyle>
            <a:lvl1pPr>
              <a:defRPr/>
            </a:lvl1pPr>
          </a:lstStyle>
          <a:p>
            <a:r>
              <a:rPr lang="en-US" dirty="0"/>
              <a:t>Presentation Title</a:t>
            </a:r>
            <a:br>
              <a:rPr lang="en-US" dirty="0"/>
            </a:br>
            <a:r>
              <a:rPr lang="en-US" dirty="0"/>
              <a:t>Over Two Lines</a:t>
            </a:r>
          </a:p>
        </p:txBody>
      </p:sp>
      <p:sp>
        <p:nvSpPr>
          <p:cNvPr id="3" name="Subtitle 2"/>
          <p:cNvSpPr>
            <a:spLocks noGrp="1"/>
          </p:cNvSpPr>
          <p:nvPr>
            <p:ph type="subTitle" idx="1"/>
          </p:nvPr>
        </p:nvSpPr>
        <p:spPr>
          <a:xfrm>
            <a:off x="1371600" y="3276600"/>
            <a:ext cx="6400800" cy="175260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07436" y="5486400"/>
            <a:ext cx="2929128" cy="1143000"/>
          </a:xfrm>
          <a:prstGeom prst="rect">
            <a:avLst/>
          </a:prstGeom>
        </p:spPr>
      </p:pic>
    </p:spTree>
    <p:extLst>
      <p:ext uri="{BB962C8B-B14F-4D97-AF65-F5344CB8AC3E}">
        <p14:creationId xmlns:p14="http://schemas.microsoft.com/office/powerpoint/2010/main" val="1076609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714" y="0"/>
            <a:ext cx="9168714" cy="1143000"/>
          </a:xfrm>
          <a:solidFill>
            <a:srgbClr val="008080"/>
          </a:solidFill>
        </p:spPr>
        <p:txBody>
          <a:bodyPr/>
          <a:lstStyle>
            <a:lvl1pPr algn="l">
              <a:defRPr baseline="0"/>
            </a:lvl1pPr>
          </a:lstStyle>
          <a:p>
            <a:r>
              <a:rPr lang="en-US" dirty="0"/>
              <a:t>Content Slide</a:t>
            </a:r>
            <a:br>
              <a:rPr lang="en-US" dirty="0"/>
            </a:br>
            <a:r>
              <a:rPr lang="en-US" dirty="0"/>
              <a:t>Over Two Lines</a:t>
            </a:r>
          </a:p>
        </p:txBody>
      </p:sp>
      <p:sp>
        <p:nvSpPr>
          <p:cNvPr id="3" name="Content Placeholder 2"/>
          <p:cNvSpPr>
            <a:spLocks noGrp="1"/>
          </p:cNvSpPr>
          <p:nvPr>
            <p:ph idx="1"/>
          </p:nvPr>
        </p:nvSpPr>
        <p:spPr>
          <a:xfrm>
            <a:off x="152400" y="1295400"/>
            <a:ext cx="8839200" cy="4953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Maine Center for Disease Control and Prevention</a:t>
            </a:r>
          </a:p>
        </p:txBody>
      </p:sp>
      <p:sp>
        <p:nvSpPr>
          <p:cNvPr id="6" name="Slide Number Placeholder 5"/>
          <p:cNvSpPr>
            <a:spLocks noGrp="1"/>
          </p:cNvSpPr>
          <p:nvPr>
            <p:ph type="sldNum" sz="quarter" idx="12"/>
          </p:nvPr>
        </p:nvSpPr>
        <p:spPr/>
        <p:txBody>
          <a:bodyPr/>
          <a:lstStyle/>
          <a:p>
            <a:fld id="{584961FE-557B-45BA-B4B6-FC83F881436E}" type="slidenum">
              <a:rPr lang="en-US" smtClean="0"/>
              <a:t>‹#›</a:t>
            </a:fld>
            <a:endParaRPr lang="en-US"/>
          </a:p>
        </p:txBody>
      </p:sp>
    </p:spTree>
    <p:extLst>
      <p:ext uri="{BB962C8B-B14F-4D97-AF65-F5344CB8AC3E}">
        <p14:creationId xmlns:p14="http://schemas.microsoft.com/office/powerpoint/2010/main" val="3790219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Final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714" y="0"/>
            <a:ext cx="9168714" cy="1143000"/>
          </a:xfrm>
          <a:solidFill>
            <a:srgbClr val="008080"/>
          </a:solidFill>
        </p:spPr>
        <p:txBody>
          <a:bodyPr/>
          <a:lstStyle>
            <a:lvl1pPr algn="l">
              <a:defRPr/>
            </a:lvl1pPr>
          </a:lstStyle>
          <a:p>
            <a:r>
              <a:rPr lang="en-US" dirty="0"/>
              <a:t>Questions?</a:t>
            </a:r>
          </a:p>
        </p:txBody>
      </p:sp>
      <p:sp>
        <p:nvSpPr>
          <p:cNvPr id="3" name="Content Placeholder 2"/>
          <p:cNvSpPr>
            <a:spLocks noGrp="1"/>
          </p:cNvSpPr>
          <p:nvPr>
            <p:ph idx="1"/>
          </p:nvPr>
        </p:nvSpPr>
        <p:spPr>
          <a:xfrm>
            <a:off x="152400" y="1295401"/>
            <a:ext cx="8839200" cy="2438399"/>
          </a:xfrm>
        </p:spPr>
        <p:txBody>
          <a:bodyPr>
            <a:normAutofit/>
          </a:bodyPr>
          <a:lstStyle>
            <a:lvl1pPr marL="0" indent="0" algn="ctr">
              <a:buNone/>
              <a:defRPr sz="2800" b="0"/>
            </a:lvl1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Maine Center for Disease Control and Prevention</a:t>
            </a:r>
          </a:p>
        </p:txBody>
      </p:sp>
      <p:sp>
        <p:nvSpPr>
          <p:cNvPr id="6" name="Slide Number Placeholder 5"/>
          <p:cNvSpPr>
            <a:spLocks noGrp="1"/>
          </p:cNvSpPr>
          <p:nvPr>
            <p:ph type="sldNum" sz="quarter" idx="12"/>
          </p:nvPr>
        </p:nvSpPr>
        <p:spPr/>
        <p:txBody>
          <a:bodyPr/>
          <a:lstStyle/>
          <a:p>
            <a:fld id="{584961FE-557B-45BA-B4B6-FC83F881436E}"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07436" y="4572000"/>
            <a:ext cx="2929128" cy="1143000"/>
          </a:xfrm>
          <a:prstGeom prst="rect">
            <a:avLst/>
          </a:prstGeom>
        </p:spPr>
      </p:pic>
    </p:spTree>
    <p:extLst>
      <p:ext uri="{BB962C8B-B14F-4D97-AF65-F5344CB8AC3E}">
        <p14:creationId xmlns:p14="http://schemas.microsoft.com/office/powerpoint/2010/main" val="356769908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74638"/>
            <a:ext cx="9144000" cy="1143000"/>
          </a:xfrm>
          <a:prstGeom prst="rect">
            <a:avLst/>
          </a:prstGeom>
          <a:solidFill>
            <a:srgbClr val="006666"/>
          </a:solidFill>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743200" y="6356350"/>
            <a:ext cx="3657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Maine Center for Disease Control and Prevention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4961FE-557B-45BA-B4B6-FC83F881436E}" type="slidenum">
              <a:rPr lang="en-US" smtClean="0"/>
              <a:t>‹#›</a:t>
            </a:fld>
            <a:endParaRPr lang="en-US"/>
          </a:p>
        </p:txBody>
      </p:sp>
    </p:spTree>
    <p:extLst>
      <p:ext uri="{BB962C8B-B14F-4D97-AF65-F5344CB8AC3E}">
        <p14:creationId xmlns:p14="http://schemas.microsoft.com/office/powerpoint/2010/main" val="2983898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dt="0"/>
  <p:txStyles>
    <p:titleStyle>
      <a:lvl1pPr algn="ctr" defTabSz="914400" rtl="0" eaLnBrk="1" latinLnBrk="0" hangingPunct="1">
        <a:spcBef>
          <a:spcPct val="0"/>
        </a:spcBef>
        <a:buNone/>
        <a:defRPr sz="3600" kern="1200">
          <a:solidFill>
            <a:schemeClr val="bg1"/>
          </a:solidFill>
          <a:latin typeface="+mj-lt"/>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www.cdc.gov/vaccines/hcp/clinical-resources/shortages.html" TargetMode="External"/><Relationship Id="rId3" Type="http://schemas.openxmlformats.org/officeDocument/2006/relationships/hyperlink" Target="https://www.accessdata.fda.gov/scripts/drugshortages/default.cfm" TargetMode="External"/><Relationship Id="rId7" Type="http://schemas.openxmlformats.org/officeDocument/2006/relationships/hyperlink" Target="http://pharmacyservices.utah.edu/drug-information/drug-shortages.php" TargetMode="External"/><Relationship Id="rId2" Type="http://schemas.openxmlformats.org/officeDocument/2006/relationships/hyperlink" Target="https://www.fda.gov/Drugs/DrugSafety/DrugShortages/default.htm" TargetMode="External"/><Relationship Id="rId1" Type="http://schemas.openxmlformats.org/officeDocument/2006/relationships/slideLayout" Target="../slideLayouts/slideLayout2.xml"/><Relationship Id="rId6" Type="http://schemas.openxmlformats.org/officeDocument/2006/relationships/hyperlink" Target="https://www.ashp.org/Drug-Shortages/Current-Shortages/Drug-Shortages-List?page=CurrentShortages" TargetMode="External"/><Relationship Id="rId5" Type="http://schemas.openxmlformats.org/officeDocument/2006/relationships/hyperlink" Target="https://www.ashp.org/Drug-Shortages" TargetMode="External"/><Relationship Id="rId4" Type="http://schemas.openxmlformats.org/officeDocument/2006/relationships/hyperlink" Target="https://www.fda.gov/AnimalVeterinary/SafetyHealth/ProductSafetyInformation/ucm248095.ht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healthaffairs.org/do/10.1377/hblog20150408.046227/ful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fda.gov/downloads/Drugs/DrugSafety/DrugShortages/UCM582461.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publichealth.lacounty.gov/acd/docs/AntibiogramInstructions.pdf"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Jennifer.Liao@maine.gov" TargetMode="External"/><Relationship Id="rId2" Type="http://schemas.openxmlformats.org/officeDocument/2006/relationships/hyperlink" Target="mailto:Rita.Owsiak@maine.gov" TargetMode="Externa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hyperlink" Target="mailto:Brittany.Roy@maine.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HAI/AR Collaborating Partners</a:t>
            </a:r>
          </a:p>
        </p:txBody>
      </p:sp>
      <p:sp>
        <p:nvSpPr>
          <p:cNvPr id="3" name="Subtitle 2"/>
          <p:cNvSpPr>
            <a:spLocks noGrp="1"/>
          </p:cNvSpPr>
          <p:nvPr>
            <p:ph type="subTitle" idx="1"/>
          </p:nvPr>
        </p:nvSpPr>
        <p:spPr/>
        <p:txBody>
          <a:bodyPr/>
          <a:lstStyle/>
          <a:p>
            <a:endParaRPr lang="en-US" dirty="0"/>
          </a:p>
          <a:p>
            <a:r>
              <a:rPr lang="en-US" dirty="0"/>
              <a:t>November 3, 2017</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5486400"/>
            <a:ext cx="3124200" cy="1186972"/>
          </a:xfrm>
          <a:prstGeom prst="rect">
            <a:avLst/>
          </a:prstGeom>
        </p:spPr>
      </p:pic>
    </p:spTree>
    <p:extLst>
      <p:ext uri="{BB962C8B-B14F-4D97-AF65-F5344CB8AC3E}">
        <p14:creationId xmlns:p14="http://schemas.microsoft.com/office/powerpoint/2010/main" val="2217119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Old Business</a:t>
            </a:r>
          </a:p>
        </p:txBody>
      </p:sp>
      <p:sp>
        <p:nvSpPr>
          <p:cNvPr id="3" name="Content Placeholder 2"/>
          <p:cNvSpPr>
            <a:spLocks noGrp="1"/>
          </p:cNvSpPr>
          <p:nvPr>
            <p:ph idx="1"/>
          </p:nvPr>
        </p:nvSpPr>
        <p:spPr/>
        <p:txBody>
          <a:bodyPr/>
          <a:lstStyle/>
          <a:p>
            <a:r>
              <a:rPr lang="en-US" dirty="0"/>
              <a:t>Inter-facility Communication</a:t>
            </a:r>
          </a:p>
          <a:p>
            <a:pPr lvl="1"/>
            <a:endParaRPr lang="en-US" dirty="0"/>
          </a:p>
          <a:p>
            <a:pPr lvl="1"/>
            <a:r>
              <a:rPr lang="en-US" dirty="0"/>
              <a:t>Invite Danielle Watford (QIN-QIO) to next meeting  to provide her insights on existing communication tools and what other groups are doing</a:t>
            </a:r>
          </a:p>
          <a:p>
            <a:pPr lvl="1"/>
            <a:endParaRPr lang="en-US" dirty="0"/>
          </a:p>
          <a:p>
            <a:pPr lvl="1"/>
            <a:r>
              <a:rPr lang="en-US" dirty="0"/>
              <a:t>Discuss “important elements” to include in inter-facility communication</a:t>
            </a:r>
          </a:p>
          <a:p>
            <a:pPr lvl="2"/>
            <a:r>
              <a:rPr lang="en-US" dirty="0"/>
              <a:t>CSTE:  Whom to contact at the sending facility for more information</a:t>
            </a:r>
          </a:p>
        </p:txBody>
      </p:sp>
      <p:sp>
        <p:nvSpPr>
          <p:cNvPr id="4" name="Footer Placeholder 3"/>
          <p:cNvSpPr>
            <a:spLocks noGrp="1"/>
          </p:cNvSpPr>
          <p:nvPr>
            <p:ph type="ftr" sz="quarter" idx="11"/>
          </p:nvPr>
        </p:nvSpPr>
        <p:spPr/>
        <p:txBody>
          <a:bodyPr/>
          <a:lstStyle/>
          <a:p>
            <a:r>
              <a:rPr lang="en-US"/>
              <a:t>Maine Center for Disease Control and Prevention</a:t>
            </a:r>
            <a:endParaRPr lang="en-US" dirty="0"/>
          </a:p>
        </p:txBody>
      </p:sp>
      <p:sp>
        <p:nvSpPr>
          <p:cNvPr id="5" name="Slide Number Placeholder 4"/>
          <p:cNvSpPr>
            <a:spLocks noGrp="1"/>
          </p:cNvSpPr>
          <p:nvPr>
            <p:ph type="sldNum" sz="quarter" idx="12"/>
          </p:nvPr>
        </p:nvSpPr>
        <p:spPr/>
        <p:txBody>
          <a:bodyPr/>
          <a:lstStyle/>
          <a:p>
            <a:fld id="{584961FE-557B-45BA-B4B6-FC83F881436E}" type="slidenum">
              <a:rPr lang="en-US" smtClean="0"/>
              <a:t>10</a:t>
            </a:fld>
            <a:endParaRPr lang="en-US"/>
          </a:p>
        </p:txBody>
      </p:sp>
    </p:spTree>
    <p:extLst>
      <p:ext uri="{BB962C8B-B14F-4D97-AF65-F5344CB8AC3E}">
        <p14:creationId xmlns:p14="http://schemas.microsoft.com/office/powerpoint/2010/main" val="3083540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Recommendations</a:t>
            </a:r>
          </a:p>
        </p:txBody>
      </p:sp>
      <p:sp>
        <p:nvSpPr>
          <p:cNvPr id="4" name="Footer Placeholder 3"/>
          <p:cNvSpPr>
            <a:spLocks noGrp="1"/>
          </p:cNvSpPr>
          <p:nvPr>
            <p:ph type="ftr" sz="quarter" idx="11"/>
          </p:nvPr>
        </p:nvSpPr>
        <p:spPr/>
        <p:txBody>
          <a:bodyPr/>
          <a:lstStyle/>
          <a:p>
            <a:r>
              <a:rPr lang="en-US"/>
              <a:t>Maine Center for Disease Control and Prevention</a:t>
            </a:r>
            <a:endParaRPr lang="en-US" dirty="0"/>
          </a:p>
        </p:txBody>
      </p:sp>
      <p:sp>
        <p:nvSpPr>
          <p:cNvPr id="5" name="Slide Number Placeholder 4"/>
          <p:cNvSpPr>
            <a:spLocks noGrp="1"/>
          </p:cNvSpPr>
          <p:nvPr>
            <p:ph type="sldNum" sz="quarter" idx="12"/>
          </p:nvPr>
        </p:nvSpPr>
        <p:spPr/>
        <p:txBody>
          <a:bodyPr/>
          <a:lstStyle/>
          <a:p>
            <a:fld id="{584961FE-557B-45BA-B4B6-FC83F881436E}" type="slidenum">
              <a:rPr lang="en-US" smtClean="0"/>
              <a:t>11</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554788518"/>
              </p:ext>
            </p:extLst>
          </p:nvPr>
        </p:nvGraphicFramePr>
        <p:xfrm>
          <a:off x="304800" y="1371600"/>
          <a:ext cx="8382000" cy="4572000"/>
        </p:xfrm>
        <a:graphic>
          <a:graphicData uri="http://schemas.openxmlformats.org/drawingml/2006/table">
            <a:tbl>
              <a:tblPr firstRow="1" firstCol="1" bandRow="1"/>
              <a:tblGrid>
                <a:gridCol w="8382000">
                  <a:extLst>
                    <a:ext uri="{9D8B030D-6E8A-4147-A177-3AD203B41FA5}">
                      <a16:colId xmlns:a16="http://schemas.microsoft.com/office/drawing/2014/main" val="20000"/>
                    </a:ext>
                  </a:extLst>
                </a:gridCol>
              </a:tblGrid>
              <a:tr h="511312">
                <a:tc>
                  <a:txBody>
                    <a:bodyPr/>
                    <a:lstStyle/>
                    <a:p>
                      <a:pPr marL="0" marR="0">
                        <a:lnSpc>
                          <a:spcPct val="115000"/>
                        </a:lnSpc>
                        <a:spcBef>
                          <a:spcPts val="0"/>
                        </a:spcBef>
                        <a:spcAft>
                          <a:spcPts val="0"/>
                        </a:spcAft>
                      </a:pPr>
                      <a:r>
                        <a:rPr lang="en-US" sz="1800" b="1" dirty="0">
                          <a:effectLst/>
                          <a:latin typeface="Calibri"/>
                          <a:ea typeface="Calibri"/>
                          <a:cs typeface="Times New Roman"/>
                        </a:rPr>
                        <a:t>Recommendation Proposed</a:t>
                      </a:r>
                      <a:r>
                        <a:rPr lang="en-US" sz="1800" b="1" baseline="0" dirty="0">
                          <a:effectLst/>
                          <a:latin typeface="Calibri"/>
                          <a:ea typeface="Calibri"/>
                          <a:cs typeface="Times New Roman"/>
                        </a:rPr>
                        <a:t> (if any):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0"/>
                  </a:ext>
                </a:extLst>
              </a:tr>
              <a:tr h="4060688">
                <a:tc>
                  <a:txBody>
                    <a:bodyPr/>
                    <a:lstStyle/>
                    <a:p>
                      <a:pPr marL="342900" marR="0" indent="-342900">
                        <a:lnSpc>
                          <a:spcPct val="115000"/>
                        </a:lnSpc>
                        <a:spcBef>
                          <a:spcPts val="0"/>
                        </a:spcBef>
                        <a:spcAft>
                          <a:spcPts val="0"/>
                        </a:spcAft>
                        <a:buFont typeface="+mj-lt"/>
                        <a:buAutoNum type="alphaUcPeriod"/>
                      </a:pPr>
                      <a:endParaRPr lang="en-US" sz="1800" dirty="0">
                        <a:effectLst/>
                        <a:latin typeface="Calibri"/>
                        <a:ea typeface="Calibri"/>
                        <a:cs typeface="Times New Roman"/>
                      </a:endParaRPr>
                    </a:p>
                    <a:p>
                      <a:pPr marL="0" marR="0">
                        <a:lnSpc>
                          <a:spcPct val="115000"/>
                        </a:lnSpc>
                        <a:spcBef>
                          <a:spcPts val="0"/>
                        </a:spcBef>
                        <a:spcAft>
                          <a:spcPts val="0"/>
                        </a:spcAft>
                      </a:pPr>
                      <a:r>
                        <a:rPr lang="en-US" sz="1800" dirty="0">
                          <a:effectLst/>
                          <a:latin typeface="Calibri"/>
                          <a:ea typeface="Calibri"/>
                          <a:cs typeface="Times New Roman"/>
                        </a:rPr>
                        <a:t> </a:t>
                      </a:r>
                    </a:p>
                    <a:p>
                      <a:pPr marL="0" marR="0">
                        <a:lnSpc>
                          <a:spcPct val="115000"/>
                        </a:lnSpc>
                        <a:spcBef>
                          <a:spcPts val="0"/>
                        </a:spcBef>
                        <a:spcAft>
                          <a:spcPts val="0"/>
                        </a:spcAft>
                      </a:pPr>
                      <a:r>
                        <a:rPr lang="en-US" sz="18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40553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Old Business:  Infection Preventionist Capacity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34895128"/>
              </p:ext>
            </p:extLst>
          </p:nvPr>
        </p:nvGraphicFramePr>
        <p:xfrm>
          <a:off x="152400" y="1295400"/>
          <a:ext cx="8534400" cy="2763520"/>
        </p:xfrm>
        <a:graphic>
          <a:graphicData uri="http://schemas.openxmlformats.org/drawingml/2006/table">
            <a:tbl>
              <a:tblPr firstRow="1" bandRow="1">
                <a:tableStyleId>{93296810-A885-4BE3-A3E7-6D5BEEA58F35}</a:tableStyleId>
              </a:tblPr>
              <a:tblGrid>
                <a:gridCol w="6629400">
                  <a:extLst>
                    <a:ext uri="{9D8B030D-6E8A-4147-A177-3AD203B41FA5}">
                      <a16:colId xmlns:a16="http://schemas.microsoft.com/office/drawing/2014/main" val="91445437"/>
                    </a:ext>
                  </a:extLst>
                </a:gridCol>
                <a:gridCol w="1905000">
                  <a:extLst>
                    <a:ext uri="{9D8B030D-6E8A-4147-A177-3AD203B41FA5}">
                      <a16:colId xmlns:a16="http://schemas.microsoft.com/office/drawing/2014/main" val="3655280462"/>
                    </a:ext>
                  </a:extLst>
                </a:gridCol>
              </a:tblGrid>
              <a:tr h="370840">
                <a:tc>
                  <a:txBody>
                    <a:bodyPr/>
                    <a:lstStyle/>
                    <a:p>
                      <a:r>
                        <a:rPr lang="en-US" dirty="0"/>
                        <a:t>APIC</a:t>
                      </a:r>
                      <a:r>
                        <a:rPr lang="en-US" baseline="0" dirty="0"/>
                        <a:t> Mega Survey</a:t>
                      </a:r>
                      <a:endParaRPr lang="en-US" dirty="0"/>
                    </a:p>
                  </a:txBody>
                  <a:tcPr>
                    <a:solidFill>
                      <a:schemeClr val="accent6">
                        <a:lumMod val="75000"/>
                      </a:schemeClr>
                    </a:solidFill>
                  </a:tcPr>
                </a:tc>
                <a:tc>
                  <a:txBody>
                    <a:bodyPr/>
                    <a:lstStyle/>
                    <a:p>
                      <a:pPr algn="ctr"/>
                      <a:endParaRPr lang="en-US" dirty="0"/>
                    </a:p>
                  </a:txBody>
                  <a:tcPr>
                    <a:solidFill>
                      <a:schemeClr val="accent6">
                        <a:lumMod val="75000"/>
                      </a:schemeClr>
                    </a:solidFill>
                  </a:tcPr>
                </a:tc>
                <a:extLst>
                  <a:ext uri="{0D108BD9-81ED-4DB2-BD59-A6C34878D82A}">
                    <a16:rowId xmlns:a16="http://schemas.microsoft.com/office/drawing/2014/main" val="2865301563"/>
                  </a:ext>
                </a:extLst>
              </a:tr>
              <a:tr h="370840">
                <a:tc>
                  <a:txBody>
                    <a:bodyPr/>
                    <a:lstStyle/>
                    <a:p>
                      <a:r>
                        <a:rPr lang="en-US" dirty="0"/>
                        <a:t>Does you state publish average IP staffing</a:t>
                      </a:r>
                      <a:r>
                        <a:rPr lang="en-US" baseline="0" dirty="0"/>
                        <a:t> levels by hospital?</a:t>
                      </a:r>
                      <a:endParaRPr lang="en-US" dirty="0"/>
                    </a:p>
                  </a:txBody>
                  <a:tcPr/>
                </a:tc>
                <a:tc>
                  <a:txBody>
                    <a:bodyPr/>
                    <a:lstStyle/>
                    <a:p>
                      <a:pPr algn="ctr"/>
                      <a:r>
                        <a:rPr lang="en-US" dirty="0"/>
                        <a:t>3.9% = Yes </a:t>
                      </a:r>
                    </a:p>
                  </a:txBody>
                  <a:tcPr/>
                </a:tc>
                <a:extLst>
                  <a:ext uri="{0D108BD9-81ED-4DB2-BD59-A6C34878D82A}">
                    <a16:rowId xmlns:a16="http://schemas.microsoft.com/office/drawing/2014/main" val="2471445735"/>
                  </a:ext>
                </a:extLst>
              </a:tr>
              <a:tr h="370840">
                <a:tc>
                  <a:txBody>
                    <a:bodyPr/>
                    <a:lstStyle/>
                    <a:p>
                      <a:r>
                        <a:rPr lang="en-US" dirty="0"/>
                        <a:t>What</a:t>
                      </a:r>
                      <a:r>
                        <a:rPr lang="en-US" baseline="0" dirty="0"/>
                        <a:t> is the average number of</a:t>
                      </a:r>
                      <a:r>
                        <a:rPr lang="en-US" dirty="0"/>
                        <a:t> FTEs</a:t>
                      </a:r>
                      <a:r>
                        <a:rPr lang="en-US" baseline="0" dirty="0"/>
                        <a:t> of IP at the Corporate level?</a:t>
                      </a:r>
                    </a:p>
                    <a:p>
                      <a:r>
                        <a:rPr lang="en-US" baseline="0" dirty="0"/>
                        <a:t>     [Responsible for an average of 18.8 hospitals]</a:t>
                      </a:r>
                      <a:endParaRPr lang="en-US" dirty="0"/>
                    </a:p>
                  </a:txBody>
                  <a:tcPr/>
                </a:tc>
                <a:tc>
                  <a:txBody>
                    <a:bodyPr/>
                    <a:lstStyle/>
                    <a:p>
                      <a:pPr algn="ctr"/>
                      <a:r>
                        <a:rPr lang="en-US" dirty="0"/>
                        <a:t>4.0</a:t>
                      </a:r>
                    </a:p>
                  </a:txBody>
                  <a:tcPr/>
                </a:tc>
                <a:extLst>
                  <a:ext uri="{0D108BD9-81ED-4DB2-BD59-A6C34878D82A}">
                    <a16:rowId xmlns:a16="http://schemas.microsoft.com/office/drawing/2014/main" val="73939358"/>
                  </a:ext>
                </a:extLst>
              </a:tr>
              <a:tr h="370840">
                <a:tc>
                  <a:txBody>
                    <a:bodyPr/>
                    <a:lstStyle/>
                    <a:p>
                      <a:r>
                        <a:rPr lang="en-US" dirty="0"/>
                        <a:t>What</a:t>
                      </a:r>
                      <a:r>
                        <a:rPr lang="en-US" baseline="0" dirty="0"/>
                        <a:t> is the average number of</a:t>
                      </a:r>
                      <a:r>
                        <a:rPr lang="en-US" dirty="0"/>
                        <a:t> FTEs of IP at the Hospital level?</a:t>
                      </a:r>
                    </a:p>
                    <a:p>
                      <a:r>
                        <a:rPr lang="en-US" dirty="0"/>
                        <a:t>     [Responsible</a:t>
                      </a:r>
                      <a:r>
                        <a:rPr lang="en-US" baseline="0" dirty="0"/>
                        <a:t> for an average of 9.6 hospitals/facilities]</a:t>
                      </a:r>
                      <a:endParaRPr lang="en-US" dirty="0"/>
                    </a:p>
                  </a:txBody>
                  <a:tcPr/>
                </a:tc>
                <a:tc>
                  <a:txBody>
                    <a:bodyPr/>
                    <a:lstStyle/>
                    <a:p>
                      <a:pPr algn="ctr"/>
                      <a:r>
                        <a:rPr lang="en-US" dirty="0"/>
                        <a:t>2.0</a:t>
                      </a:r>
                    </a:p>
                  </a:txBody>
                  <a:tcPr/>
                </a:tc>
                <a:extLst>
                  <a:ext uri="{0D108BD9-81ED-4DB2-BD59-A6C34878D82A}">
                    <a16:rowId xmlns:a16="http://schemas.microsoft.com/office/drawing/2014/main" val="2323031071"/>
                  </a:ext>
                </a:extLst>
              </a:tr>
              <a:tr h="370840">
                <a:tc>
                  <a:txBody>
                    <a:bodyPr/>
                    <a:lstStyle/>
                    <a:p>
                      <a:r>
                        <a:rPr lang="en-US" dirty="0">
                          <a:solidFill>
                            <a:schemeClr val="bg1"/>
                          </a:solidFill>
                        </a:rPr>
                        <a:t>A</a:t>
                      </a:r>
                      <a:r>
                        <a:rPr lang="en-US" baseline="0" dirty="0">
                          <a:solidFill>
                            <a:schemeClr val="bg1"/>
                          </a:solidFill>
                        </a:rPr>
                        <a:t> survey of NHSN facilities</a:t>
                      </a:r>
                      <a:r>
                        <a:rPr lang="en-US" dirty="0">
                          <a:solidFill>
                            <a:schemeClr val="bg1"/>
                          </a:solidFill>
                        </a:rPr>
                        <a:t>, 2014  [975 hospitals responded]</a:t>
                      </a:r>
                    </a:p>
                  </a:txBody>
                  <a:tcPr>
                    <a:solidFill>
                      <a:schemeClr val="accent6">
                        <a:lumMod val="75000"/>
                      </a:schemeClr>
                    </a:solidFill>
                  </a:tcPr>
                </a:tc>
                <a:tc>
                  <a:txBody>
                    <a:bodyPr/>
                    <a:lstStyle/>
                    <a:p>
                      <a:pPr algn="ctr"/>
                      <a:endParaRPr lang="en-US" dirty="0">
                        <a:solidFill>
                          <a:schemeClr val="bg1"/>
                        </a:solidFill>
                      </a:endParaRPr>
                    </a:p>
                  </a:txBody>
                  <a:tcPr>
                    <a:solidFill>
                      <a:schemeClr val="accent6">
                        <a:lumMod val="75000"/>
                      </a:schemeClr>
                    </a:solidFill>
                  </a:tcPr>
                </a:tc>
                <a:extLst>
                  <a:ext uri="{0D108BD9-81ED-4DB2-BD59-A6C34878D82A}">
                    <a16:rowId xmlns:a16="http://schemas.microsoft.com/office/drawing/2014/main" val="2722053551"/>
                  </a:ext>
                </a:extLst>
              </a:tr>
              <a:tr h="370840">
                <a:tc>
                  <a:txBody>
                    <a:bodyPr/>
                    <a:lstStyle/>
                    <a:p>
                      <a:r>
                        <a:rPr lang="en-US" dirty="0"/>
                        <a:t>Average</a:t>
                      </a:r>
                      <a:r>
                        <a:rPr lang="en-US" baseline="0" dirty="0"/>
                        <a:t> number of IPs per 100 beds</a:t>
                      </a:r>
                      <a:endParaRPr lang="en-US" dirty="0"/>
                    </a:p>
                  </a:txBody>
                  <a:tcPr/>
                </a:tc>
                <a:tc>
                  <a:txBody>
                    <a:bodyPr/>
                    <a:lstStyle/>
                    <a:p>
                      <a:pPr algn="ctr"/>
                      <a:r>
                        <a:rPr lang="en-US" dirty="0"/>
                        <a:t>1.2</a:t>
                      </a:r>
                    </a:p>
                  </a:txBody>
                  <a:tcPr/>
                </a:tc>
                <a:extLst>
                  <a:ext uri="{0D108BD9-81ED-4DB2-BD59-A6C34878D82A}">
                    <a16:rowId xmlns:a16="http://schemas.microsoft.com/office/drawing/2014/main" val="2709107895"/>
                  </a:ext>
                </a:extLst>
              </a:tr>
            </a:tbl>
          </a:graphicData>
        </a:graphic>
      </p:graphicFrame>
      <p:sp>
        <p:nvSpPr>
          <p:cNvPr id="4" name="Footer Placeholder 3"/>
          <p:cNvSpPr>
            <a:spLocks noGrp="1"/>
          </p:cNvSpPr>
          <p:nvPr>
            <p:ph type="ftr" sz="quarter" idx="11"/>
          </p:nvPr>
        </p:nvSpPr>
        <p:spPr/>
        <p:txBody>
          <a:bodyPr/>
          <a:lstStyle/>
          <a:p>
            <a:r>
              <a:rPr lang="en-US"/>
              <a:t>Maine Center for Disease Control and Prevention</a:t>
            </a:r>
            <a:endParaRPr lang="en-US" dirty="0"/>
          </a:p>
        </p:txBody>
      </p:sp>
      <p:sp>
        <p:nvSpPr>
          <p:cNvPr id="5" name="Slide Number Placeholder 4"/>
          <p:cNvSpPr>
            <a:spLocks noGrp="1"/>
          </p:cNvSpPr>
          <p:nvPr>
            <p:ph type="sldNum" sz="quarter" idx="12"/>
          </p:nvPr>
        </p:nvSpPr>
        <p:spPr/>
        <p:txBody>
          <a:bodyPr/>
          <a:lstStyle/>
          <a:p>
            <a:fld id="{584961FE-557B-45BA-B4B6-FC83F881436E}" type="slidenum">
              <a:rPr lang="en-US" smtClean="0"/>
              <a:t>12</a:t>
            </a:fld>
            <a:endParaRPr lang="en-US"/>
          </a:p>
        </p:txBody>
      </p:sp>
    </p:spTree>
    <p:extLst>
      <p:ext uri="{BB962C8B-B14F-4D97-AF65-F5344CB8AC3E}">
        <p14:creationId xmlns:p14="http://schemas.microsoft.com/office/powerpoint/2010/main" val="3390733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Old Business:  Infection Preventionist Capacity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044609"/>
              </p:ext>
            </p:extLst>
          </p:nvPr>
        </p:nvGraphicFramePr>
        <p:xfrm>
          <a:off x="152400" y="1295400"/>
          <a:ext cx="8534400" cy="3855720"/>
        </p:xfrm>
        <a:graphic>
          <a:graphicData uri="http://schemas.openxmlformats.org/drawingml/2006/table">
            <a:tbl>
              <a:tblPr firstRow="1" bandRow="1">
                <a:tableStyleId>{93296810-A885-4BE3-A3E7-6D5BEEA58F35}</a:tableStyleId>
              </a:tblPr>
              <a:tblGrid>
                <a:gridCol w="6629400">
                  <a:extLst>
                    <a:ext uri="{9D8B030D-6E8A-4147-A177-3AD203B41FA5}">
                      <a16:colId xmlns:a16="http://schemas.microsoft.com/office/drawing/2014/main" val="91445437"/>
                    </a:ext>
                  </a:extLst>
                </a:gridCol>
                <a:gridCol w="1905000">
                  <a:extLst>
                    <a:ext uri="{9D8B030D-6E8A-4147-A177-3AD203B41FA5}">
                      <a16:colId xmlns:a16="http://schemas.microsoft.com/office/drawing/2014/main" val="3655280462"/>
                    </a:ext>
                  </a:extLst>
                </a:gridCol>
              </a:tblGrid>
              <a:tr h="370840">
                <a:tc>
                  <a:txBody>
                    <a:bodyPr/>
                    <a:lstStyle/>
                    <a:p>
                      <a:r>
                        <a:rPr lang="en-US" dirty="0">
                          <a:solidFill>
                            <a:schemeClr val="bg1"/>
                          </a:solidFill>
                        </a:rPr>
                        <a:t>Study,</a:t>
                      </a:r>
                      <a:r>
                        <a:rPr lang="en-US" baseline="0" dirty="0">
                          <a:solidFill>
                            <a:schemeClr val="bg1"/>
                          </a:solidFill>
                        </a:rPr>
                        <a:t> 2017:  The Relationship Between IP Staffing Levels, Certification, and Publicly Reported HAC Scores (based on 3 months of data 10/1/2013-12/31/2013, 120 hospitals)</a:t>
                      </a:r>
                      <a:endParaRPr lang="en-US" dirty="0">
                        <a:solidFill>
                          <a:schemeClr val="bg1"/>
                        </a:solidFill>
                      </a:endParaRPr>
                    </a:p>
                  </a:txBody>
                  <a:tcPr>
                    <a:solidFill>
                      <a:schemeClr val="accent6">
                        <a:lumMod val="75000"/>
                      </a:schemeClr>
                    </a:solidFill>
                  </a:tcPr>
                </a:tc>
                <a:tc>
                  <a:txBody>
                    <a:bodyPr/>
                    <a:lstStyle/>
                    <a:p>
                      <a:pPr algn="ctr"/>
                      <a:endParaRPr lang="en-US" dirty="0">
                        <a:solidFill>
                          <a:schemeClr val="bg1"/>
                        </a:solidFill>
                      </a:endParaRPr>
                    </a:p>
                  </a:txBody>
                  <a:tcPr>
                    <a:solidFill>
                      <a:schemeClr val="accent6">
                        <a:lumMod val="75000"/>
                      </a:schemeClr>
                    </a:solidFill>
                  </a:tcPr>
                </a:tc>
                <a:extLst>
                  <a:ext uri="{0D108BD9-81ED-4DB2-BD59-A6C34878D82A}">
                    <a16:rowId xmlns:a16="http://schemas.microsoft.com/office/drawing/2014/main" val="2745634195"/>
                  </a:ext>
                </a:extLst>
              </a:tr>
              <a:tr h="370840">
                <a:tc>
                  <a:txBody>
                    <a:bodyPr/>
                    <a:lstStyle/>
                    <a:p>
                      <a:r>
                        <a:rPr lang="en-US" dirty="0"/>
                        <a:t>IPs per 100 beds</a:t>
                      </a:r>
                    </a:p>
                  </a:txBody>
                  <a:tcPr/>
                </a:tc>
                <a:tc>
                  <a:txBody>
                    <a:bodyPr/>
                    <a:lstStyle/>
                    <a:p>
                      <a:pPr algn="ctr"/>
                      <a:r>
                        <a:rPr lang="en-US" dirty="0"/>
                        <a:t>0.22 – 3.0 range</a:t>
                      </a:r>
                    </a:p>
                  </a:txBody>
                  <a:tcPr/>
                </a:tc>
                <a:extLst>
                  <a:ext uri="{0D108BD9-81ED-4DB2-BD59-A6C34878D82A}">
                    <a16:rowId xmlns:a16="http://schemas.microsoft.com/office/drawing/2014/main" val="3563094827"/>
                  </a:ext>
                </a:extLst>
              </a:tr>
              <a:tr h="370840">
                <a:tc>
                  <a:txBody>
                    <a:bodyPr/>
                    <a:lstStyle/>
                    <a:p>
                      <a:r>
                        <a:rPr lang="en-US" dirty="0"/>
                        <a:t>Average IP FTE</a:t>
                      </a:r>
                    </a:p>
                  </a:txBody>
                  <a:tcPr/>
                </a:tc>
                <a:tc>
                  <a:txBody>
                    <a:bodyPr/>
                    <a:lstStyle/>
                    <a:p>
                      <a:pPr algn="ctr"/>
                      <a:r>
                        <a:rPr lang="en-US" dirty="0"/>
                        <a:t>1 per 149</a:t>
                      </a:r>
                      <a:r>
                        <a:rPr lang="en-US" baseline="0" dirty="0"/>
                        <a:t> beds</a:t>
                      </a:r>
                      <a:endParaRPr lang="en-US" dirty="0"/>
                    </a:p>
                  </a:txBody>
                  <a:tcPr/>
                </a:tc>
                <a:extLst>
                  <a:ext uri="{0D108BD9-81ED-4DB2-BD59-A6C34878D82A}">
                    <a16:rowId xmlns:a16="http://schemas.microsoft.com/office/drawing/2014/main" val="810985627"/>
                  </a:ext>
                </a:extLst>
              </a:tr>
              <a:tr h="1010920">
                <a:tc>
                  <a:txBody>
                    <a:bodyPr/>
                    <a:lstStyle/>
                    <a:p>
                      <a:r>
                        <a:rPr lang="en-US" dirty="0"/>
                        <a:t>Did HAC scores improve</a:t>
                      </a:r>
                      <a:r>
                        <a:rPr lang="en-US" baseline="0" dirty="0"/>
                        <a:t> with increased IP staffing?</a:t>
                      </a:r>
                    </a:p>
                    <a:p>
                      <a:pPr marL="285750" indent="-285750">
                        <a:buFont typeface="Arial" panose="020B0604020202020204" pitchFamily="34" charset="0"/>
                        <a:buChar char="•"/>
                      </a:pPr>
                      <a:r>
                        <a:rPr lang="en-US" dirty="0"/>
                        <a:t>Every additional IP FTE reduced</a:t>
                      </a:r>
                      <a:r>
                        <a:rPr lang="en-US" baseline="0" dirty="0"/>
                        <a:t> HAC by 0.005 (p=0.14)</a:t>
                      </a:r>
                    </a:p>
                    <a:p>
                      <a:pPr marL="285750" indent="-285750">
                        <a:buFont typeface="Arial" panose="020B0604020202020204" pitchFamily="34" charset="0"/>
                        <a:buChar char="•"/>
                      </a:pPr>
                      <a:r>
                        <a:rPr lang="en-US" baseline="0" dirty="0"/>
                        <a:t>Every additional certified IP FTE increased HAC by 0.005 (p=0.08)</a:t>
                      </a:r>
                    </a:p>
                  </a:txBody>
                  <a:tcPr/>
                </a:tc>
                <a:tc>
                  <a:txBody>
                    <a:bodyPr/>
                    <a:lstStyle/>
                    <a:p>
                      <a:pPr algn="ctr"/>
                      <a:endParaRPr lang="en-US" dirty="0"/>
                    </a:p>
                    <a:p>
                      <a:pPr algn="ctr"/>
                      <a:r>
                        <a:rPr lang="en-US" dirty="0"/>
                        <a:t>Yes</a:t>
                      </a:r>
                      <a:r>
                        <a:rPr lang="en-US" baseline="0" dirty="0"/>
                        <a:t> and No</a:t>
                      </a:r>
                    </a:p>
                  </a:txBody>
                  <a:tcPr/>
                </a:tc>
                <a:extLst>
                  <a:ext uri="{0D108BD9-81ED-4DB2-BD59-A6C34878D82A}">
                    <a16:rowId xmlns:a16="http://schemas.microsoft.com/office/drawing/2014/main" val="33376377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Affect at larger facility: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Every 100-bed increase in facility size increased HAC score by 0.536 (p=0.02 statistically significant) BUT CABG (p=0.38) and KPRO (p=0.96) SIRs were unaffected</a:t>
                      </a:r>
                      <a:endParaRPr lang="en-US" dirty="0"/>
                    </a:p>
                  </a:txBody>
                  <a:tcPr/>
                </a:tc>
                <a:tc>
                  <a:txBody>
                    <a:bodyPr/>
                    <a:lstStyle/>
                    <a:p>
                      <a:pPr algn="ctr"/>
                      <a:endParaRPr lang="en-US" baseline="0" dirty="0"/>
                    </a:p>
                    <a:p>
                      <a:pPr algn="ctr"/>
                      <a:r>
                        <a:rPr lang="en-US" baseline="0" dirty="0"/>
                        <a:t>Mixed</a:t>
                      </a:r>
                    </a:p>
                  </a:txBody>
                  <a:tcPr/>
                </a:tc>
                <a:extLst>
                  <a:ext uri="{0D108BD9-81ED-4DB2-BD59-A6C34878D82A}">
                    <a16:rowId xmlns:a16="http://schemas.microsoft.com/office/drawing/2014/main" val="4208310405"/>
                  </a:ext>
                </a:extLst>
              </a:tr>
            </a:tbl>
          </a:graphicData>
        </a:graphic>
      </p:graphicFrame>
      <p:sp>
        <p:nvSpPr>
          <p:cNvPr id="4" name="Footer Placeholder 3"/>
          <p:cNvSpPr>
            <a:spLocks noGrp="1"/>
          </p:cNvSpPr>
          <p:nvPr>
            <p:ph type="ftr" sz="quarter" idx="11"/>
          </p:nvPr>
        </p:nvSpPr>
        <p:spPr/>
        <p:txBody>
          <a:bodyPr/>
          <a:lstStyle/>
          <a:p>
            <a:r>
              <a:rPr lang="en-US"/>
              <a:t>Maine Center for Disease Control and Prevention</a:t>
            </a:r>
            <a:endParaRPr lang="en-US" dirty="0"/>
          </a:p>
        </p:txBody>
      </p:sp>
      <p:sp>
        <p:nvSpPr>
          <p:cNvPr id="5" name="Slide Number Placeholder 4"/>
          <p:cNvSpPr>
            <a:spLocks noGrp="1"/>
          </p:cNvSpPr>
          <p:nvPr>
            <p:ph type="sldNum" sz="quarter" idx="12"/>
          </p:nvPr>
        </p:nvSpPr>
        <p:spPr/>
        <p:txBody>
          <a:bodyPr/>
          <a:lstStyle/>
          <a:p>
            <a:fld id="{584961FE-557B-45BA-B4B6-FC83F881436E}" type="slidenum">
              <a:rPr lang="en-US" smtClean="0"/>
              <a:t>13</a:t>
            </a:fld>
            <a:endParaRPr lang="en-US"/>
          </a:p>
        </p:txBody>
      </p:sp>
    </p:spTree>
    <p:extLst>
      <p:ext uri="{BB962C8B-B14F-4D97-AF65-F5344CB8AC3E}">
        <p14:creationId xmlns:p14="http://schemas.microsoft.com/office/powerpoint/2010/main" val="1603216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IP Capacity</a:t>
            </a:r>
          </a:p>
        </p:txBody>
      </p:sp>
      <p:sp>
        <p:nvSpPr>
          <p:cNvPr id="4" name="Footer Placeholder 3"/>
          <p:cNvSpPr>
            <a:spLocks noGrp="1"/>
          </p:cNvSpPr>
          <p:nvPr>
            <p:ph type="ftr" sz="quarter" idx="11"/>
          </p:nvPr>
        </p:nvSpPr>
        <p:spPr/>
        <p:txBody>
          <a:bodyPr/>
          <a:lstStyle/>
          <a:p>
            <a:r>
              <a:rPr lang="en-US"/>
              <a:t>Maine Center for Disease Control and Prevention</a:t>
            </a:r>
            <a:endParaRPr lang="en-US" dirty="0"/>
          </a:p>
        </p:txBody>
      </p:sp>
      <p:sp>
        <p:nvSpPr>
          <p:cNvPr id="5" name="Slide Number Placeholder 4"/>
          <p:cNvSpPr>
            <a:spLocks noGrp="1"/>
          </p:cNvSpPr>
          <p:nvPr>
            <p:ph type="sldNum" sz="quarter" idx="12"/>
          </p:nvPr>
        </p:nvSpPr>
        <p:spPr/>
        <p:txBody>
          <a:bodyPr/>
          <a:lstStyle/>
          <a:p>
            <a:fld id="{584961FE-557B-45BA-B4B6-FC83F881436E}" type="slidenum">
              <a:rPr lang="en-US" smtClean="0"/>
              <a:t>14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4092306063"/>
              </p:ext>
            </p:extLst>
          </p:nvPr>
        </p:nvGraphicFramePr>
        <p:xfrm>
          <a:off x="304800" y="1371600"/>
          <a:ext cx="8534400" cy="4778532"/>
        </p:xfrm>
        <a:graphic>
          <a:graphicData uri="http://schemas.openxmlformats.org/drawingml/2006/table">
            <a:tbl>
              <a:tblPr firstRow="1" firstCol="1" bandRow="1"/>
              <a:tblGrid>
                <a:gridCol w="6593306">
                  <a:extLst>
                    <a:ext uri="{9D8B030D-6E8A-4147-A177-3AD203B41FA5}">
                      <a16:colId xmlns:a16="http://schemas.microsoft.com/office/drawing/2014/main" val="20000"/>
                    </a:ext>
                  </a:extLst>
                </a:gridCol>
                <a:gridCol w="1941094">
                  <a:extLst>
                    <a:ext uri="{9D8B030D-6E8A-4147-A177-3AD203B41FA5}">
                      <a16:colId xmlns:a16="http://schemas.microsoft.com/office/drawing/2014/main" val="20001"/>
                    </a:ext>
                  </a:extLst>
                </a:gridCol>
              </a:tblGrid>
              <a:tr h="314045">
                <a:tc>
                  <a:txBody>
                    <a:bodyPr/>
                    <a:lstStyle/>
                    <a:p>
                      <a:pPr marL="0" marR="0">
                        <a:lnSpc>
                          <a:spcPct val="115000"/>
                        </a:lnSpc>
                        <a:spcBef>
                          <a:spcPts val="0"/>
                        </a:spcBef>
                        <a:spcAft>
                          <a:spcPts val="0"/>
                        </a:spcAft>
                      </a:pPr>
                      <a:r>
                        <a:rPr lang="en-US" sz="1800" b="1" dirty="0">
                          <a:effectLst/>
                          <a:latin typeface="Calibri"/>
                          <a:ea typeface="Calibri"/>
                          <a:cs typeface="Times New Roman"/>
                        </a:rPr>
                        <a:t>Recommendation Proposed</a:t>
                      </a:r>
                      <a:r>
                        <a:rPr lang="en-US" sz="1800" b="1" baseline="0" dirty="0">
                          <a:effectLst/>
                          <a:latin typeface="Calibri"/>
                          <a:ea typeface="Calibri"/>
                          <a:cs typeface="Times New Roman"/>
                        </a:rPr>
                        <a:t> (if any):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marL="0" marR="0" algn="ctr">
                        <a:lnSpc>
                          <a:spcPct val="115000"/>
                        </a:lnSpc>
                        <a:spcBef>
                          <a:spcPts val="0"/>
                        </a:spcBef>
                        <a:spcAft>
                          <a:spcPts val="0"/>
                        </a:spcAft>
                      </a:pPr>
                      <a:r>
                        <a:rPr lang="en-US" sz="1800" b="1">
                          <a:effectLst/>
                          <a:latin typeface="Calibri"/>
                          <a:ea typeface="Calibri"/>
                          <a:cs typeface="Times New Roman"/>
                        </a:rPr>
                        <a:t>In Favor</a:t>
                      </a:r>
                      <a:endParaRPr lang="en-US"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0"/>
                  </a:ext>
                </a:extLst>
              </a:tr>
              <a:tr h="2505355">
                <a:tc>
                  <a:txBody>
                    <a:bodyPr/>
                    <a:lstStyle/>
                    <a:p>
                      <a:pPr marL="342900" marR="0" indent="-342900">
                        <a:lnSpc>
                          <a:spcPct val="115000"/>
                        </a:lnSpc>
                        <a:spcBef>
                          <a:spcPts val="0"/>
                        </a:spcBef>
                        <a:spcAft>
                          <a:spcPts val="0"/>
                        </a:spcAft>
                        <a:buFont typeface="+mj-lt"/>
                        <a:buAutoNum type="alphaUcPeriod"/>
                      </a:pPr>
                      <a:endParaRPr lang="en-US" sz="1800" dirty="0">
                        <a:effectLst/>
                        <a:latin typeface="Calibri"/>
                        <a:ea typeface="Calibri"/>
                        <a:cs typeface="Times New Roman"/>
                      </a:endParaRPr>
                    </a:p>
                    <a:p>
                      <a:pPr marL="0" marR="0">
                        <a:lnSpc>
                          <a:spcPct val="115000"/>
                        </a:lnSpc>
                        <a:spcBef>
                          <a:spcPts val="0"/>
                        </a:spcBef>
                        <a:spcAft>
                          <a:spcPts val="0"/>
                        </a:spcAft>
                      </a:pPr>
                      <a:r>
                        <a:rPr lang="en-US" sz="1800" dirty="0">
                          <a:effectLst/>
                          <a:latin typeface="Calibri"/>
                          <a:ea typeface="Calibri"/>
                          <a:cs typeface="Times New Roman"/>
                        </a:rPr>
                        <a:t> </a:t>
                      </a:r>
                    </a:p>
                    <a:p>
                      <a:pPr marL="0" marR="0">
                        <a:lnSpc>
                          <a:spcPct val="115000"/>
                        </a:lnSpc>
                        <a:spcBef>
                          <a:spcPts val="0"/>
                        </a:spcBef>
                        <a:spcAft>
                          <a:spcPts val="0"/>
                        </a:spcAft>
                      </a:pPr>
                      <a:r>
                        <a:rPr lang="en-US" sz="18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 Room:  x / x</a:t>
                      </a:r>
                    </a:p>
                    <a:p>
                      <a:pPr marL="0" marR="0" algn="ctr">
                        <a:lnSpc>
                          <a:spcPct val="115000"/>
                        </a:lnSpc>
                        <a:spcBef>
                          <a:spcPts val="0"/>
                        </a:spcBef>
                        <a:spcAft>
                          <a:spcPts val="0"/>
                        </a:spcAft>
                      </a:pPr>
                      <a:r>
                        <a:rPr lang="en-US" sz="1800" u="sng" dirty="0">
                          <a:effectLst/>
                          <a:latin typeface="Calibri"/>
                          <a:ea typeface="Calibri"/>
                          <a:cs typeface="Times New Roman"/>
                        </a:rPr>
                        <a:t>Phone:  x / x</a:t>
                      </a:r>
                      <a:endParaRPr lang="en-US" sz="1800" dirty="0">
                        <a:effectLst/>
                        <a:latin typeface="Calibri"/>
                        <a:ea typeface="Calibri"/>
                        <a:cs typeface="Times New Roman"/>
                      </a:endParaRPr>
                    </a:p>
                    <a:p>
                      <a:pPr marL="0" marR="0" algn="ctr">
                        <a:lnSpc>
                          <a:spcPct val="115000"/>
                        </a:lnSpc>
                        <a:spcBef>
                          <a:spcPts val="0"/>
                        </a:spcBef>
                        <a:spcAft>
                          <a:spcPts val="0"/>
                        </a:spcAft>
                      </a:pPr>
                      <a:r>
                        <a:rPr lang="en-US" sz="1800" dirty="0">
                          <a:effectLst/>
                          <a:latin typeface="Calibri"/>
                          <a:ea typeface="Calibri"/>
                          <a:cs typeface="Times New Roman"/>
                        </a:rPr>
                        <a:t>Total:  x / 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4045">
                <a:tc gridSpan="2">
                  <a:txBody>
                    <a:bodyPr/>
                    <a:lstStyle/>
                    <a:p>
                      <a:pPr marL="0" marR="0">
                        <a:lnSpc>
                          <a:spcPct val="115000"/>
                        </a:lnSpc>
                        <a:spcBef>
                          <a:spcPts val="0"/>
                        </a:spcBef>
                        <a:spcAft>
                          <a:spcPts val="0"/>
                        </a:spcAft>
                      </a:pPr>
                      <a:r>
                        <a:rPr lang="en-US" sz="1800" b="1">
                          <a:effectLst/>
                          <a:latin typeface="Calibri"/>
                          <a:ea typeface="Calibri"/>
                          <a:cs typeface="Times New Roman"/>
                        </a:rPr>
                        <a:t>If consensus is not obtained, list major issues/concerns:</a:t>
                      </a:r>
                      <a:endParaRPr lang="en-US"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hMerge="1">
                  <a:txBody>
                    <a:bodyPr/>
                    <a:lstStyle/>
                    <a:p>
                      <a:endParaRPr lang="en-US"/>
                    </a:p>
                  </a:txBody>
                  <a:tcPr/>
                </a:tc>
                <a:extLst>
                  <a:ext uri="{0D108BD9-81ED-4DB2-BD59-A6C34878D82A}">
                    <a16:rowId xmlns:a16="http://schemas.microsoft.com/office/drawing/2014/main" val="10002"/>
                  </a:ext>
                </a:extLst>
              </a:tr>
              <a:tr h="1642241">
                <a:tc gridSpan="2">
                  <a:txBody>
                    <a:bodyPr/>
                    <a:lstStyle/>
                    <a:p>
                      <a:pPr marL="0" marR="0">
                        <a:lnSpc>
                          <a:spcPct val="115000"/>
                        </a:lnSpc>
                        <a:spcBef>
                          <a:spcPts val="0"/>
                        </a:spcBef>
                        <a:spcAft>
                          <a:spcPts val="0"/>
                        </a:spcAft>
                      </a:pPr>
                      <a:r>
                        <a:rPr lang="en-US" sz="1800" dirty="0">
                          <a:effectLst/>
                          <a:latin typeface="Calibri"/>
                          <a:ea typeface="Calibri"/>
                          <a:cs typeface="Times New Roman"/>
                        </a:rPr>
                        <a:t>1.</a:t>
                      </a:r>
                    </a:p>
                    <a:p>
                      <a:pPr marL="0" marR="0">
                        <a:lnSpc>
                          <a:spcPct val="115000"/>
                        </a:lnSpc>
                        <a:spcBef>
                          <a:spcPts val="0"/>
                        </a:spcBef>
                        <a:spcAft>
                          <a:spcPts val="0"/>
                        </a:spcAft>
                      </a:pPr>
                      <a:r>
                        <a:rPr lang="en-US" sz="1800" dirty="0">
                          <a:effectLst/>
                          <a:latin typeface="Calibri"/>
                          <a:ea typeface="Calibri"/>
                          <a:cs typeface="Times New Roman"/>
                        </a:rPr>
                        <a:t>2.</a:t>
                      </a:r>
                    </a:p>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73462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Antibiotic/Drug Supply Shortages</a:t>
            </a:r>
            <a:br>
              <a:rPr lang="en-US" dirty="0"/>
            </a:br>
            <a:r>
              <a:rPr lang="en-US" dirty="0"/>
              <a:t>Overview</a:t>
            </a:r>
          </a:p>
        </p:txBody>
      </p:sp>
      <p:sp>
        <p:nvSpPr>
          <p:cNvPr id="3" name="Content Placeholder 2"/>
          <p:cNvSpPr>
            <a:spLocks noGrp="1"/>
          </p:cNvSpPr>
          <p:nvPr>
            <p:ph idx="1"/>
          </p:nvPr>
        </p:nvSpPr>
        <p:spPr/>
        <p:txBody>
          <a:bodyPr/>
          <a:lstStyle/>
          <a:p>
            <a:r>
              <a:rPr lang="en-US" dirty="0"/>
              <a:t>Discuss historic context and current trends in drug (including antibiotic/antimicrobial/anti-infective) shortages</a:t>
            </a:r>
          </a:p>
          <a:p>
            <a:r>
              <a:rPr lang="en-US" dirty="0"/>
              <a:t>Review existing drug shortage resources</a:t>
            </a:r>
          </a:p>
          <a:p>
            <a:r>
              <a:rPr lang="en-US" dirty="0"/>
              <a:t>Discuss current strategies for drug supply stewardship, including anti-infective agents</a:t>
            </a:r>
          </a:p>
          <a:p>
            <a:r>
              <a:rPr lang="en-US" dirty="0"/>
              <a:t>Deliberate on potential actions of Collaborating Partners and/or Maine CDC</a:t>
            </a:r>
          </a:p>
          <a:p>
            <a:endParaRPr lang="en-US" dirty="0"/>
          </a:p>
        </p:txBody>
      </p:sp>
      <p:sp>
        <p:nvSpPr>
          <p:cNvPr id="4" name="Footer Placeholder 3"/>
          <p:cNvSpPr>
            <a:spLocks noGrp="1"/>
          </p:cNvSpPr>
          <p:nvPr>
            <p:ph type="ftr" sz="quarter" idx="11"/>
          </p:nvPr>
        </p:nvSpPr>
        <p:spPr/>
        <p:txBody>
          <a:bodyPr/>
          <a:lstStyle/>
          <a:p>
            <a:r>
              <a:rPr lang="en-US"/>
              <a:t>Maine Center for Disease Control and Prevention</a:t>
            </a:r>
            <a:endParaRPr lang="en-US" dirty="0"/>
          </a:p>
        </p:txBody>
      </p:sp>
      <p:sp>
        <p:nvSpPr>
          <p:cNvPr id="5" name="Slide Number Placeholder 4"/>
          <p:cNvSpPr>
            <a:spLocks noGrp="1"/>
          </p:cNvSpPr>
          <p:nvPr>
            <p:ph type="sldNum" sz="quarter" idx="12"/>
          </p:nvPr>
        </p:nvSpPr>
        <p:spPr/>
        <p:txBody>
          <a:bodyPr/>
          <a:lstStyle/>
          <a:p>
            <a:fld id="{584961FE-557B-45BA-B4B6-FC83F881436E}" type="slidenum">
              <a:rPr lang="en-US" smtClean="0"/>
              <a:t>15</a:t>
            </a:fld>
            <a:endParaRPr lang="en-US"/>
          </a:p>
        </p:txBody>
      </p:sp>
    </p:spTree>
    <p:extLst>
      <p:ext uri="{BB962C8B-B14F-4D97-AF65-F5344CB8AC3E}">
        <p14:creationId xmlns:p14="http://schemas.microsoft.com/office/powerpoint/2010/main" val="1598119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Drug Shortages</a:t>
            </a:r>
            <a:br>
              <a:rPr lang="en-US" dirty="0"/>
            </a:br>
            <a:r>
              <a:rPr lang="en-US" dirty="0"/>
              <a:t>Historical Perspective</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a:t>Maine Center for Disease Control and Prevention</a:t>
            </a:r>
            <a:endParaRPr lang="en-US" dirty="0"/>
          </a:p>
        </p:txBody>
      </p:sp>
      <p:sp>
        <p:nvSpPr>
          <p:cNvPr id="5" name="Slide Number Placeholder 4"/>
          <p:cNvSpPr>
            <a:spLocks noGrp="1"/>
          </p:cNvSpPr>
          <p:nvPr>
            <p:ph type="sldNum" sz="quarter" idx="12"/>
          </p:nvPr>
        </p:nvSpPr>
        <p:spPr/>
        <p:txBody>
          <a:bodyPr/>
          <a:lstStyle/>
          <a:p>
            <a:fld id="{584961FE-557B-45BA-B4B6-FC83F881436E}" type="slidenum">
              <a:rPr lang="en-US" smtClean="0"/>
              <a:t>16</a:t>
            </a:fld>
            <a:endParaRPr lang="en-US"/>
          </a:p>
        </p:txBody>
      </p:sp>
      <p:pic>
        <p:nvPicPr>
          <p:cNvPr id="6" name="Picture 5"/>
          <p:cNvPicPr>
            <a:picLocks noChangeAspect="1"/>
          </p:cNvPicPr>
          <p:nvPr/>
        </p:nvPicPr>
        <p:blipFill>
          <a:blip r:embed="rId2"/>
          <a:stretch>
            <a:fillRect/>
          </a:stretch>
        </p:blipFill>
        <p:spPr>
          <a:xfrm>
            <a:off x="1066800" y="1250950"/>
            <a:ext cx="7477125" cy="5353050"/>
          </a:xfrm>
          <a:prstGeom prst="rect">
            <a:avLst/>
          </a:prstGeom>
        </p:spPr>
      </p:pic>
    </p:spTree>
    <p:extLst>
      <p:ext uri="{BB962C8B-B14F-4D97-AF65-F5344CB8AC3E}">
        <p14:creationId xmlns:p14="http://schemas.microsoft.com/office/powerpoint/2010/main" val="1548150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Legal Context for Drug Supply Shortages in the USA</a:t>
            </a:r>
          </a:p>
        </p:txBody>
      </p:sp>
      <p:sp>
        <p:nvSpPr>
          <p:cNvPr id="3" name="Content Placeholder 2"/>
          <p:cNvSpPr>
            <a:spLocks noGrp="1"/>
          </p:cNvSpPr>
          <p:nvPr>
            <p:ph idx="1"/>
          </p:nvPr>
        </p:nvSpPr>
        <p:spPr/>
        <p:txBody>
          <a:bodyPr/>
          <a:lstStyle/>
          <a:p>
            <a:r>
              <a:rPr lang="en-US" dirty="0"/>
              <a:t>1938 – Federal Food, Drug and Cosmetics Act (FDCA) passed</a:t>
            </a:r>
          </a:p>
          <a:p>
            <a:pPr lvl="1"/>
            <a:r>
              <a:rPr lang="en-US" dirty="0"/>
              <a:t>Adulterated food, drugs, and cosmetics (FD&amp;C) punishable by civil or criminal law</a:t>
            </a:r>
          </a:p>
          <a:p>
            <a:pPr lvl="1"/>
            <a:r>
              <a:rPr lang="en-US" dirty="0"/>
              <a:t>Granted authority to Federal Food and Drug Administration (FDA) to mandate and oversee safety of USA supply of FD&amp;C</a:t>
            </a:r>
          </a:p>
          <a:p>
            <a:r>
              <a:rPr lang="en-US" dirty="0"/>
              <a:t>High percentage of drug shortages due to sterile </a:t>
            </a:r>
            <a:r>
              <a:rPr lang="en-US" dirty="0" err="1"/>
              <a:t>injectables</a:t>
            </a:r>
            <a:endParaRPr lang="en-US" dirty="0"/>
          </a:p>
          <a:p>
            <a:pPr lvl="1"/>
            <a:r>
              <a:rPr lang="en-US" dirty="0"/>
              <a:t>Sterile </a:t>
            </a:r>
            <a:r>
              <a:rPr lang="en-US" dirty="0" err="1"/>
              <a:t>injectables</a:t>
            </a:r>
            <a:r>
              <a:rPr lang="en-US" dirty="0"/>
              <a:t> undergo a highly specialized manufacturing process</a:t>
            </a:r>
          </a:p>
          <a:p>
            <a:r>
              <a:rPr lang="en-US" dirty="0"/>
              <a:t>Sterile injectable quality or manufacturing issues typically result in drug shortages</a:t>
            </a:r>
          </a:p>
          <a:p>
            <a:pPr lvl="1"/>
            <a:r>
              <a:rPr lang="en-US" dirty="0"/>
              <a:t>Sterility, particulates, precipitates, crystallization, impurities</a:t>
            </a:r>
          </a:p>
          <a:p>
            <a:pPr lvl="1"/>
            <a:r>
              <a:rPr lang="en-US" dirty="0"/>
              <a:t>Production/equipment issues, natural disasters</a:t>
            </a:r>
          </a:p>
          <a:p>
            <a:pPr marL="457200" lvl="1" indent="0">
              <a:buNone/>
            </a:pPr>
            <a:endParaRPr lang="en-US" dirty="0"/>
          </a:p>
        </p:txBody>
      </p:sp>
      <p:sp>
        <p:nvSpPr>
          <p:cNvPr id="4" name="Footer Placeholder 3"/>
          <p:cNvSpPr>
            <a:spLocks noGrp="1"/>
          </p:cNvSpPr>
          <p:nvPr>
            <p:ph type="ftr" sz="quarter" idx="11"/>
          </p:nvPr>
        </p:nvSpPr>
        <p:spPr/>
        <p:txBody>
          <a:bodyPr/>
          <a:lstStyle/>
          <a:p>
            <a:r>
              <a:rPr lang="en-US"/>
              <a:t>Maine Center for Disease Control and Prevention</a:t>
            </a:r>
            <a:endParaRPr lang="en-US" dirty="0"/>
          </a:p>
        </p:txBody>
      </p:sp>
      <p:sp>
        <p:nvSpPr>
          <p:cNvPr id="5" name="Slide Number Placeholder 4"/>
          <p:cNvSpPr>
            <a:spLocks noGrp="1"/>
          </p:cNvSpPr>
          <p:nvPr>
            <p:ph type="sldNum" sz="quarter" idx="12"/>
          </p:nvPr>
        </p:nvSpPr>
        <p:spPr/>
        <p:txBody>
          <a:bodyPr/>
          <a:lstStyle/>
          <a:p>
            <a:fld id="{584961FE-557B-45BA-B4B6-FC83F881436E}" type="slidenum">
              <a:rPr lang="en-US" smtClean="0"/>
              <a:t>17</a:t>
            </a:fld>
            <a:endParaRPr lang="en-US"/>
          </a:p>
        </p:txBody>
      </p:sp>
    </p:spTree>
    <p:extLst>
      <p:ext uri="{BB962C8B-B14F-4D97-AF65-F5344CB8AC3E}">
        <p14:creationId xmlns:p14="http://schemas.microsoft.com/office/powerpoint/2010/main" val="1885233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Industrial Context for Drug Supply Shortages </a:t>
            </a:r>
            <a:br>
              <a:rPr lang="en-US" dirty="0"/>
            </a:br>
            <a:r>
              <a:rPr lang="en-US" dirty="0"/>
              <a:t>in the USA</a:t>
            </a:r>
          </a:p>
        </p:txBody>
      </p:sp>
      <p:sp>
        <p:nvSpPr>
          <p:cNvPr id="3" name="Content Placeholder 2"/>
          <p:cNvSpPr>
            <a:spLocks noGrp="1"/>
          </p:cNvSpPr>
          <p:nvPr>
            <p:ph idx="1"/>
          </p:nvPr>
        </p:nvSpPr>
        <p:spPr/>
        <p:txBody>
          <a:bodyPr>
            <a:normAutofit lnSpcReduction="10000"/>
          </a:bodyPr>
          <a:lstStyle/>
          <a:p>
            <a:r>
              <a:rPr lang="en-US" dirty="0"/>
              <a:t>From 2011 Assistant Secretary for Planning and Evaluation Report (FDA):</a:t>
            </a:r>
          </a:p>
          <a:p>
            <a:pPr lvl="1"/>
            <a:r>
              <a:rPr lang="en-US" dirty="0"/>
              <a:t>7 manufacturers make up most of the generic drug market</a:t>
            </a:r>
          </a:p>
          <a:p>
            <a:pPr lvl="1"/>
            <a:r>
              <a:rPr lang="en-US" dirty="0"/>
              <a:t>Contract manufacturers will both contract out manufacturing and serve as contract manufacturers</a:t>
            </a:r>
          </a:p>
          <a:p>
            <a:pPr lvl="1"/>
            <a:r>
              <a:rPr lang="en-US" dirty="0"/>
              <a:t>Existing manufacturing lines at 24/7 capacity</a:t>
            </a:r>
          </a:p>
          <a:p>
            <a:endParaRPr lang="en-US" dirty="0"/>
          </a:p>
          <a:p>
            <a:r>
              <a:rPr lang="en-US" dirty="0"/>
              <a:t>Drug shortages may not be avoidable</a:t>
            </a:r>
          </a:p>
          <a:p>
            <a:pPr lvl="1"/>
            <a:r>
              <a:rPr lang="en-US" dirty="0"/>
              <a:t>FDA works closely with various manufacturers to mitigate existing and anticipated drug shortages to meet public health need</a:t>
            </a:r>
          </a:p>
          <a:p>
            <a:pPr lvl="1"/>
            <a:r>
              <a:rPr lang="en-US" dirty="0"/>
              <a:t>Drug allocation “smart distribution” (temporary importation)</a:t>
            </a:r>
          </a:p>
          <a:p>
            <a:pPr lvl="1"/>
            <a:r>
              <a:rPr lang="en-US" dirty="0"/>
              <a:t>Regulatory discretion (minor, low risk issues only +additional safety controls)</a:t>
            </a:r>
          </a:p>
          <a:p>
            <a:pPr lvl="1"/>
            <a:r>
              <a:rPr lang="en-US" dirty="0"/>
              <a:t>Dissemination of information</a:t>
            </a:r>
          </a:p>
          <a:p>
            <a:pPr lvl="1"/>
            <a:r>
              <a:rPr lang="en-US" dirty="0"/>
              <a:t>Expedite review of company proposals</a:t>
            </a:r>
          </a:p>
        </p:txBody>
      </p:sp>
      <p:sp>
        <p:nvSpPr>
          <p:cNvPr id="4" name="Footer Placeholder 3"/>
          <p:cNvSpPr>
            <a:spLocks noGrp="1"/>
          </p:cNvSpPr>
          <p:nvPr>
            <p:ph type="ftr" sz="quarter" idx="11"/>
          </p:nvPr>
        </p:nvSpPr>
        <p:spPr/>
        <p:txBody>
          <a:bodyPr/>
          <a:lstStyle/>
          <a:p>
            <a:r>
              <a:rPr lang="en-US"/>
              <a:t>Maine Center for Disease Control and Prevention</a:t>
            </a:r>
            <a:endParaRPr lang="en-US" dirty="0"/>
          </a:p>
        </p:txBody>
      </p:sp>
      <p:sp>
        <p:nvSpPr>
          <p:cNvPr id="5" name="Slide Number Placeholder 4"/>
          <p:cNvSpPr>
            <a:spLocks noGrp="1"/>
          </p:cNvSpPr>
          <p:nvPr>
            <p:ph type="sldNum" sz="quarter" idx="12"/>
          </p:nvPr>
        </p:nvSpPr>
        <p:spPr/>
        <p:txBody>
          <a:bodyPr/>
          <a:lstStyle/>
          <a:p>
            <a:fld id="{584961FE-557B-45BA-B4B6-FC83F881436E}" type="slidenum">
              <a:rPr lang="en-US" smtClean="0"/>
              <a:t>18</a:t>
            </a:fld>
            <a:endParaRPr lang="en-US"/>
          </a:p>
        </p:txBody>
      </p:sp>
    </p:spTree>
    <p:extLst>
      <p:ext uri="{BB962C8B-B14F-4D97-AF65-F5344CB8AC3E}">
        <p14:creationId xmlns:p14="http://schemas.microsoft.com/office/powerpoint/2010/main" val="1262860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Reasons for National Drug Shortages, 2016</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a:t>Maine Center for Disease Control and Prevention</a:t>
            </a:r>
            <a:endParaRPr lang="en-US" dirty="0"/>
          </a:p>
        </p:txBody>
      </p:sp>
      <p:sp>
        <p:nvSpPr>
          <p:cNvPr id="5" name="Slide Number Placeholder 4"/>
          <p:cNvSpPr>
            <a:spLocks noGrp="1"/>
          </p:cNvSpPr>
          <p:nvPr>
            <p:ph type="sldNum" sz="quarter" idx="12"/>
          </p:nvPr>
        </p:nvSpPr>
        <p:spPr/>
        <p:txBody>
          <a:bodyPr/>
          <a:lstStyle/>
          <a:p>
            <a:fld id="{584961FE-557B-45BA-B4B6-FC83F881436E}" type="slidenum">
              <a:rPr lang="en-US" smtClean="0"/>
              <a:t>19</a:t>
            </a:fld>
            <a:endParaRPr lang="en-US"/>
          </a:p>
        </p:txBody>
      </p:sp>
      <p:pic>
        <p:nvPicPr>
          <p:cNvPr id="6" name="Picture 5"/>
          <p:cNvPicPr>
            <a:picLocks noChangeAspect="1"/>
          </p:cNvPicPr>
          <p:nvPr/>
        </p:nvPicPr>
        <p:blipFill>
          <a:blip r:embed="rId2"/>
          <a:stretch>
            <a:fillRect/>
          </a:stretch>
        </p:blipFill>
        <p:spPr>
          <a:xfrm>
            <a:off x="1167729" y="1343025"/>
            <a:ext cx="6537996" cy="5013325"/>
          </a:xfrm>
          <a:prstGeom prst="rect">
            <a:avLst/>
          </a:prstGeom>
        </p:spPr>
      </p:pic>
    </p:spTree>
    <p:extLst>
      <p:ext uri="{BB962C8B-B14F-4D97-AF65-F5344CB8AC3E}">
        <p14:creationId xmlns:p14="http://schemas.microsoft.com/office/powerpoint/2010/main" val="110767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Old Business:  Chapter 270:  Hips and Knees</a:t>
            </a:r>
          </a:p>
        </p:txBody>
      </p:sp>
      <p:sp>
        <p:nvSpPr>
          <p:cNvPr id="3" name="Content Placeholder 2"/>
          <p:cNvSpPr>
            <a:spLocks noGrp="1"/>
          </p:cNvSpPr>
          <p:nvPr>
            <p:ph idx="1"/>
          </p:nvPr>
        </p:nvSpPr>
        <p:spPr/>
        <p:txBody>
          <a:bodyPr>
            <a:normAutofit/>
          </a:bodyPr>
          <a:lstStyle/>
          <a:p>
            <a:r>
              <a:rPr lang="en-US" dirty="0"/>
              <a:t>Chapter 270:</a:t>
            </a:r>
          </a:p>
          <a:p>
            <a:pPr lvl="1"/>
            <a:r>
              <a:rPr lang="en-US" dirty="0"/>
              <a:t>Hip and Knee SSIs</a:t>
            </a:r>
          </a:p>
          <a:p>
            <a:pPr lvl="2"/>
            <a:r>
              <a:rPr lang="en-US" dirty="0"/>
              <a:t>Can IPPS and CAH report KPRO and HPRO by 01/2020 – Troy</a:t>
            </a:r>
          </a:p>
          <a:p>
            <a:pPr marL="914400" lvl="2" indent="0">
              <a:buNone/>
            </a:pPr>
            <a:endParaRPr lang="en-US" dirty="0"/>
          </a:p>
          <a:p>
            <a:pPr lvl="2"/>
            <a:endParaRPr lang="en-US" dirty="0"/>
          </a:p>
          <a:p>
            <a:pPr marL="914400" lvl="2" indent="0">
              <a:buNone/>
            </a:pPr>
            <a:r>
              <a:rPr lang="en-US" u="sng" dirty="0"/>
              <a:t>Slides:</a:t>
            </a:r>
          </a:p>
          <a:p>
            <a:pPr lvl="2"/>
            <a:r>
              <a:rPr lang="en-US" dirty="0"/>
              <a:t>Does MONAHRQ have quality measures for knee/hip replacement – KH</a:t>
            </a:r>
          </a:p>
          <a:p>
            <a:pPr lvl="2"/>
            <a:r>
              <a:rPr lang="en-US" dirty="0"/>
              <a:t>Risk stratification of SSI data / Is a SIR available in NHSN? – HAI/AR</a:t>
            </a:r>
          </a:p>
          <a:p>
            <a:pPr lvl="2"/>
            <a:r>
              <a:rPr lang="en-US" dirty="0"/>
              <a:t>How do other states report Hip and Knees – HAI/AR</a:t>
            </a:r>
          </a:p>
        </p:txBody>
      </p:sp>
      <p:sp>
        <p:nvSpPr>
          <p:cNvPr id="4" name="Footer Placeholder 3"/>
          <p:cNvSpPr>
            <a:spLocks noGrp="1"/>
          </p:cNvSpPr>
          <p:nvPr>
            <p:ph type="ftr" sz="quarter" idx="11"/>
          </p:nvPr>
        </p:nvSpPr>
        <p:spPr/>
        <p:txBody>
          <a:bodyPr/>
          <a:lstStyle/>
          <a:p>
            <a:r>
              <a:rPr lang="en-US"/>
              <a:t>Maine Center for Disease Control and Prevention</a:t>
            </a:r>
            <a:endParaRPr lang="en-US" dirty="0"/>
          </a:p>
        </p:txBody>
      </p:sp>
      <p:sp>
        <p:nvSpPr>
          <p:cNvPr id="5" name="Slide Number Placeholder 4"/>
          <p:cNvSpPr>
            <a:spLocks noGrp="1"/>
          </p:cNvSpPr>
          <p:nvPr>
            <p:ph type="sldNum" sz="quarter" idx="12"/>
          </p:nvPr>
        </p:nvSpPr>
        <p:spPr/>
        <p:txBody>
          <a:bodyPr/>
          <a:lstStyle/>
          <a:p>
            <a:fld id="{584961FE-557B-45BA-B4B6-FC83F881436E}" type="slidenum">
              <a:rPr lang="en-US" smtClean="0"/>
              <a:t>2</a:t>
            </a:fld>
            <a:endParaRPr lang="en-US"/>
          </a:p>
        </p:txBody>
      </p:sp>
    </p:spTree>
    <p:extLst>
      <p:ext uri="{BB962C8B-B14F-4D97-AF65-F5344CB8AC3E}">
        <p14:creationId xmlns:p14="http://schemas.microsoft.com/office/powerpoint/2010/main" val="333757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Drug Shortages</a:t>
            </a:r>
            <a:br>
              <a:rPr lang="en-US" dirty="0"/>
            </a:br>
            <a:r>
              <a:rPr lang="en-US" dirty="0"/>
              <a:t>Historical Perspective</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a:t>Maine Center for Disease Control and Prevention</a:t>
            </a:r>
            <a:endParaRPr lang="en-US" dirty="0"/>
          </a:p>
        </p:txBody>
      </p:sp>
      <p:sp>
        <p:nvSpPr>
          <p:cNvPr id="5" name="Slide Number Placeholder 4"/>
          <p:cNvSpPr>
            <a:spLocks noGrp="1"/>
          </p:cNvSpPr>
          <p:nvPr>
            <p:ph type="sldNum" sz="quarter" idx="12"/>
          </p:nvPr>
        </p:nvSpPr>
        <p:spPr/>
        <p:txBody>
          <a:bodyPr/>
          <a:lstStyle/>
          <a:p>
            <a:fld id="{584961FE-557B-45BA-B4B6-FC83F881436E}" type="slidenum">
              <a:rPr lang="en-US" smtClean="0"/>
              <a:t>20</a:t>
            </a:fld>
            <a:endParaRPr lang="en-US"/>
          </a:p>
        </p:txBody>
      </p:sp>
      <p:pic>
        <p:nvPicPr>
          <p:cNvPr id="6" name="Picture 5"/>
          <p:cNvPicPr>
            <a:picLocks noChangeAspect="1"/>
          </p:cNvPicPr>
          <p:nvPr/>
        </p:nvPicPr>
        <p:blipFill>
          <a:blip r:embed="rId2"/>
          <a:stretch>
            <a:fillRect/>
          </a:stretch>
        </p:blipFill>
        <p:spPr>
          <a:xfrm>
            <a:off x="1143000" y="1276350"/>
            <a:ext cx="6600018" cy="4830762"/>
          </a:xfrm>
          <a:prstGeom prst="rect">
            <a:avLst/>
          </a:prstGeom>
        </p:spPr>
      </p:pic>
      <p:sp>
        <p:nvSpPr>
          <p:cNvPr id="9" name="Oval 8"/>
          <p:cNvSpPr/>
          <p:nvPr/>
        </p:nvSpPr>
        <p:spPr>
          <a:xfrm>
            <a:off x="1447800" y="2362200"/>
            <a:ext cx="914400" cy="2590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927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 of Anti-infective Drug Shortages</a:t>
            </a:r>
          </a:p>
        </p:txBody>
      </p:sp>
      <p:sp>
        <p:nvSpPr>
          <p:cNvPr id="3" name="Content Placeholder 2"/>
          <p:cNvSpPr>
            <a:spLocks noGrp="1"/>
          </p:cNvSpPr>
          <p:nvPr>
            <p:ph idx="1"/>
          </p:nvPr>
        </p:nvSpPr>
        <p:spPr/>
        <p:txBody>
          <a:bodyPr>
            <a:normAutofit lnSpcReduction="10000"/>
          </a:bodyPr>
          <a:lstStyle/>
          <a:p>
            <a:r>
              <a:rPr lang="en-US" dirty="0"/>
              <a:t>Delays in treatment of infection</a:t>
            </a:r>
          </a:p>
          <a:p>
            <a:r>
              <a:rPr lang="en-US" dirty="0"/>
              <a:t>Use of alternative (second- or third-line) agents may promote use of:</a:t>
            </a:r>
          </a:p>
          <a:p>
            <a:pPr lvl="1"/>
            <a:r>
              <a:rPr lang="en-US" dirty="0"/>
              <a:t>Unnecessarily broad spectrum antimicrobials</a:t>
            </a:r>
          </a:p>
          <a:p>
            <a:pPr lvl="1"/>
            <a:r>
              <a:rPr lang="en-US" dirty="0"/>
              <a:t>Antimicrobials with less clinical data available</a:t>
            </a:r>
          </a:p>
          <a:p>
            <a:pPr lvl="1"/>
            <a:endParaRPr lang="en-US" dirty="0"/>
          </a:p>
          <a:p>
            <a:r>
              <a:rPr lang="en-US" dirty="0"/>
              <a:t>Delayed treatment or use of alternative agents can lead to:</a:t>
            </a:r>
          </a:p>
          <a:p>
            <a:pPr lvl="1"/>
            <a:r>
              <a:rPr lang="en-US" dirty="0"/>
              <a:t>Medication errors</a:t>
            </a:r>
          </a:p>
          <a:p>
            <a:pPr lvl="1"/>
            <a:r>
              <a:rPr lang="en-US" dirty="0"/>
              <a:t>Increased costs</a:t>
            </a:r>
          </a:p>
          <a:p>
            <a:pPr lvl="1"/>
            <a:r>
              <a:rPr lang="en-US" dirty="0"/>
              <a:t>Lapses in safe injection practices</a:t>
            </a:r>
          </a:p>
          <a:p>
            <a:pPr lvl="1"/>
            <a:r>
              <a:rPr lang="en-US" dirty="0"/>
              <a:t>Suboptimal treatment</a:t>
            </a:r>
          </a:p>
          <a:p>
            <a:pPr lvl="1"/>
            <a:r>
              <a:rPr lang="en-US" dirty="0"/>
              <a:t>Increased drug toxicities</a:t>
            </a:r>
          </a:p>
          <a:p>
            <a:pPr lvl="1"/>
            <a:r>
              <a:rPr lang="en-US" dirty="0"/>
              <a:t>Poorer patient outcomes</a:t>
            </a:r>
          </a:p>
          <a:p>
            <a:pPr lvl="1"/>
            <a:endParaRPr lang="en-US" dirty="0"/>
          </a:p>
        </p:txBody>
      </p:sp>
      <p:sp>
        <p:nvSpPr>
          <p:cNvPr id="4" name="Footer Placeholder 3"/>
          <p:cNvSpPr>
            <a:spLocks noGrp="1"/>
          </p:cNvSpPr>
          <p:nvPr>
            <p:ph type="ftr" sz="quarter" idx="11"/>
          </p:nvPr>
        </p:nvSpPr>
        <p:spPr/>
        <p:txBody>
          <a:bodyPr/>
          <a:lstStyle/>
          <a:p>
            <a:r>
              <a:rPr lang="en-US"/>
              <a:t>Maine Center for Disease Control and Prevention</a:t>
            </a:r>
            <a:endParaRPr lang="en-US" dirty="0"/>
          </a:p>
        </p:txBody>
      </p:sp>
      <p:sp>
        <p:nvSpPr>
          <p:cNvPr id="5" name="Slide Number Placeholder 4"/>
          <p:cNvSpPr>
            <a:spLocks noGrp="1"/>
          </p:cNvSpPr>
          <p:nvPr>
            <p:ph type="sldNum" sz="quarter" idx="12"/>
          </p:nvPr>
        </p:nvSpPr>
        <p:spPr/>
        <p:txBody>
          <a:bodyPr/>
          <a:lstStyle/>
          <a:p>
            <a:fld id="{584961FE-557B-45BA-B4B6-FC83F881436E}" type="slidenum">
              <a:rPr lang="en-US" smtClean="0"/>
              <a:t>21</a:t>
            </a:fld>
            <a:endParaRPr lang="en-US"/>
          </a:p>
        </p:txBody>
      </p:sp>
    </p:spTree>
    <p:extLst>
      <p:ext uri="{BB962C8B-B14F-4D97-AF65-F5344CB8AC3E}">
        <p14:creationId xmlns:p14="http://schemas.microsoft.com/office/powerpoint/2010/main" val="4004323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Drug Shortages</a:t>
            </a:r>
            <a:br>
              <a:rPr lang="en-US" dirty="0"/>
            </a:br>
            <a:r>
              <a:rPr lang="en-US" dirty="0"/>
              <a:t>Historical Perspective</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a:t>Maine Center for Disease Control and Prevention</a:t>
            </a:r>
            <a:endParaRPr lang="en-US" dirty="0"/>
          </a:p>
        </p:txBody>
      </p:sp>
      <p:sp>
        <p:nvSpPr>
          <p:cNvPr id="5" name="Slide Number Placeholder 4"/>
          <p:cNvSpPr>
            <a:spLocks noGrp="1"/>
          </p:cNvSpPr>
          <p:nvPr>
            <p:ph type="sldNum" sz="quarter" idx="12"/>
          </p:nvPr>
        </p:nvSpPr>
        <p:spPr/>
        <p:txBody>
          <a:bodyPr/>
          <a:lstStyle/>
          <a:p>
            <a:fld id="{584961FE-557B-45BA-B4B6-FC83F881436E}" type="slidenum">
              <a:rPr lang="en-US" smtClean="0"/>
              <a:t>22</a:t>
            </a:fld>
            <a:endParaRPr lang="en-US"/>
          </a:p>
        </p:txBody>
      </p:sp>
      <p:pic>
        <p:nvPicPr>
          <p:cNvPr id="6" name="Picture 5"/>
          <p:cNvPicPr>
            <a:picLocks noChangeAspect="1"/>
          </p:cNvPicPr>
          <p:nvPr/>
        </p:nvPicPr>
        <p:blipFill>
          <a:blip r:embed="rId3"/>
          <a:stretch>
            <a:fillRect/>
          </a:stretch>
        </p:blipFill>
        <p:spPr>
          <a:xfrm>
            <a:off x="1254919" y="1465265"/>
            <a:ext cx="6634162" cy="4613269"/>
          </a:xfrm>
          <a:prstGeom prst="rect">
            <a:avLst/>
          </a:prstGeom>
        </p:spPr>
      </p:pic>
    </p:spTree>
    <p:extLst>
      <p:ext uri="{BB962C8B-B14F-4D97-AF65-F5344CB8AC3E}">
        <p14:creationId xmlns:p14="http://schemas.microsoft.com/office/powerpoint/2010/main" val="3549658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Institute for Safe Medication Practices</a:t>
            </a:r>
            <a:br>
              <a:rPr lang="en-US" dirty="0"/>
            </a:br>
            <a:r>
              <a:rPr lang="en-US" dirty="0"/>
              <a:t>2010 Bulletin</a:t>
            </a:r>
          </a:p>
        </p:txBody>
      </p:sp>
      <p:sp>
        <p:nvSpPr>
          <p:cNvPr id="3" name="Content Placeholder 2"/>
          <p:cNvSpPr>
            <a:spLocks noGrp="1"/>
          </p:cNvSpPr>
          <p:nvPr>
            <p:ph idx="1"/>
          </p:nvPr>
        </p:nvSpPr>
        <p:spPr>
          <a:xfrm>
            <a:off x="228600" y="3960732"/>
            <a:ext cx="8763000" cy="2363652"/>
          </a:xfrm>
        </p:spPr>
        <p:txBody>
          <a:bodyPr>
            <a:normAutofit fontScale="92500" lnSpcReduction="10000"/>
          </a:bodyPr>
          <a:lstStyle/>
          <a:p>
            <a:r>
              <a:rPr lang="en-US"/>
              <a:t>Identify drug shortages and learn more</a:t>
            </a:r>
          </a:p>
          <a:p>
            <a:r>
              <a:rPr lang="en-US"/>
              <a:t>Assess inventory of drugs on hand</a:t>
            </a:r>
          </a:p>
          <a:p>
            <a:r>
              <a:rPr lang="en-US"/>
              <a:t>Research drugs in short supply (Drug Use Evaluation)</a:t>
            </a:r>
          </a:p>
          <a:p>
            <a:r>
              <a:rPr lang="en-US"/>
              <a:t>Identify potential therapeutic alternatives early</a:t>
            </a:r>
          </a:p>
          <a:p>
            <a:r>
              <a:rPr lang="en-US"/>
              <a:t>Prioritize patients and place limitations on use</a:t>
            </a:r>
          </a:p>
          <a:p>
            <a:r>
              <a:rPr lang="en-US"/>
              <a:t>Conduct a failure analysis and take action</a:t>
            </a:r>
          </a:p>
          <a:p>
            <a:endParaRPr lang="en-US" dirty="0"/>
          </a:p>
        </p:txBody>
      </p:sp>
      <p:sp>
        <p:nvSpPr>
          <p:cNvPr id="4" name="Footer Placeholder 3"/>
          <p:cNvSpPr>
            <a:spLocks noGrp="1"/>
          </p:cNvSpPr>
          <p:nvPr>
            <p:ph type="ftr" sz="quarter" idx="11"/>
          </p:nvPr>
        </p:nvSpPr>
        <p:spPr/>
        <p:txBody>
          <a:bodyPr/>
          <a:lstStyle/>
          <a:p>
            <a:r>
              <a:rPr lang="en-US"/>
              <a:t>Maine Center for Disease Control and Prevention</a:t>
            </a:r>
            <a:endParaRPr lang="en-US" dirty="0"/>
          </a:p>
        </p:txBody>
      </p:sp>
      <p:sp>
        <p:nvSpPr>
          <p:cNvPr id="5" name="Slide Number Placeholder 4"/>
          <p:cNvSpPr>
            <a:spLocks noGrp="1"/>
          </p:cNvSpPr>
          <p:nvPr>
            <p:ph type="sldNum" sz="quarter" idx="12"/>
          </p:nvPr>
        </p:nvSpPr>
        <p:spPr/>
        <p:txBody>
          <a:bodyPr/>
          <a:lstStyle/>
          <a:p>
            <a:fld id="{584961FE-557B-45BA-B4B6-FC83F881436E}" type="slidenum">
              <a:rPr lang="en-US" smtClean="0"/>
              <a:t>23</a:t>
            </a:fld>
            <a:endParaRPr lang="en-US"/>
          </a:p>
        </p:txBody>
      </p:sp>
      <p:pic>
        <p:nvPicPr>
          <p:cNvPr id="6" name="Picture 5"/>
          <p:cNvPicPr>
            <a:picLocks noChangeAspect="1"/>
          </p:cNvPicPr>
          <p:nvPr/>
        </p:nvPicPr>
        <p:blipFill>
          <a:blip r:embed="rId2"/>
          <a:stretch>
            <a:fillRect/>
          </a:stretch>
        </p:blipFill>
        <p:spPr>
          <a:xfrm>
            <a:off x="1371600" y="1267265"/>
            <a:ext cx="5969000" cy="2505125"/>
          </a:xfrm>
          <a:prstGeom prst="rect">
            <a:avLst/>
          </a:prstGeom>
        </p:spPr>
      </p:pic>
      <p:sp>
        <p:nvSpPr>
          <p:cNvPr id="7" name="Rectangle 6"/>
          <p:cNvSpPr/>
          <p:nvPr/>
        </p:nvSpPr>
        <p:spPr>
          <a:xfrm>
            <a:off x="2286000" y="6183558"/>
            <a:ext cx="6629400" cy="276999"/>
          </a:xfrm>
          <a:prstGeom prst="rect">
            <a:avLst/>
          </a:prstGeom>
        </p:spPr>
        <p:txBody>
          <a:bodyPr wrap="square">
            <a:spAutoFit/>
          </a:bodyPr>
          <a:lstStyle/>
          <a:p>
            <a:r>
              <a:rPr lang="en-US" sz="1200" i="1" dirty="0"/>
              <a:t>http://www.ismp.org/newsletters/acutecare/articles/20101007.asp</a:t>
            </a:r>
          </a:p>
        </p:txBody>
      </p:sp>
    </p:spTree>
    <p:extLst>
      <p:ext uri="{BB962C8B-B14F-4D97-AF65-F5344CB8AC3E}">
        <p14:creationId xmlns:p14="http://schemas.microsoft.com/office/powerpoint/2010/main" val="2261798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ISMP</a:t>
            </a:r>
            <a:br>
              <a:rPr lang="en-US" dirty="0"/>
            </a:br>
            <a:r>
              <a:rPr lang="en-US" dirty="0"/>
              <a:t>Medication Shortage Management</a:t>
            </a:r>
          </a:p>
        </p:txBody>
      </p:sp>
      <p:sp>
        <p:nvSpPr>
          <p:cNvPr id="3" name="Content Placeholder 2"/>
          <p:cNvSpPr>
            <a:spLocks noGrp="1"/>
          </p:cNvSpPr>
          <p:nvPr>
            <p:ph idx="1"/>
          </p:nvPr>
        </p:nvSpPr>
        <p:spPr/>
        <p:txBody>
          <a:bodyPr/>
          <a:lstStyle/>
          <a:p>
            <a:r>
              <a:rPr lang="en-US" dirty="0"/>
              <a:t>Do not hoard shortage or alternative drugs</a:t>
            </a:r>
          </a:p>
          <a:p>
            <a:r>
              <a:rPr lang="en-US" dirty="0"/>
              <a:t>Establish ongoing communication with staff</a:t>
            </a:r>
          </a:p>
          <a:p>
            <a:r>
              <a:rPr lang="en-US" dirty="0"/>
              <a:t>Engage ethics committee and risk management</a:t>
            </a:r>
          </a:p>
          <a:p>
            <a:r>
              <a:rPr lang="en-US" dirty="0"/>
              <a:t>Establish a drug shortage network with other local healthcare providers</a:t>
            </a:r>
          </a:p>
          <a:p>
            <a:r>
              <a:rPr lang="en-US" dirty="0"/>
              <a:t>Determine and organizational position on alternative suppliers</a:t>
            </a:r>
          </a:p>
          <a:p>
            <a:r>
              <a:rPr lang="en-US" dirty="0"/>
              <a:t>Proactively monitor adverse events associated with drug shortages</a:t>
            </a:r>
          </a:p>
          <a:p>
            <a:endParaRPr lang="en-US" dirty="0"/>
          </a:p>
        </p:txBody>
      </p:sp>
      <p:sp>
        <p:nvSpPr>
          <p:cNvPr id="4" name="Footer Placeholder 3"/>
          <p:cNvSpPr>
            <a:spLocks noGrp="1"/>
          </p:cNvSpPr>
          <p:nvPr>
            <p:ph type="ftr" sz="quarter" idx="11"/>
          </p:nvPr>
        </p:nvSpPr>
        <p:spPr/>
        <p:txBody>
          <a:bodyPr/>
          <a:lstStyle/>
          <a:p>
            <a:r>
              <a:rPr lang="en-US"/>
              <a:t>Maine Center for Disease Control and Prevention</a:t>
            </a:r>
            <a:endParaRPr lang="en-US" dirty="0"/>
          </a:p>
        </p:txBody>
      </p:sp>
      <p:sp>
        <p:nvSpPr>
          <p:cNvPr id="5" name="Slide Number Placeholder 4"/>
          <p:cNvSpPr>
            <a:spLocks noGrp="1"/>
          </p:cNvSpPr>
          <p:nvPr>
            <p:ph type="sldNum" sz="quarter" idx="12"/>
          </p:nvPr>
        </p:nvSpPr>
        <p:spPr/>
        <p:txBody>
          <a:bodyPr/>
          <a:lstStyle/>
          <a:p>
            <a:fld id="{584961FE-557B-45BA-B4B6-FC83F881436E}" type="slidenum">
              <a:rPr lang="en-US" smtClean="0"/>
              <a:t>24</a:t>
            </a:fld>
            <a:endParaRPr lang="en-US"/>
          </a:p>
        </p:txBody>
      </p:sp>
      <p:sp>
        <p:nvSpPr>
          <p:cNvPr id="6" name="Rectangle 5"/>
          <p:cNvSpPr/>
          <p:nvPr/>
        </p:nvSpPr>
        <p:spPr>
          <a:xfrm>
            <a:off x="1257300" y="5987018"/>
            <a:ext cx="6629400" cy="369332"/>
          </a:xfrm>
          <a:prstGeom prst="rect">
            <a:avLst/>
          </a:prstGeom>
        </p:spPr>
        <p:txBody>
          <a:bodyPr wrap="square">
            <a:spAutoFit/>
          </a:bodyPr>
          <a:lstStyle/>
          <a:p>
            <a:r>
              <a:rPr lang="en-US" dirty="0"/>
              <a:t>http://www.ismp.org/newsletters/acutecare/articles/20101007.asp</a:t>
            </a:r>
          </a:p>
        </p:txBody>
      </p:sp>
    </p:spTree>
    <p:extLst>
      <p:ext uri="{BB962C8B-B14F-4D97-AF65-F5344CB8AC3E}">
        <p14:creationId xmlns:p14="http://schemas.microsoft.com/office/powerpoint/2010/main" val="3035809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Drug/Antibiotic Shortage</a:t>
            </a:r>
            <a:br>
              <a:rPr lang="en-US" dirty="0"/>
            </a:br>
            <a:r>
              <a:rPr lang="en-US" dirty="0"/>
              <a:t>Resources</a:t>
            </a:r>
          </a:p>
        </p:txBody>
      </p:sp>
      <p:sp>
        <p:nvSpPr>
          <p:cNvPr id="3" name="Content Placeholder 2"/>
          <p:cNvSpPr>
            <a:spLocks noGrp="1"/>
          </p:cNvSpPr>
          <p:nvPr>
            <p:ph idx="1"/>
          </p:nvPr>
        </p:nvSpPr>
        <p:spPr/>
        <p:txBody>
          <a:bodyPr>
            <a:normAutofit fontScale="92500" lnSpcReduction="20000"/>
          </a:bodyPr>
          <a:lstStyle/>
          <a:p>
            <a:r>
              <a:rPr lang="en-US" dirty="0"/>
              <a:t>FDA Drug Shortages website</a:t>
            </a:r>
          </a:p>
          <a:p>
            <a:pPr lvl="1"/>
            <a:r>
              <a:rPr lang="en-US" dirty="0">
                <a:hlinkClick r:id="rId2"/>
              </a:rPr>
              <a:t>https://www.fda.gov/Drugs/DrugSafety/DrugShortages/default.htm</a:t>
            </a:r>
            <a:r>
              <a:rPr lang="en-US" dirty="0"/>
              <a:t> </a:t>
            </a:r>
            <a:endParaRPr lang="en-US" dirty="0">
              <a:hlinkClick r:id="rId3"/>
            </a:endParaRPr>
          </a:p>
          <a:p>
            <a:pPr lvl="1"/>
            <a:r>
              <a:rPr lang="en-US" dirty="0">
                <a:hlinkClick r:id="rId3"/>
              </a:rPr>
              <a:t>https://www.accessdata.fda.gov/scripts/drugshortages/default.cfm</a:t>
            </a:r>
            <a:r>
              <a:rPr lang="en-US" dirty="0"/>
              <a:t> </a:t>
            </a:r>
          </a:p>
          <a:p>
            <a:pPr lvl="1"/>
            <a:r>
              <a:rPr lang="en-US" dirty="0"/>
              <a:t>Animal drug shortages: </a:t>
            </a:r>
            <a:r>
              <a:rPr lang="en-US" dirty="0">
                <a:hlinkClick r:id="rId4"/>
              </a:rPr>
              <a:t>https://www.fda.gov/AnimalVeterinary/SafetyHealth/ProductSafetyInformation/ucm248095.htm</a:t>
            </a:r>
            <a:r>
              <a:rPr lang="en-US" dirty="0"/>
              <a:t> </a:t>
            </a:r>
          </a:p>
          <a:p>
            <a:pPr lvl="1"/>
            <a:r>
              <a:rPr lang="en-US" dirty="0"/>
              <a:t>Drug Shortages 2 app available on Android devices</a:t>
            </a:r>
          </a:p>
          <a:p>
            <a:r>
              <a:rPr lang="en-US" dirty="0"/>
              <a:t>American Society of Health-System Pharmacists (ASHP) Drug Shortages Resource Center</a:t>
            </a:r>
          </a:p>
          <a:p>
            <a:pPr lvl="1"/>
            <a:r>
              <a:rPr lang="en-US" dirty="0">
                <a:hlinkClick r:id="rId5"/>
              </a:rPr>
              <a:t>https://www.ashp.org/Drug-Shortages</a:t>
            </a:r>
            <a:r>
              <a:rPr lang="en-US" dirty="0"/>
              <a:t> </a:t>
            </a:r>
          </a:p>
          <a:p>
            <a:pPr lvl="1"/>
            <a:r>
              <a:rPr lang="en-US" dirty="0">
                <a:hlinkClick r:id="rId6"/>
              </a:rPr>
              <a:t>https://www.ashp.org/Drug-Shortages/Current-Shortages/Drug-Shortages-List?page=CurrentShortages</a:t>
            </a:r>
            <a:r>
              <a:rPr lang="en-US" dirty="0"/>
              <a:t> </a:t>
            </a:r>
          </a:p>
          <a:p>
            <a:pPr lvl="1"/>
            <a:r>
              <a:rPr lang="en-US" i="1" dirty="0"/>
              <a:t>Drug shortages maintained in collaboration with University of Utah Drug Information Service (UUDIS) </a:t>
            </a:r>
            <a:r>
              <a:rPr lang="en-US" i="1" dirty="0">
                <a:hlinkClick r:id="rId7"/>
              </a:rPr>
              <a:t>http://pharmacyservices.utah.edu/drug-information/drug-shortages.php</a:t>
            </a:r>
            <a:r>
              <a:rPr lang="en-US" i="1" dirty="0"/>
              <a:t> </a:t>
            </a:r>
          </a:p>
          <a:p>
            <a:r>
              <a:rPr lang="en-US" dirty="0"/>
              <a:t>CDC Current Vaccine Shortages and Delays</a:t>
            </a:r>
          </a:p>
          <a:p>
            <a:pPr lvl="1"/>
            <a:r>
              <a:rPr lang="en-US" dirty="0">
                <a:hlinkClick r:id="rId8"/>
              </a:rPr>
              <a:t>https://www.cdc.gov/vaccines/hcp/clinical-resources/shortages.html</a:t>
            </a:r>
            <a:r>
              <a:rPr lang="en-US" dirty="0"/>
              <a:t> </a:t>
            </a:r>
          </a:p>
          <a:p>
            <a:endParaRPr lang="en-US" dirty="0"/>
          </a:p>
        </p:txBody>
      </p:sp>
      <p:sp>
        <p:nvSpPr>
          <p:cNvPr id="4" name="Footer Placeholder 3"/>
          <p:cNvSpPr>
            <a:spLocks noGrp="1"/>
          </p:cNvSpPr>
          <p:nvPr>
            <p:ph type="ftr" sz="quarter" idx="11"/>
          </p:nvPr>
        </p:nvSpPr>
        <p:spPr/>
        <p:txBody>
          <a:bodyPr/>
          <a:lstStyle/>
          <a:p>
            <a:r>
              <a:rPr lang="en-US"/>
              <a:t>Maine Center for Disease Control and Prevention</a:t>
            </a:r>
            <a:endParaRPr lang="en-US" dirty="0"/>
          </a:p>
        </p:txBody>
      </p:sp>
      <p:sp>
        <p:nvSpPr>
          <p:cNvPr id="5" name="Slide Number Placeholder 4"/>
          <p:cNvSpPr>
            <a:spLocks noGrp="1"/>
          </p:cNvSpPr>
          <p:nvPr>
            <p:ph type="sldNum" sz="quarter" idx="12"/>
          </p:nvPr>
        </p:nvSpPr>
        <p:spPr/>
        <p:txBody>
          <a:bodyPr/>
          <a:lstStyle/>
          <a:p>
            <a:fld id="{584961FE-557B-45BA-B4B6-FC83F881436E}" type="slidenum">
              <a:rPr lang="en-US" smtClean="0"/>
              <a:t>25</a:t>
            </a:fld>
            <a:endParaRPr lang="en-US"/>
          </a:p>
        </p:txBody>
      </p:sp>
    </p:spTree>
    <p:extLst>
      <p:ext uri="{BB962C8B-B14F-4D97-AF65-F5344CB8AC3E}">
        <p14:creationId xmlns:p14="http://schemas.microsoft.com/office/powerpoint/2010/main" val="3259510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Drug Shortage Resources:</a:t>
            </a:r>
            <a:br>
              <a:rPr lang="en-US" dirty="0"/>
            </a:br>
            <a:r>
              <a:rPr lang="en-US" dirty="0"/>
              <a:t>FDA vs. ASHP/UUDIS</a:t>
            </a:r>
          </a:p>
        </p:txBody>
      </p:sp>
      <p:graphicFrame>
        <p:nvGraphicFramePr>
          <p:cNvPr id="6" name="Content Placeholder 5"/>
          <p:cNvGraphicFramePr>
            <a:graphicFrameLocks noGrp="1"/>
          </p:cNvGraphicFramePr>
          <p:nvPr>
            <p:ph idx="1"/>
            <p:extLst/>
          </p:nvPr>
        </p:nvGraphicFramePr>
        <p:xfrm>
          <a:off x="152400" y="1295400"/>
          <a:ext cx="8839200" cy="4302760"/>
        </p:xfrm>
        <a:graphic>
          <a:graphicData uri="http://schemas.openxmlformats.org/drawingml/2006/table">
            <a:tbl>
              <a:tblPr firstRow="1" bandRow="1">
                <a:tableStyleId>{5C22544A-7EE6-4342-B048-85BDC9FD1C3A}</a:tableStyleId>
              </a:tblPr>
              <a:tblGrid>
                <a:gridCol w="4419600">
                  <a:extLst>
                    <a:ext uri="{9D8B030D-6E8A-4147-A177-3AD203B41FA5}">
                      <a16:colId xmlns:a16="http://schemas.microsoft.com/office/drawing/2014/main" val="2085911997"/>
                    </a:ext>
                  </a:extLst>
                </a:gridCol>
                <a:gridCol w="4419600">
                  <a:extLst>
                    <a:ext uri="{9D8B030D-6E8A-4147-A177-3AD203B41FA5}">
                      <a16:colId xmlns:a16="http://schemas.microsoft.com/office/drawing/2014/main" val="1957481127"/>
                    </a:ext>
                  </a:extLst>
                </a:gridCol>
              </a:tblGrid>
              <a:tr h="370840">
                <a:tc>
                  <a:txBody>
                    <a:bodyPr/>
                    <a:lstStyle/>
                    <a:p>
                      <a:pPr marL="0" indent="0">
                        <a:buFont typeface="Arial" panose="020B0604020202020204" pitchFamily="34" charset="0"/>
                        <a:buNone/>
                      </a:pPr>
                      <a:r>
                        <a:rPr lang="en-US" dirty="0"/>
                        <a:t>FDA</a:t>
                      </a:r>
                    </a:p>
                  </a:txBody>
                  <a:tcPr/>
                </a:tc>
                <a:tc>
                  <a:txBody>
                    <a:bodyPr/>
                    <a:lstStyle/>
                    <a:p>
                      <a:r>
                        <a:rPr lang="en-US" dirty="0"/>
                        <a:t>ASHP/UUDIS</a:t>
                      </a:r>
                    </a:p>
                  </a:txBody>
                  <a:tcPr/>
                </a:tc>
                <a:extLst>
                  <a:ext uri="{0D108BD9-81ED-4DB2-BD59-A6C34878D82A}">
                    <a16:rowId xmlns:a16="http://schemas.microsoft.com/office/drawing/2014/main" val="941231540"/>
                  </a:ext>
                </a:extLst>
              </a:tr>
              <a:tr h="370840">
                <a:tc>
                  <a:txBody>
                    <a:bodyPr/>
                    <a:lstStyle/>
                    <a:p>
                      <a:pPr marL="285750" indent="-285750">
                        <a:buFont typeface="Arial" panose="020B0604020202020204" pitchFamily="34" charset="0"/>
                        <a:buChar char="•"/>
                      </a:pPr>
                      <a:r>
                        <a:rPr lang="en-US" dirty="0"/>
                        <a:t>Receives information provided by manufacturers regarding their ability to supply the market</a:t>
                      </a:r>
                    </a:p>
                    <a:p>
                      <a:pPr marL="285750" indent="-285750">
                        <a:buFont typeface="Arial" panose="020B0604020202020204" pitchFamily="34" charset="0"/>
                        <a:buChar char="•"/>
                      </a:pPr>
                      <a:r>
                        <a:rPr lang="en-US" dirty="0"/>
                        <a:t>Receives market sales data on the specific products</a:t>
                      </a:r>
                    </a:p>
                    <a:p>
                      <a:pPr marL="285750" indent="-285750">
                        <a:buFont typeface="Arial" panose="020B0604020202020204" pitchFamily="34" charset="0"/>
                        <a:buChar char="•"/>
                      </a:pPr>
                      <a:r>
                        <a:rPr lang="en-US" dirty="0"/>
                        <a:t>Lists drugs on its website once it has confirmed that overall market demand is not being met by the manufacturers of the product</a:t>
                      </a:r>
                    </a:p>
                    <a:p>
                      <a:pPr marL="285750" indent="-285750">
                        <a:buFont typeface="Arial" panose="020B0604020202020204" pitchFamily="34" charset="0"/>
                        <a:buChar char="•"/>
                      </a:pPr>
                      <a:r>
                        <a:rPr lang="en-US" dirty="0"/>
                        <a:t>Does not consider a product to be in shortage if one or more manufacturers are able to fully supply market demand for the product</a:t>
                      </a:r>
                    </a:p>
                    <a:p>
                      <a:pPr marL="285750" indent="-285750">
                        <a:buFont typeface="Arial" panose="020B0604020202020204" pitchFamily="34" charset="0"/>
                        <a:buChar char="•"/>
                      </a:pPr>
                      <a:endParaRPr lang="en-US" dirty="0"/>
                    </a:p>
                  </a:txBody>
                  <a:tcPr/>
                </a:tc>
                <a:tc>
                  <a:txBody>
                    <a:bodyPr/>
                    <a:lstStyle/>
                    <a:p>
                      <a:pPr marL="285750" indent="-285750">
                        <a:buFont typeface="Arial" panose="020B0604020202020204" pitchFamily="34" charset="0"/>
                        <a:buChar char="•"/>
                      </a:pPr>
                      <a:r>
                        <a:rPr lang="en-US" dirty="0"/>
                        <a:t>Provides information about which manufacturers have the drug available and which ones do not, since supply chain disruptions may occur when all previous manufacturers are not yet back on the market with all formulations and all dosage sizes</a:t>
                      </a:r>
                    </a:p>
                    <a:p>
                      <a:pPr marL="285750" indent="-285750">
                        <a:buFont typeface="Arial" panose="020B0604020202020204" pitchFamily="34" charset="0"/>
                        <a:buChar char="•"/>
                      </a:pPr>
                      <a:r>
                        <a:rPr lang="en-US" dirty="0"/>
                        <a:t>Lists drugs in shortage even if the full market demand is met by the current manufacturers</a:t>
                      </a:r>
                    </a:p>
                    <a:p>
                      <a:endParaRPr lang="en-US" dirty="0"/>
                    </a:p>
                  </a:txBody>
                  <a:tcPr/>
                </a:tc>
                <a:extLst>
                  <a:ext uri="{0D108BD9-81ED-4DB2-BD59-A6C34878D82A}">
                    <a16:rowId xmlns:a16="http://schemas.microsoft.com/office/drawing/2014/main" val="1785145636"/>
                  </a:ext>
                </a:extLst>
              </a:tr>
            </a:tbl>
          </a:graphicData>
        </a:graphic>
      </p:graphicFrame>
      <p:sp>
        <p:nvSpPr>
          <p:cNvPr id="4" name="Footer Placeholder 3"/>
          <p:cNvSpPr>
            <a:spLocks noGrp="1"/>
          </p:cNvSpPr>
          <p:nvPr>
            <p:ph type="ftr" sz="quarter" idx="11"/>
          </p:nvPr>
        </p:nvSpPr>
        <p:spPr/>
        <p:txBody>
          <a:bodyPr/>
          <a:lstStyle/>
          <a:p>
            <a:r>
              <a:rPr lang="en-US"/>
              <a:t>Maine Center for Disease Control and Prevention</a:t>
            </a:r>
            <a:endParaRPr lang="en-US" dirty="0"/>
          </a:p>
        </p:txBody>
      </p:sp>
      <p:sp>
        <p:nvSpPr>
          <p:cNvPr id="5" name="Slide Number Placeholder 4"/>
          <p:cNvSpPr>
            <a:spLocks noGrp="1"/>
          </p:cNvSpPr>
          <p:nvPr>
            <p:ph type="sldNum" sz="quarter" idx="12"/>
          </p:nvPr>
        </p:nvSpPr>
        <p:spPr/>
        <p:txBody>
          <a:bodyPr/>
          <a:lstStyle/>
          <a:p>
            <a:fld id="{584961FE-557B-45BA-B4B6-FC83F881436E}" type="slidenum">
              <a:rPr lang="en-US" smtClean="0"/>
              <a:t>26</a:t>
            </a:fld>
            <a:endParaRPr lang="en-US"/>
          </a:p>
        </p:txBody>
      </p:sp>
      <p:sp>
        <p:nvSpPr>
          <p:cNvPr id="7" name="TextBox 6"/>
          <p:cNvSpPr txBox="1"/>
          <p:nvPr/>
        </p:nvSpPr>
        <p:spPr>
          <a:xfrm>
            <a:off x="123825" y="5750560"/>
            <a:ext cx="9121215" cy="646331"/>
          </a:xfrm>
          <a:prstGeom prst="rect">
            <a:avLst/>
          </a:prstGeom>
          <a:noFill/>
        </p:spPr>
        <p:txBody>
          <a:bodyPr wrap="none" rtlCol="0">
            <a:spAutoFit/>
          </a:bodyPr>
          <a:lstStyle/>
          <a:p>
            <a:r>
              <a:rPr lang="en-US" dirty="0"/>
              <a:t>Additional background: </a:t>
            </a:r>
            <a:r>
              <a:rPr lang="en-US" u="sng" dirty="0">
                <a:hlinkClick r:id="rId3"/>
              </a:rPr>
              <a:t>http://www.healthaffairs.org/do/10.1377/hblog20150408.046227/full/</a:t>
            </a:r>
          </a:p>
          <a:p>
            <a:endParaRPr lang="en-US" dirty="0"/>
          </a:p>
        </p:txBody>
      </p:sp>
    </p:spTree>
    <p:extLst>
      <p:ext uri="{BB962C8B-B14F-4D97-AF65-F5344CB8AC3E}">
        <p14:creationId xmlns:p14="http://schemas.microsoft.com/office/powerpoint/2010/main" val="3319949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October 2017:</a:t>
            </a:r>
            <a:br>
              <a:rPr lang="en-US" dirty="0"/>
            </a:br>
            <a:r>
              <a:rPr lang="en-US" dirty="0"/>
              <a:t>Hurricane Maria + Puerto Rico = Critical Shortages</a:t>
            </a:r>
          </a:p>
        </p:txBody>
      </p:sp>
      <p:sp>
        <p:nvSpPr>
          <p:cNvPr id="3" name="Content Placeholder 2"/>
          <p:cNvSpPr>
            <a:spLocks noGrp="1"/>
          </p:cNvSpPr>
          <p:nvPr>
            <p:ph idx="1"/>
          </p:nvPr>
        </p:nvSpPr>
        <p:spPr>
          <a:xfrm>
            <a:off x="304800" y="4351040"/>
            <a:ext cx="8686800" cy="1897359"/>
          </a:xfrm>
        </p:spPr>
        <p:txBody>
          <a:bodyPr/>
          <a:lstStyle/>
          <a:p>
            <a:r>
              <a:rPr lang="en-US" dirty="0"/>
              <a:t>Hurricane Maria hit Puerto Rico on September 20, 2017</a:t>
            </a:r>
          </a:p>
          <a:p>
            <a:r>
              <a:rPr lang="en-US" dirty="0"/>
              <a:t>75% of Puerto Rico remains without power today</a:t>
            </a:r>
          </a:p>
          <a:p>
            <a:r>
              <a:rPr lang="en-US" dirty="0"/>
              <a:t>Puerto Rican infrastructure (including healthcare) under strain</a:t>
            </a:r>
          </a:p>
          <a:p>
            <a:r>
              <a:rPr lang="en-US" dirty="0"/>
              <a:t>Major delays in manufacturing of parenteral fluids, drugs, devices</a:t>
            </a:r>
          </a:p>
        </p:txBody>
      </p:sp>
      <p:sp>
        <p:nvSpPr>
          <p:cNvPr id="4" name="Footer Placeholder 3"/>
          <p:cNvSpPr>
            <a:spLocks noGrp="1"/>
          </p:cNvSpPr>
          <p:nvPr>
            <p:ph type="ftr" sz="quarter" idx="11"/>
          </p:nvPr>
        </p:nvSpPr>
        <p:spPr/>
        <p:txBody>
          <a:bodyPr/>
          <a:lstStyle/>
          <a:p>
            <a:r>
              <a:rPr lang="en-US"/>
              <a:t>Maine Center for Disease Control and Prevention</a:t>
            </a:r>
            <a:endParaRPr lang="en-US" dirty="0"/>
          </a:p>
        </p:txBody>
      </p:sp>
      <p:sp>
        <p:nvSpPr>
          <p:cNvPr id="5" name="Slide Number Placeholder 4"/>
          <p:cNvSpPr>
            <a:spLocks noGrp="1"/>
          </p:cNvSpPr>
          <p:nvPr>
            <p:ph type="sldNum" sz="quarter" idx="12"/>
          </p:nvPr>
        </p:nvSpPr>
        <p:spPr/>
        <p:txBody>
          <a:bodyPr/>
          <a:lstStyle/>
          <a:p>
            <a:fld id="{584961FE-557B-45BA-B4B6-FC83F881436E}" type="slidenum">
              <a:rPr lang="en-US" smtClean="0"/>
              <a:t>27</a:t>
            </a:fld>
            <a:endParaRPr lang="en-US"/>
          </a:p>
        </p:txBody>
      </p:sp>
      <p:pic>
        <p:nvPicPr>
          <p:cNvPr id="6" name="Picture 5"/>
          <p:cNvPicPr>
            <a:picLocks noChangeAspect="1"/>
          </p:cNvPicPr>
          <p:nvPr/>
        </p:nvPicPr>
        <p:blipFill>
          <a:blip r:embed="rId3"/>
          <a:stretch>
            <a:fillRect/>
          </a:stretch>
        </p:blipFill>
        <p:spPr>
          <a:xfrm>
            <a:off x="242807" y="1163063"/>
            <a:ext cx="4443493" cy="2915662"/>
          </a:xfrm>
          <a:prstGeom prst="rect">
            <a:avLst/>
          </a:prstGeom>
        </p:spPr>
      </p:pic>
      <p:pic>
        <p:nvPicPr>
          <p:cNvPr id="8" name="Picture 7"/>
          <p:cNvPicPr>
            <a:picLocks noChangeAspect="1"/>
          </p:cNvPicPr>
          <p:nvPr/>
        </p:nvPicPr>
        <p:blipFill>
          <a:blip r:embed="rId4"/>
          <a:stretch>
            <a:fillRect/>
          </a:stretch>
        </p:blipFill>
        <p:spPr>
          <a:xfrm>
            <a:off x="4572000" y="1271014"/>
            <a:ext cx="4244141" cy="2895599"/>
          </a:xfrm>
          <a:prstGeom prst="rect">
            <a:avLst/>
          </a:prstGeom>
        </p:spPr>
      </p:pic>
    </p:spTree>
    <p:extLst>
      <p:ext uri="{BB962C8B-B14F-4D97-AF65-F5344CB8AC3E}">
        <p14:creationId xmlns:p14="http://schemas.microsoft.com/office/powerpoint/2010/main" val="4261938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ASHP/UUDIS Small-Vol. Parenteral Solutions Shortages Suggestions for Management and Conservation</a:t>
            </a:r>
          </a:p>
        </p:txBody>
      </p:sp>
      <p:sp>
        <p:nvSpPr>
          <p:cNvPr id="3" name="Content Placeholder 2"/>
          <p:cNvSpPr>
            <a:spLocks noGrp="1"/>
          </p:cNvSpPr>
          <p:nvPr>
            <p:ph idx="1"/>
          </p:nvPr>
        </p:nvSpPr>
        <p:spPr/>
        <p:txBody>
          <a:bodyPr>
            <a:normAutofit/>
          </a:bodyPr>
          <a:lstStyle/>
          <a:p>
            <a:pPr marL="0" indent="0">
              <a:buNone/>
            </a:pPr>
            <a:r>
              <a:rPr lang="en-US" i="1" dirty="0"/>
              <a:t>What can clinicians do to conserve?</a:t>
            </a:r>
          </a:p>
          <a:p>
            <a:r>
              <a:rPr lang="en-US" dirty="0"/>
              <a:t>Consider changing to 500 mL or 1L bags to start IV lines or flush with single use syringes</a:t>
            </a:r>
          </a:p>
          <a:p>
            <a:r>
              <a:rPr lang="en-US" dirty="0"/>
              <a:t>Switch drug administration to IV push whenever possible</a:t>
            </a:r>
          </a:p>
          <a:p>
            <a:pPr lvl="1"/>
            <a:r>
              <a:rPr lang="en-US" dirty="0"/>
              <a:t>One Needle, One Syringe, Only One Time</a:t>
            </a:r>
          </a:p>
          <a:p>
            <a:pPr lvl="1"/>
            <a:r>
              <a:rPr lang="en-US" dirty="0"/>
              <a:t>Consider system-wide communication to all clinicians who administer medications</a:t>
            </a:r>
          </a:p>
          <a:p>
            <a:r>
              <a:rPr lang="en-US" dirty="0"/>
              <a:t>Switch therapy to a clinically appropriate oral product whenever possible (IV-&gt;PO)</a:t>
            </a:r>
          </a:p>
          <a:p>
            <a:pPr lvl="1"/>
            <a:r>
              <a:rPr lang="en-US" b="1" dirty="0"/>
              <a:t>Particularly for anti-</a:t>
            </a:r>
            <a:r>
              <a:rPr lang="en-US" b="1" dirty="0" err="1"/>
              <a:t>infectives</a:t>
            </a:r>
            <a:r>
              <a:rPr lang="en-US" b="1" dirty="0"/>
              <a:t> with good bioavailability properties (i.e. linezolid, levofloxacin have 100% PO bioavailability)</a:t>
            </a:r>
          </a:p>
          <a:p>
            <a:pPr lvl="1"/>
            <a:r>
              <a:rPr lang="en-US" dirty="0"/>
              <a:t>P&amp;T should review current IV-&gt;PO policies – consider need to expand policy language to include additional drug categories (i.e. electrolytes)</a:t>
            </a:r>
          </a:p>
          <a:p>
            <a:endParaRPr lang="en-US" dirty="0"/>
          </a:p>
        </p:txBody>
      </p:sp>
      <p:sp>
        <p:nvSpPr>
          <p:cNvPr id="4" name="Footer Placeholder 3"/>
          <p:cNvSpPr>
            <a:spLocks noGrp="1"/>
          </p:cNvSpPr>
          <p:nvPr>
            <p:ph type="ftr" sz="quarter" idx="11"/>
          </p:nvPr>
        </p:nvSpPr>
        <p:spPr/>
        <p:txBody>
          <a:bodyPr/>
          <a:lstStyle/>
          <a:p>
            <a:r>
              <a:rPr lang="en-US"/>
              <a:t>Maine Center for Disease Control and Prevention</a:t>
            </a:r>
            <a:endParaRPr lang="en-US" dirty="0"/>
          </a:p>
        </p:txBody>
      </p:sp>
      <p:sp>
        <p:nvSpPr>
          <p:cNvPr id="5" name="Slide Number Placeholder 4"/>
          <p:cNvSpPr>
            <a:spLocks noGrp="1"/>
          </p:cNvSpPr>
          <p:nvPr>
            <p:ph type="sldNum" sz="quarter" idx="12"/>
          </p:nvPr>
        </p:nvSpPr>
        <p:spPr/>
        <p:txBody>
          <a:bodyPr/>
          <a:lstStyle/>
          <a:p>
            <a:fld id="{584961FE-557B-45BA-B4B6-FC83F881436E}" type="slidenum">
              <a:rPr lang="en-US" smtClean="0"/>
              <a:t>28</a:t>
            </a:fld>
            <a:endParaRPr lang="en-US"/>
          </a:p>
        </p:txBody>
      </p:sp>
    </p:spTree>
    <p:extLst>
      <p:ext uri="{BB962C8B-B14F-4D97-AF65-F5344CB8AC3E}">
        <p14:creationId xmlns:p14="http://schemas.microsoft.com/office/powerpoint/2010/main" val="1304805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ASHP/UUDIS SVP Solutions Shortages Suggestions for Management and Conservation, cont.</a:t>
            </a:r>
          </a:p>
        </p:txBody>
      </p:sp>
      <p:sp>
        <p:nvSpPr>
          <p:cNvPr id="3" name="Content Placeholder 2"/>
          <p:cNvSpPr>
            <a:spLocks noGrp="1"/>
          </p:cNvSpPr>
          <p:nvPr>
            <p:ph idx="1"/>
          </p:nvPr>
        </p:nvSpPr>
        <p:spPr/>
        <p:txBody>
          <a:bodyPr>
            <a:normAutofit fontScale="92500" lnSpcReduction="10000"/>
          </a:bodyPr>
          <a:lstStyle/>
          <a:p>
            <a:r>
              <a:rPr lang="en-US" dirty="0"/>
              <a:t>If PO not feasible/indicated, some meds may be administered via intramuscular (IM) and/or subcutaneous (SQ) injection </a:t>
            </a:r>
          </a:p>
          <a:p>
            <a:pPr lvl="1"/>
            <a:r>
              <a:rPr lang="en-US" dirty="0"/>
              <a:t>Caution maximum volume for a single injection – doses may need to be divided into more than one syringe</a:t>
            </a:r>
          </a:p>
          <a:p>
            <a:r>
              <a:rPr lang="en-US" dirty="0"/>
              <a:t>Review drug formulations and available products that may allow changes to an alternative route of administration</a:t>
            </a:r>
          </a:p>
          <a:p>
            <a:r>
              <a:rPr lang="en-US" dirty="0"/>
              <a:t>Explore opportunities to use large-volume </a:t>
            </a:r>
            <a:r>
              <a:rPr lang="en-US" dirty="0" err="1"/>
              <a:t>parenterals</a:t>
            </a:r>
            <a:r>
              <a:rPr lang="en-US" dirty="0"/>
              <a:t> for continuous infusion </a:t>
            </a:r>
          </a:p>
          <a:p>
            <a:pPr lvl="1"/>
            <a:r>
              <a:rPr lang="en-US" b="1" u="sng" dirty="0"/>
              <a:t>Piperacillin-tazobactam</a:t>
            </a:r>
            <a:r>
              <a:rPr lang="en-US" b="1" dirty="0"/>
              <a:t>, cefepime, oxacillin</a:t>
            </a:r>
            <a:r>
              <a:rPr lang="en-US" dirty="0"/>
              <a:t>, magnesium</a:t>
            </a:r>
          </a:p>
          <a:p>
            <a:r>
              <a:rPr lang="en-US" dirty="0"/>
              <a:t>Consider changes in EHR to allow flexibility to use either dextrose or saline for drugs compatible with both solutions</a:t>
            </a:r>
          </a:p>
          <a:p>
            <a:pPr lvl="1"/>
            <a:r>
              <a:rPr lang="en-US" dirty="0"/>
              <a:t>Use alerts or forced functions when a drug is compatible with only one diluent</a:t>
            </a:r>
          </a:p>
          <a:p>
            <a:r>
              <a:rPr lang="en-US" dirty="0"/>
              <a:t>Review stock of SVPs and vials to determine stock on hand that is compatible with mix-on-demand supplies (Vial2Bag®, Add-Advantage®, or Mini-Bag™ Plus)</a:t>
            </a:r>
          </a:p>
        </p:txBody>
      </p:sp>
      <p:sp>
        <p:nvSpPr>
          <p:cNvPr id="4" name="Footer Placeholder 3"/>
          <p:cNvSpPr>
            <a:spLocks noGrp="1"/>
          </p:cNvSpPr>
          <p:nvPr>
            <p:ph type="ftr" sz="quarter" idx="11"/>
          </p:nvPr>
        </p:nvSpPr>
        <p:spPr/>
        <p:txBody>
          <a:bodyPr/>
          <a:lstStyle/>
          <a:p>
            <a:r>
              <a:rPr lang="en-US"/>
              <a:t>Maine Center for Disease Control and Prevention</a:t>
            </a:r>
            <a:endParaRPr lang="en-US" dirty="0"/>
          </a:p>
        </p:txBody>
      </p:sp>
      <p:sp>
        <p:nvSpPr>
          <p:cNvPr id="5" name="Slide Number Placeholder 4"/>
          <p:cNvSpPr>
            <a:spLocks noGrp="1"/>
          </p:cNvSpPr>
          <p:nvPr>
            <p:ph type="sldNum" sz="quarter" idx="12"/>
          </p:nvPr>
        </p:nvSpPr>
        <p:spPr/>
        <p:txBody>
          <a:bodyPr/>
          <a:lstStyle/>
          <a:p>
            <a:fld id="{584961FE-557B-45BA-B4B6-FC83F881436E}" type="slidenum">
              <a:rPr lang="en-US" smtClean="0"/>
              <a:t>29</a:t>
            </a:fld>
            <a:endParaRPr lang="en-US"/>
          </a:p>
        </p:txBody>
      </p:sp>
    </p:spTree>
    <p:extLst>
      <p:ext uri="{BB962C8B-B14F-4D97-AF65-F5344CB8AC3E}">
        <p14:creationId xmlns:p14="http://schemas.microsoft.com/office/powerpoint/2010/main" val="1414245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Hips and Knees:  MONAHRQ</a:t>
            </a:r>
          </a:p>
        </p:txBody>
      </p:sp>
      <p:sp>
        <p:nvSpPr>
          <p:cNvPr id="4" name="Footer Placeholder 3"/>
          <p:cNvSpPr>
            <a:spLocks noGrp="1"/>
          </p:cNvSpPr>
          <p:nvPr>
            <p:ph type="ftr" sz="quarter" idx="11"/>
          </p:nvPr>
        </p:nvSpPr>
        <p:spPr/>
        <p:txBody>
          <a:bodyPr/>
          <a:lstStyle/>
          <a:p>
            <a:r>
              <a:rPr lang="en-US"/>
              <a:t>Maine Center for Disease Control and Prevention</a:t>
            </a:r>
            <a:endParaRPr lang="en-US" dirty="0"/>
          </a:p>
        </p:txBody>
      </p:sp>
      <p:sp>
        <p:nvSpPr>
          <p:cNvPr id="5" name="Slide Number Placeholder 4"/>
          <p:cNvSpPr>
            <a:spLocks noGrp="1"/>
          </p:cNvSpPr>
          <p:nvPr>
            <p:ph type="sldNum" sz="quarter" idx="12"/>
          </p:nvPr>
        </p:nvSpPr>
        <p:spPr/>
        <p:txBody>
          <a:bodyPr/>
          <a:lstStyle/>
          <a:p>
            <a:fld id="{584961FE-557B-45BA-B4B6-FC83F881436E}" type="slidenum">
              <a:rPr lang="en-US" smtClean="0"/>
              <a:t>3</a:t>
            </a:fld>
            <a:endParaRPr lang="en-US"/>
          </a:p>
        </p:txBody>
      </p:sp>
      <p:pic>
        <p:nvPicPr>
          <p:cNvPr id="6" name="Picture 5"/>
          <p:cNvPicPr>
            <a:picLocks noChangeAspect="1"/>
          </p:cNvPicPr>
          <p:nvPr/>
        </p:nvPicPr>
        <p:blipFill>
          <a:blip r:embed="rId3"/>
          <a:stretch>
            <a:fillRect/>
          </a:stretch>
        </p:blipFill>
        <p:spPr>
          <a:xfrm>
            <a:off x="2126427" y="2438400"/>
            <a:ext cx="4891146" cy="2194560"/>
          </a:xfrm>
          <a:prstGeom prst="rect">
            <a:avLst/>
          </a:prstGeom>
        </p:spPr>
      </p:pic>
    </p:spTree>
    <p:extLst>
      <p:ext uri="{BB962C8B-B14F-4D97-AF65-F5344CB8AC3E}">
        <p14:creationId xmlns:p14="http://schemas.microsoft.com/office/powerpoint/2010/main" val="1230260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ASHP/UUDIS SVP Solutions Shortages Suggestions for Management and Conservation, cont.</a:t>
            </a:r>
          </a:p>
        </p:txBody>
      </p:sp>
      <p:sp>
        <p:nvSpPr>
          <p:cNvPr id="3" name="Content Placeholder 2"/>
          <p:cNvSpPr>
            <a:spLocks noGrp="1"/>
          </p:cNvSpPr>
          <p:nvPr>
            <p:ph idx="1"/>
          </p:nvPr>
        </p:nvSpPr>
        <p:spPr/>
        <p:txBody>
          <a:bodyPr/>
          <a:lstStyle/>
          <a:p>
            <a:pPr marL="0" indent="0">
              <a:buNone/>
            </a:pPr>
            <a:r>
              <a:rPr lang="en-US" i="1" dirty="0"/>
              <a:t>Inventory Control Strategies</a:t>
            </a:r>
          </a:p>
          <a:p>
            <a:r>
              <a:rPr lang="en-US" dirty="0"/>
              <a:t>Evaluate supplies on a health-system-wide basis and redeploy SVPs to areas of greatest need.</a:t>
            </a:r>
          </a:p>
          <a:p>
            <a:r>
              <a:rPr lang="en-US" dirty="0"/>
              <a:t>Realign stock so the pharmacy has control over all SVPs. (Remember procedural areas, ORs, etc.)</a:t>
            </a:r>
          </a:p>
          <a:p>
            <a:r>
              <a:rPr lang="en-US" dirty="0"/>
              <a:t>Stock SVPs only in areas where final medication solutions for administration must be prepared.</a:t>
            </a:r>
          </a:p>
          <a:p>
            <a:r>
              <a:rPr lang="en-US" dirty="0"/>
              <a:t>Ensure that purchasing agents have active backorders in place, and are obtaining allocations as available. Ensure that additional accounts are set up for direct purchases. </a:t>
            </a:r>
          </a:p>
        </p:txBody>
      </p:sp>
      <p:sp>
        <p:nvSpPr>
          <p:cNvPr id="4" name="Footer Placeholder 3"/>
          <p:cNvSpPr>
            <a:spLocks noGrp="1"/>
          </p:cNvSpPr>
          <p:nvPr>
            <p:ph type="ftr" sz="quarter" idx="11"/>
          </p:nvPr>
        </p:nvSpPr>
        <p:spPr/>
        <p:txBody>
          <a:bodyPr/>
          <a:lstStyle/>
          <a:p>
            <a:r>
              <a:rPr lang="en-US"/>
              <a:t>Maine Center for Disease Control and Prevention</a:t>
            </a:r>
            <a:endParaRPr lang="en-US" dirty="0"/>
          </a:p>
        </p:txBody>
      </p:sp>
      <p:sp>
        <p:nvSpPr>
          <p:cNvPr id="5" name="Slide Number Placeholder 4"/>
          <p:cNvSpPr>
            <a:spLocks noGrp="1"/>
          </p:cNvSpPr>
          <p:nvPr>
            <p:ph type="sldNum" sz="quarter" idx="12"/>
          </p:nvPr>
        </p:nvSpPr>
        <p:spPr/>
        <p:txBody>
          <a:bodyPr/>
          <a:lstStyle/>
          <a:p>
            <a:fld id="{584961FE-557B-45BA-B4B6-FC83F881436E}" type="slidenum">
              <a:rPr lang="en-US" smtClean="0"/>
              <a:t>30</a:t>
            </a:fld>
            <a:endParaRPr lang="en-US"/>
          </a:p>
        </p:txBody>
      </p:sp>
    </p:spTree>
    <p:extLst>
      <p:ext uri="{BB962C8B-B14F-4D97-AF65-F5344CB8AC3E}">
        <p14:creationId xmlns:p14="http://schemas.microsoft.com/office/powerpoint/2010/main" val="4040148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ASHP/UUDIS SVP Solutions Shortages Suggestions for Management and Conservation, cont.</a:t>
            </a:r>
          </a:p>
        </p:txBody>
      </p:sp>
      <p:sp>
        <p:nvSpPr>
          <p:cNvPr id="3" name="Content Placeholder 2"/>
          <p:cNvSpPr>
            <a:spLocks noGrp="1"/>
          </p:cNvSpPr>
          <p:nvPr>
            <p:ph idx="1"/>
          </p:nvPr>
        </p:nvSpPr>
        <p:spPr/>
        <p:txBody>
          <a:bodyPr/>
          <a:lstStyle/>
          <a:p>
            <a:r>
              <a:rPr lang="en-US" dirty="0"/>
              <a:t>For additional guidance on:</a:t>
            </a:r>
          </a:p>
          <a:p>
            <a:pPr lvl="1"/>
            <a:r>
              <a:rPr lang="en-US" dirty="0"/>
              <a:t>Pharmacy operational strategies</a:t>
            </a:r>
          </a:p>
          <a:p>
            <a:pPr lvl="1"/>
            <a:r>
              <a:rPr lang="en-US" dirty="0"/>
              <a:t>Infusion pumps / Informatics strategies</a:t>
            </a:r>
          </a:p>
          <a:p>
            <a:pPr lvl="1"/>
            <a:r>
              <a:rPr lang="en-US" dirty="0"/>
              <a:t>Caveats / Safety information</a:t>
            </a:r>
          </a:p>
          <a:p>
            <a:r>
              <a:rPr lang="en-US" dirty="0"/>
              <a:t>See FDA-endorsed ASHP/UUDIS SVP Solutions Shortages Suggestions for Management and Conservation document (October 18, 2017)</a:t>
            </a:r>
          </a:p>
          <a:p>
            <a:r>
              <a:rPr lang="en-US" dirty="0">
                <a:hlinkClick r:id="rId2"/>
              </a:rPr>
              <a:t>https://www.fda.gov/downloads/Drugs/DrugSafety/DrugShortages/UCM582461.pdf</a:t>
            </a:r>
            <a:r>
              <a:rPr lang="en-US" dirty="0"/>
              <a:t> </a:t>
            </a:r>
          </a:p>
        </p:txBody>
      </p:sp>
      <p:sp>
        <p:nvSpPr>
          <p:cNvPr id="4" name="Footer Placeholder 3"/>
          <p:cNvSpPr>
            <a:spLocks noGrp="1"/>
          </p:cNvSpPr>
          <p:nvPr>
            <p:ph type="ftr" sz="quarter" idx="11"/>
          </p:nvPr>
        </p:nvSpPr>
        <p:spPr/>
        <p:txBody>
          <a:bodyPr/>
          <a:lstStyle/>
          <a:p>
            <a:r>
              <a:rPr lang="en-US"/>
              <a:t>Maine Center for Disease Control and Prevention</a:t>
            </a:r>
            <a:endParaRPr lang="en-US" dirty="0"/>
          </a:p>
        </p:txBody>
      </p:sp>
      <p:sp>
        <p:nvSpPr>
          <p:cNvPr id="5" name="Slide Number Placeholder 4"/>
          <p:cNvSpPr>
            <a:spLocks noGrp="1"/>
          </p:cNvSpPr>
          <p:nvPr>
            <p:ph type="sldNum" sz="quarter" idx="12"/>
          </p:nvPr>
        </p:nvSpPr>
        <p:spPr/>
        <p:txBody>
          <a:bodyPr/>
          <a:lstStyle/>
          <a:p>
            <a:fld id="{584961FE-557B-45BA-B4B6-FC83F881436E}" type="slidenum">
              <a:rPr lang="en-US" smtClean="0"/>
              <a:t>31</a:t>
            </a:fld>
            <a:endParaRPr lang="en-US"/>
          </a:p>
        </p:txBody>
      </p:sp>
    </p:spTree>
    <p:extLst>
      <p:ext uri="{BB962C8B-B14F-4D97-AF65-F5344CB8AC3E}">
        <p14:creationId xmlns:p14="http://schemas.microsoft.com/office/powerpoint/2010/main" val="3593563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Pharmacy/Antimicrobial Stewardship</a:t>
            </a:r>
            <a:br>
              <a:rPr lang="en-US" dirty="0"/>
            </a:br>
            <a:r>
              <a:rPr lang="en-US" dirty="0"/>
              <a:t>Strategies for Management of Drug Shortages</a:t>
            </a:r>
          </a:p>
        </p:txBody>
      </p:sp>
      <p:sp>
        <p:nvSpPr>
          <p:cNvPr id="3" name="Content Placeholder 2"/>
          <p:cNvSpPr>
            <a:spLocks noGrp="1"/>
          </p:cNvSpPr>
          <p:nvPr>
            <p:ph idx="1"/>
          </p:nvPr>
        </p:nvSpPr>
        <p:spPr/>
        <p:txBody>
          <a:bodyPr>
            <a:normAutofit/>
          </a:bodyPr>
          <a:lstStyle/>
          <a:p>
            <a:r>
              <a:rPr lang="en-US" dirty="0"/>
              <a:t>Facility-wide messaging and updates</a:t>
            </a:r>
          </a:p>
          <a:p>
            <a:pPr lvl="1"/>
            <a:r>
              <a:rPr lang="en-US" dirty="0"/>
              <a:t>Physician and nursing notification and education important</a:t>
            </a:r>
          </a:p>
          <a:p>
            <a:r>
              <a:rPr lang="en-US" dirty="0"/>
              <a:t>Prospective tracking of potential shortages</a:t>
            </a:r>
          </a:p>
          <a:p>
            <a:r>
              <a:rPr lang="en-US" dirty="0"/>
              <a:t>Provide recommendations for safe and appropriate therapeutic alternatives</a:t>
            </a:r>
          </a:p>
          <a:p>
            <a:r>
              <a:rPr lang="en-US" dirty="0"/>
              <a:t>Track inventory of critical antimicrobials, including anticipation of alternative agents and creation of contingency plans</a:t>
            </a:r>
          </a:p>
          <a:p>
            <a:pPr lvl="1"/>
            <a:r>
              <a:rPr lang="en-US" dirty="0"/>
              <a:t>Development of protocols for use of alternative agents to prevent errors</a:t>
            </a:r>
          </a:p>
          <a:p>
            <a:r>
              <a:rPr lang="en-US" dirty="0"/>
              <a:t>Guideline development, antibiotic time outs, IV to PO switch </a:t>
            </a:r>
          </a:p>
          <a:p>
            <a:r>
              <a:rPr lang="en-US" dirty="0"/>
              <a:t>Ensuring ethical distribution to patients with the greatest need</a:t>
            </a:r>
          </a:p>
          <a:p>
            <a:pPr lvl="1"/>
            <a:r>
              <a:rPr lang="en-US" dirty="0"/>
              <a:t>Antimicrobial restriction/approval</a:t>
            </a:r>
          </a:p>
          <a:p>
            <a:pPr lvl="1"/>
            <a:endParaRPr lang="en-US" dirty="0"/>
          </a:p>
        </p:txBody>
      </p:sp>
      <p:sp>
        <p:nvSpPr>
          <p:cNvPr id="4" name="Footer Placeholder 3"/>
          <p:cNvSpPr>
            <a:spLocks noGrp="1"/>
          </p:cNvSpPr>
          <p:nvPr>
            <p:ph type="ftr" sz="quarter" idx="11"/>
          </p:nvPr>
        </p:nvSpPr>
        <p:spPr/>
        <p:txBody>
          <a:bodyPr/>
          <a:lstStyle/>
          <a:p>
            <a:r>
              <a:rPr lang="en-US"/>
              <a:t>Maine Center for Disease Control and Prevention</a:t>
            </a:r>
            <a:endParaRPr lang="en-US" dirty="0"/>
          </a:p>
        </p:txBody>
      </p:sp>
      <p:sp>
        <p:nvSpPr>
          <p:cNvPr id="5" name="Slide Number Placeholder 4"/>
          <p:cNvSpPr>
            <a:spLocks noGrp="1"/>
          </p:cNvSpPr>
          <p:nvPr>
            <p:ph type="sldNum" sz="quarter" idx="12"/>
          </p:nvPr>
        </p:nvSpPr>
        <p:spPr/>
        <p:txBody>
          <a:bodyPr/>
          <a:lstStyle/>
          <a:p>
            <a:fld id="{584961FE-557B-45BA-B4B6-FC83F881436E}" type="slidenum">
              <a:rPr lang="en-US" smtClean="0"/>
              <a:t>32</a:t>
            </a:fld>
            <a:endParaRPr lang="en-US"/>
          </a:p>
        </p:txBody>
      </p:sp>
      <p:sp>
        <p:nvSpPr>
          <p:cNvPr id="6" name="TextBox 5"/>
          <p:cNvSpPr txBox="1"/>
          <p:nvPr/>
        </p:nvSpPr>
        <p:spPr>
          <a:xfrm>
            <a:off x="1790700" y="5885393"/>
            <a:ext cx="5562600" cy="738664"/>
          </a:xfrm>
          <a:prstGeom prst="rect">
            <a:avLst/>
          </a:prstGeom>
          <a:noFill/>
        </p:spPr>
        <p:txBody>
          <a:bodyPr wrap="square" rtlCol="0">
            <a:spAutoFit/>
          </a:bodyPr>
          <a:lstStyle/>
          <a:p>
            <a:r>
              <a:rPr lang="en-US" sz="1200" dirty="0" err="1"/>
              <a:t>Quadri</a:t>
            </a:r>
            <a:r>
              <a:rPr lang="en-US" sz="1200" dirty="0"/>
              <a:t> F, Mazer-</a:t>
            </a:r>
            <a:r>
              <a:rPr lang="en-US" sz="1200" dirty="0" err="1"/>
              <a:t>Amirshahi</a:t>
            </a:r>
            <a:r>
              <a:rPr lang="en-US" sz="1200" dirty="0"/>
              <a:t> M, Fox ER, et al. Antibacterial drug shortages from 2001 to 2013: implications for clinical practice. </a:t>
            </a:r>
            <a:r>
              <a:rPr lang="en-US" sz="1200" dirty="0" err="1"/>
              <a:t>Clin</a:t>
            </a:r>
            <a:r>
              <a:rPr lang="en-US" sz="1200" dirty="0"/>
              <a:t> Infect Dis. 2015;60(12):1737-42.</a:t>
            </a:r>
          </a:p>
          <a:p>
            <a:endParaRPr lang="en-US" dirty="0"/>
          </a:p>
        </p:txBody>
      </p:sp>
    </p:spTree>
    <p:extLst>
      <p:ext uri="{BB962C8B-B14F-4D97-AF65-F5344CB8AC3E}">
        <p14:creationId xmlns:p14="http://schemas.microsoft.com/office/powerpoint/2010/main" val="781455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Wexner</a:t>
            </a:r>
            <a:r>
              <a:rPr lang="en-US" dirty="0"/>
              <a:t> Medical Center (OSU)</a:t>
            </a:r>
            <a:br>
              <a:rPr lang="en-US" dirty="0"/>
            </a:br>
            <a:r>
              <a:rPr lang="en-US" dirty="0"/>
              <a:t>Critical Shortage Team and Respective Responsibilities</a:t>
            </a:r>
          </a:p>
        </p:txBody>
      </p:sp>
      <p:sp>
        <p:nvSpPr>
          <p:cNvPr id="3" name="Content Placeholder 2"/>
          <p:cNvSpPr>
            <a:spLocks noGrp="1"/>
          </p:cNvSpPr>
          <p:nvPr>
            <p:ph idx="1"/>
          </p:nvPr>
        </p:nvSpPr>
        <p:spPr>
          <a:xfrm>
            <a:off x="1820955" y="6004455"/>
            <a:ext cx="5757333" cy="549626"/>
          </a:xfrm>
        </p:spPr>
        <p:txBody>
          <a:bodyPr>
            <a:normAutofit/>
          </a:bodyPr>
          <a:lstStyle/>
          <a:p>
            <a:pPr marL="0" indent="0">
              <a:buNone/>
            </a:pPr>
            <a:r>
              <a:rPr lang="en-US" sz="1000" dirty="0"/>
              <a:t>Reed E, McKinley LN, Srinivas P, et al. Antimicrobial Stewardship Program's Approach to Managing Critical Antimicrobial Shortages, </a:t>
            </a:r>
            <a:r>
              <a:rPr lang="en-US" sz="1000" i="1" dirty="0"/>
              <a:t>Open Forum Infectious Diseases</a:t>
            </a:r>
            <a:r>
              <a:rPr lang="en-US" sz="1000" dirty="0"/>
              <a:t>, Volume 3, Issue suppl_1, 1 December 2016, 1325, </a:t>
            </a:r>
          </a:p>
        </p:txBody>
      </p:sp>
      <p:sp>
        <p:nvSpPr>
          <p:cNvPr id="4" name="Footer Placeholder 3"/>
          <p:cNvSpPr>
            <a:spLocks noGrp="1"/>
          </p:cNvSpPr>
          <p:nvPr>
            <p:ph type="ftr" sz="quarter" idx="11"/>
          </p:nvPr>
        </p:nvSpPr>
        <p:spPr/>
        <p:txBody>
          <a:bodyPr/>
          <a:lstStyle/>
          <a:p>
            <a:r>
              <a:rPr lang="en-US" dirty="0"/>
              <a:t>Maine Center for Disease Control and Prevention</a:t>
            </a:r>
          </a:p>
        </p:txBody>
      </p:sp>
      <p:sp>
        <p:nvSpPr>
          <p:cNvPr id="5" name="Slide Number Placeholder 4"/>
          <p:cNvSpPr>
            <a:spLocks noGrp="1"/>
          </p:cNvSpPr>
          <p:nvPr>
            <p:ph type="sldNum" sz="quarter" idx="12"/>
          </p:nvPr>
        </p:nvSpPr>
        <p:spPr/>
        <p:txBody>
          <a:bodyPr/>
          <a:lstStyle/>
          <a:p>
            <a:fld id="{584961FE-557B-45BA-B4B6-FC83F881436E}" type="slidenum">
              <a:rPr lang="en-US" smtClean="0"/>
              <a:t>33</a:t>
            </a:fld>
            <a:endParaRPr lang="en-US" dirty="0"/>
          </a:p>
        </p:txBody>
      </p:sp>
      <p:pic>
        <p:nvPicPr>
          <p:cNvPr id="1026" name="Picture 2" descr="https://oup.silverchair-cdn.com/oup/backfile/Content_public/Journal/ofid/3/suppl_1/10.1093_ofid_ofw172.1028/2/ofw172420.png?Expires=1509736851&amp;Signature=JQ6TOPE008vqzVNN3H~z9F~OtNJxzQScXygubt-MVmHDPF2j5HhP5z2Jx6YeGUc2H7DIE~XJVkS4VxvDjHmlWbbI9vCXTJGn6SpJcHzFiVOSvqgYofTW8l21Ohj8REvIILG5ne~Jmu6wWH2Okte6EvEMT5NSPWqFyL7rXxTAQU3PIkgzEOt9WmRmV8Z9d7omeAPkef0Z7iYp027hZZy-si8az~MqPomSRTsu77wTSgGMdrN7Jr4XolIFeK-IjnIpOM0n7l06Nrv5Fsn2zucKyLrBOizrtM2SLMyqIDu~7--2jpXgIQXS1JtuEs7DW6yMlUhXwoFZiBu4EY8Sf1BxoQ__&amp;Key-Pair-Id=APKAIUCZBIA4LVPAVW3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295400"/>
            <a:ext cx="4674845" cy="4635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8394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HAI/AR Collaborating Partners</a:t>
            </a:r>
            <a:br>
              <a:rPr lang="en-US" dirty="0"/>
            </a:br>
            <a:r>
              <a:rPr lang="en-US" dirty="0"/>
              <a:t>Role in Antibiotic Shortages</a:t>
            </a:r>
          </a:p>
        </p:txBody>
      </p:sp>
      <p:sp>
        <p:nvSpPr>
          <p:cNvPr id="3" name="Content Placeholder 2"/>
          <p:cNvSpPr>
            <a:spLocks noGrp="1"/>
          </p:cNvSpPr>
          <p:nvPr>
            <p:ph idx="1"/>
          </p:nvPr>
        </p:nvSpPr>
        <p:spPr/>
        <p:txBody>
          <a:bodyPr>
            <a:normAutofit lnSpcReduction="10000"/>
          </a:bodyPr>
          <a:lstStyle/>
          <a:p>
            <a:pPr marL="0" indent="0">
              <a:buNone/>
            </a:pPr>
            <a:r>
              <a:rPr lang="en-US" dirty="0"/>
              <a:t>Maine CDC HAI/AR can:</a:t>
            </a:r>
          </a:p>
          <a:p>
            <a:r>
              <a:rPr lang="en-US" dirty="0"/>
              <a:t>Maintain references for drug (antibiotic) shortages</a:t>
            </a:r>
          </a:p>
          <a:p>
            <a:r>
              <a:rPr lang="en-US" dirty="0"/>
              <a:t>Provide consultation on drug supply shortages, particularly in regards to infection control and antimicrobial stewardship/use</a:t>
            </a:r>
          </a:p>
          <a:p>
            <a:r>
              <a:rPr lang="en-US" dirty="0"/>
              <a:t>Facilitate communication of critical drug supply shortages with direct public health implications to Maine facilities and/or patients</a:t>
            </a:r>
          </a:p>
          <a:p>
            <a:endParaRPr lang="en-US" dirty="0"/>
          </a:p>
          <a:p>
            <a:r>
              <a:rPr lang="en-US" dirty="0"/>
              <a:t>No existing infrastructure to work with facility-specific antimicrobial stewardship/P&amp;T teams</a:t>
            </a:r>
          </a:p>
          <a:p>
            <a:pPr marL="0" indent="0">
              <a:buNone/>
            </a:pPr>
            <a:endParaRPr lang="en-US" dirty="0"/>
          </a:p>
          <a:p>
            <a:pPr marL="0" indent="0" algn="ctr">
              <a:buNone/>
            </a:pPr>
            <a:r>
              <a:rPr lang="en-US" b="1" dirty="0"/>
              <a:t>Your ideas on how HAI/AR Collaborating Partners can support Maine facilities on drug (antibiotic) supply issues?</a:t>
            </a:r>
          </a:p>
        </p:txBody>
      </p:sp>
      <p:sp>
        <p:nvSpPr>
          <p:cNvPr id="4" name="Footer Placeholder 3"/>
          <p:cNvSpPr>
            <a:spLocks noGrp="1"/>
          </p:cNvSpPr>
          <p:nvPr>
            <p:ph type="ftr" sz="quarter" idx="11"/>
          </p:nvPr>
        </p:nvSpPr>
        <p:spPr/>
        <p:txBody>
          <a:bodyPr/>
          <a:lstStyle/>
          <a:p>
            <a:r>
              <a:rPr lang="en-US"/>
              <a:t>Maine Center for Disease Control and Prevention</a:t>
            </a:r>
            <a:endParaRPr lang="en-US" dirty="0"/>
          </a:p>
        </p:txBody>
      </p:sp>
      <p:sp>
        <p:nvSpPr>
          <p:cNvPr id="5" name="Slide Number Placeholder 4"/>
          <p:cNvSpPr>
            <a:spLocks noGrp="1"/>
          </p:cNvSpPr>
          <p:nvPr>
            <p:ph type="sldNum" sz="quarter" idx="12"/>
          </p:nvPr>
        </p:nvSpPr>
        <p:spPr/>
        <p:txBody>
          <a:bodyPr/>
          <a:lstStyle/>
          <a:p>
            <a:fld id="{584961FE-557B-45BA-B4B6-FC83F881436E}" type="slidenum">
              <a:rPr lang="en-US" smtClean="0"/>
              <a:t>34</a:t>
            </a:fld>
            <a:endParaRPr lang="en-US"/>
          </a:p>
        </p:txBody>
      </p:sp>
    </p:spTree>
    <p:extLst>
      <p:ext uri="{BB962C8B-B14F-4D97-AF65-F5344CB8AC3E}">
        <p14:creationId xmlns:p14="http://schemas.microsoft.com/office/powerpoint/2010/main" val="35051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Antibiotic and Other Drug Supply</a:t>
            </a:r>
            <a:br>
              <a:rPr lang="en-US" dirty="0"/>
            </a:br>
            <a:r>
              <a:rPr lang="en-US" dirty="0"/>
              <a:t>Recommendations</a:t>
            </a:r>
          </a:p>
        </p:txBody>
      </p:sp>
      <p:sp>
        <p:nvSpPr>
          <p:cNvPr id="4" name="Footer Placeholder 3"/>
          <p:cNvSpPr>
            <a:spLocks noGrp="1"/>
          </p:cNvSpPr>
          <p:nvPr>
            <p:ph type="ftr" sz="quarter" idx="11"/>
          </p:nvPr>
        </p:nvSpPr>
        <p:spPr/>
        <p:txBody>
          <a:bodyPr/>
          <a:lstStyle/>
          <a:p>
            <a:r>
              <a:rPr lang="en-US"/>
              <a:t>Maine Center for Disease Control and Prevention</a:t>
            </a:r>
            <a:endParaRPr lang="en-US" dirty="0"/>
          </a:p>
        </p:txBody>
      </p:sp>
      <p:sp>
        <p:nvSpPr>
          <p:cNvPr id="5" name="Slide Number Placeholder 4"/>
          <p:cNvSpPr>
            <a:spLocks noGrp="1"/>
          </p:cNvSpPr>
          <p:nvPr>
            <p:ph type="sldNum" sz="quarter" idx="12"/>
          </p:nvPr>
        </p:nvSpPr>
        <p:spPr/>
        <p:txBody>
          <a:bodyPr/>
          <a:lstStyle/>
          <a:p>
            <a:fld id="{584961FE-557B-45BA-B4B6-FC83F881436E}" type="slidenum">
              <a:rPr lang="en-US" smtClean="0"/>
              <a:t>35</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787128391"/>
              </p:ext>
            </p:extLst>
          </p:nvPr>
        </p:nvGraphicFramePr>
        <p:xfrm>
          <a:off x="304800" y="1371600"/>
          <a:ext cx="8534400" cy="4778532"/>
        </p:xfrm>
        <a:graphic>
          <a:graphicData uri="http://schemas.openxmlformats.org/drawingml/2006/table">
            <a:tbl>
              <a:tblPr firstRow="1" firstCol="1" bandRow="1"/>
              <a:tblGrid>
                <a:gridCol w="6593306">
                  <a:extLst>
                    <a:ext uri="{9D8B030D-6E8A-4147-A177-3AD203B41FA5}">
                      <a16:colId xmlns:a16="http://schemas.microsoft.com/office/drawing/2014/main" val="20000"/>
                    </a:ext>
                  </a:extLst>
                </a:gridCol>
                <a:gridCol w="1941094">
                  <a:extLst>
                    <a:ext uri="{9D8B030D-6E8A-4147-A177-3AD203B41FA5}">
                      <a16:colId xmlns:a16="http://schemas.microsoft.com/office/drawing/2014/main" val="20001"/>
                    </a:ext>
                  </a:extLst>
                </a:gridCol>
              </a:tblGrid>
              <a:tr h="314045">
                <a:tc>
                  <a:txBody>
                    <a:bodyPr/>
                    <a:lstStyle/>
                    <a:p>
                      <a:pPr marL="0" marR="0">
                        <a:lnSpc>
                          <a:spcPct val="115000"/>
                        </a:lnSpc>
                        <a:spcBef>
                          <a:spcPts val="0"/>
                        </a:spcBef>
                        <a:spcAft>
                          <a:spcPts val="0"/>
                        </a:spcAft>
                      </a:pPr>
                      <a:r>
                        <a:rPr lang="en-US" sz="1800" b="1" dirty="0">
                          <a:effectLst/>
                          <a:latin typeface="Calibri"/>
                          <a:ea typeface="Calibri"/>
                          <a:cs typeface="Times New Roman"/>
                        </a:rPr>
                        <a:t>Recommendation Proposed</a:t>
                      </a:r>
                      <a:r>
                        <a:rPr lang="en-US" sz="1800" b="1" baseline="0" dirty="0">
                          <a:effectLst/>
                          <a:latin typeface="Calibri"/>
                          <a:ea typeface="Calibri"/>
                          <a:cs typeface="Times New Roman"/>
                        </a:rPr>
                        <a:t> (if any):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marL="0" marR="0" algn="ctr">
                        <a:lnSpc>
                          <a:spcPct val="115000"/>
                        </a:lnSpc>
                        <a:spcBef>
                          <a:spcPts val="0"/>
                        </a:spcBef>
                        <a:spcAft>
                          <a:spcPts val="0"/>
                        </a:spcAft>
                      </a:pPr>
                      <a:r>
                        <a:rPr lang="en-US" sz="1800" b="1">
                          <a:effectLst/>
                          <a:latin typeface="Calibri"/>
                          <a:ea typeface="Calibri"/>
                          <a:cs typeface="Times New Roman"/>
                        </a:rPr>
                        <a:t>In Favor</a:t>
                      </a:r>
                      <a:endParaRPr lang="en-US"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0"/>
                  </a:ext>
                </a:extLst>
              </a:tr>
              <a:tr h="2505355">
                <a:tc>
                  <a:txBody>
                    <a:bodyPr/>
                    <a:lstStyle/>
                    <a:p>
                      <a:pPr marL="342900" marR="0" indent="-342900">
                        <a:lnSpc>
                          <a:spcPct val="115000"/>
                        </a:lnSpc>
                        <a:spcBef>
                          <a:spcPts val="0"/>
                        </a:spcBef>
                        <a:spcAft>
                          <a:spcPts val="0"/>
                        </a:spcAft>
                        <a:buFont typeface="+mj-lt"/>
                        <a:buAutoNum type="alphaUcPeriod"/>
                      </a:pPr>
                      <a:endParaRPr lang="en-US" sz="1800" dirty="0">
                        <a:effectLst/>
                        <a:latin typeface="Calibri"/>
                        <a:ea typeface="Calibri"/>
                        <a:cs typeface="Times New Roman"/>
                      </a:endParaRPr>
                    </a:p>
                    <a:p>
                      <a:pPr marL="0" marR="0">
                        <a:lnSpc>
                          <a:spcPct val="115000"/>
                        </a:lnSpc>
                        <a:spcBef>
                          <a:spcPts val="0"/>
                        </a:spcBef>
                        <a:spcAft>
                          <a:spcPts val="0"/>
                        </a:spcAft>
                      </a:pPr>
                      <a:r>
                        <a:rPr lang="en-US" sz="1800" dirty="0">
                          <a:effectLst/>
                          <a:latin typeface="Calibri"/>
                          <a:ea typeface="Calibri"/>
                          <a:cs typeface="Times New Roman"/>
                        </a:rPr>
                        <a:t> </a:t>
                      </a:r>
                    </a:p>
                    <a:p>
                      <a:pPr marL="0" marR="0">
                        <a:lnSpc>
                          <a:spcPct val="115000"/>
                        </a:lnSpc>
                        <a:spcBef>
                          <a:spcPts val="0"/>
                        </a:spcBef>
                        <a:spcAft>
                          <a:spcPts val="0"/>
                        </a:spcAft>
                      </a:pPr>
                      <a:r>
                        <a:rPr lang="en-US" sz="18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 Room:  x / x</a:t>
                      </a:r>
                    </a:p>
                    <a:p>
                      <a:pPr marL="0" marR="0" algn="ctr">
                        <a:lnSpc>
                          <a:spcPct val="115000"/>
                        </a:lnSpc>
                        <a:spcBef>
                          <a:spcPts val="0"/>
                        </a:spcBef>
                        <a:spcAft>
                          <a:spcPts val="0"/>
                        </a:spcAft>
                      </a:pPr>
                      <a:r>
                        <a:rPr lang="en-US" sz="1800" u="sng" dirty="0">
                          <a:effectLst/>
                          <a:latin typeface="Calibri"/>
                          <a:ea typeface="Calibri"/>
                          <a:cs typeface="Times New Roman"/>
                        </a:rPr>
                        <a:t>Phone:  x / x</a:t>
                      </a:r>
                      <a:endParaRPr lang="en-US" sz="1800" dirty="0">
                        <a:effectLst/>
                        <a:latin typeface="Calibri"/>
                        <a:ea typeface="Calibri"/>
                        <a:cs typeface="Times New Roman"/>
                      </a:endParaRPr>
                    </a:p>
                    <a:p>
                      <a:pPr marL="0" marR="0" algn="ctr">
                        <a:lnSpc>
                          <a:spcPct val="115000"/>
                        </a:lnSpc>
                        <a:spcBef>
                          <a:spcPts val="0"/>
                        </a:spcBef>
                        <a:spcAft>
                          <a:spcPts val="0"/>
                        </a:spcAft>
                      </a:pPr>
                      <a:r>
                        <a:rPr lang="en-US" sz="1800" dirty="0">
                          <a:effectLst/>
                          <a:latin typeface="Calibri"/>
                          <a:ea typeface="Calibri"/>
                          <a:cs typeface="Times New Roman"/>
                        </a:rPr>
                        <a:t>Total:  x / 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4045">
                <a:tc gridSpan="2">
                  <a:txBody>
                    <a:bodyPr/>
                    <a:lstStyle/>
                    <a:p>
                      <a:pPr marL="0" marR="0">
                        <a:lnSpc>
                          <a:spcPct val="115000"/>
                        </a:lnSpc>
                        <a:spcBef>
                          <a:spcPts val="0"/>
                        </a:spcBef>
                        <a:spcAft>
                          <a:spcPts val="0"/>
                        </a:spcAft>
                      </a:pPr>
                      <a:r>
                        <a:rPr lang="en-US" sz="1800" b="1">
                          <a:effectLst/>
                          <a:latin typeface="Calibri"/>
                          <a:ea typeface="Calibri"/>
                          <a:cs typeface="Times New Roman"/>
                        </a:rPr>
                        <a:t>If consensus is not obtained, list major issues/concerns:</a:t>
                      </a:r>
                      <a:endParaRPr lang="en-US"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hMerge="1">
                  <a:txBody>
                    <a:bodyPr/>
                    <a:lstStyle/>
                    <a:p>
                      <a:endParaRPr lang="en-US"/>
                    </a:p>
                  </a:txBody>
                  <a:tcPr/>
                </a:tc>
                <a:extLst>
                  <a:ext uri="{0D108BD9-81ED-4DB2-BD59-A6C34878D82A}">
                    <a16:rowId xmlns:a16="http://schemas.microsoft.com/office/drawing/2014/main" val="10002"/>
                  </a:ext>
                </a:extLst>
              </a:tr>
              <a:tr h="1642241">
                <a:tc gridSpan="2">
                  <a:txBody>
                    <a:bodyPr/>
                    <a:lstStyle/>
                    <a:p>
                      <a:pPr marL="0" marR="0">
                        <a:lnSpc>
                          <a:spcPct val="115000"/>
                        </a:lnSpc>
                        <a:spcBef>
                          <a:spcPts val="0"/>
                        </a:spcBef>
                        <a:spcAft>
                          <a:spcPts val="0"/>
                        </a:spcAft>
                      </a:pPr>
                      <a:r>
                        <a:rPr lang="en-US" sz="1800" dirty="0">
                          <a:effectLst/>
                          <a:latin typeface="Calibri"/>
                          <a:ea typeface="Calibri"/>
                          <a:cs typeface="Times New Roman"/>
                        </a:rPr>
                        <a:t>1.</a:t>
                      </a:r>
                    </a:p>
                    <a:p>
                      <a:pPr marL="0" marR="0">
                        <a:lnSpc>
                          <a:spcPct val="115000"/>
                        </a:lnSpc>
                        <a:spcBef>
                          <a:spcPts val="0"/>
                        </a:spcBef>
                        <a:spcAft>
                          <a:spcPts val="0"/>
                        </a:spcAft>
                      </a:pPr>
                      <a:r>
                        <a:rPr lang="en-US" sz="1800" dirty="0">
                          <a:effectLst/>
                          <a:latin typeface="Calibri"/>
                          <a:ea typeface="Calibri"/>
                          <a:cs typeface="Times New Roman"/>
                        </a:rPr>
                        <a:t>2.</a:t>
                      </a:r>
                    </a:p>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271947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Business – Patient Education</a:t>
            </a:r>
          </a:p>
        </p:txBody>
      </p:sp>
      <p:sp>
        <p:nvSpPr>
          <p:cNvPr id="3" name="Content Placeholder 2"/>
          <p:cNvSpPr>
            <a:spLocks noGrp="1"/>
          </p:cNvSpPr>
          <p:nvPr>
            <p:ph idx="1"/>
          </p:nvPr>
        </p:nvSpPr>
        <p:spPr>
          <a:xfrm>
            <a:off x="152400" y="1295400"/>
            <a:ext cx="4800600" cy="4953000"/>
          </a:xfrm>
        </p:spPr>
        <p:txBody>
          <a:bodyPr>
            <a:normAutofit lnSpcReduction="10000"/>
          </a:bodyPr>
          <a:lstStyle/>
          <a:p>
            <a:r>
              <a:rPr lang="en-US" dirty="0"/>
              <a:t>Antimicrobial Stewardship</a:t>
            </a:r>
          </a:p>
          <a:p>
            <a:pPr lvl="1"/>
            <a:r>
              <a:rPr lang="en-US" dirty="0"/>
              <a:t>World Antibiotic Awareness Week</a:t>
            </a:r>
          </a:p>
          <a:p>
            <a:pPr lvl="2"/>
            <a:r>
              <a:rPr lang="en-US" dirty="0"/>
              <a:t>Letters to the editor in newspapers</a:t>
            </a:r>
          </a:p>
          <a:p>
            <a:pPr lvl="2"/>
            <a:r>
              <a:rPr lang="en-US" dirty="0"/>
              <a:t>Newsletters</a:t>
            </a:r>
          </a:p>
          <a:p>
            <a:pPr lvl="2"/>
            <a:r>
              <a:rPr lang="en-US" dirty="0"/>
              <a:t>Social Media: Facebook ads and posts, Twitter posts and chats, Thunderclap</a:t>
            </a:r>
          </a:p>
          <a:p>
            <a:pPr lvl="2"/>
            <a:r>
              <a:rPr lang="en-US" dirty="0"/>
              <a:t>Table at ME CDC Infectious Disease Conference</a:t>
            </a:r>
          </a:p>
          <a:p>
            <a:pPr lvl="1"/>
            <a:r>
              <a:rPr lang="en-US" dirty="0"/>
              <a:t>Movie Theatre ads - December</a:t>
            </a:r>
          </a:p>
          <a:p>
            <a:pPr marL="457200" lvl="1" indent="0">
              <a:buNone/>
            </a:pPr>
            <a:endParaRPr lang="en-US" dirty="0"/>
          </a:p>
          <a:p>
            <a:r>
              <a:rPr lang="en-US" dirty="0"/>
              <a:t>HAI</a:t>
            </a:r>
          </a:p>
          <a:p>
            <a:pPr lvl="1"/>
            <a:r>
              <a:rPr lang="en-US" dirty="0"/>
              <a:t>Focusing on this topic in 2018</a:t>
            </a:r>
          </a:p>
        </p:txBody>
      </p:sp>
      <p:sp>
        <p:nvSpPr>
          <p:cNvPr id="4" name="Footer Placeholder 3"/>
          <p:cNvSpPr>
            <a:spLocks noGrp="1"/>
          </p:cNvSpPr>
          <p:nvPr>
            <p:ph type="ftr" sz="quarter" idx="11"/>
          </p:nvPr>
        </p:nvSpPr>
        <p:spPr/>
        <p:txBody>
          <a:bodyPr/>
          <a:lstStyle/>
          <a:p>
            <a:r>
              <a:rPr lang="en-US"/>
              <a:t>Maine Center for Disease Control and Prevention</a:t>
            </a:r>
            <a:endParaRPr lang="en-US" dirty="0"/>
          </a:p>
        </p:txBody>
      </p:sp>
      <p:sp>
        <p:nvSpPr>
          <p:cNvPr id="5" name="Slide Number Placeholder 4"/>
          <p:cNvSpPr>
            <a:spLocks noGrp="1"/>
          </p:cNvSpPr>
          <p:nvPr>
            <p:ph type="sldNum" sz="quarter" idx="12"/>
          </p:nvPr>
        </p:nvSpPr>
        <p:spPr/>
        <p:txBody>
          <a:bodyPr/>
          <a:lstStyle/>
          <a:p>
            <a:fld id="{584961FE-557B-45BA-B4B6-FC83F881436E}" type="slidenum">
              <a:rPr lang="en-US" smtClean="0"/>
              <a:t>36</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0657" y="1273175"/>
            <a:ext cx="3502343" cy="4953000"/>
          </a:xfrm>
          <a:prstGeom prst="rect">
            <a:avLst/>
          </a:prstGeom>
        </p:spPr>
      </p:pic>
    </p:spTree>
    <p:extLst>
      <p:ext uri="{BB962C8B-B14F-4D97-AF65-F5344CB8AC3E}">
        <p14:creationId xmlns:p14="http://schemas.microsoft.com/office/powerpoint/2010/main" val="2669846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State </a:t>
            </a:r>
            <a:r>
              <a:rPr lang="en-US" dirty="0" err="1"/>
              <a:t>Antibiogram</a:t>
            </a:r>
            <a:br>
              <a:rPr lang="en-US" dirty="0"/>
            </a:br>
            <a:r>
              <a:rPr lang="en-US" dirty="0"/>
              <a:t>Overview</a:t>
            </a:r>
          </a:p>
        </p:txBody>
      </p:sp>
      <p:sp>
        <p:nvSpPr>
          <p:cNvPr id="3" name="Content Placeholder 2"/>
          <p:cNvSpPr>
            <a:spLocks noGrp="1"/>
          </p:cNvSpPr>
          <p:nvPr>
            <p:ph idx="1"/>
          </p:nvPr>
        </p:nvSpPr>
        <p:spPr/>
        <p:txBody>
          <a:bodyPr/>
          <a:lstStyle/>
          <a:p>
            <a:r>
              <a:rPr lang="en-US" dirty="0"/>
              <a:t>Define an </a:t>
            </a:r>
            <a:r>
              <a:rPr lang="en-US" dirty="0" err="1"/>
              <a:t>antibiogram</a:t>
            </a:r>
            <a:r>
              <a:rPr lang="en-US" dirty="0"/>
              <a:t> and understand its utility in antimicrobial stewardship and clinical practice</a:t>
            </a:r>
          </a:p>
          <a:p>
            <a:r>
              <a:rPr lang="en-US" dirty="0"/>
              <a:t>Review CLSI standards for publishing an </a:t>
            </a:r>
            <a:r>
              <a:rPr lang="en-US" dirty="0" err="1"/>
              <a:t>antibiogram</a:t>
            </a:r>
            <a:endParaRPr lang="en-US" dirty="0"/>
          </a:p>
          <a:p>
            <a:r>
              <a:rPr lang="en-US" dirty="0"/>
              <a:t>Discuss how to proceed with implementation of a State of Maine </a:t>
            </a:r>
            <a:r>
              <a:rPr lang="en-US" dirty="0" err="1"/>
              <a:t>Antibiogram</a:t>
            </a:r>
            <a:endParaRPr lang="en-US" dirty="0"/>
          </a:p>
        </p:txBody>
      </p:sp>
      <p:sp>
        <p:nvSpPr>
          <p:cNvPr id="4" name="Footer Placeholder 3"/>
          <p:cNvSpPr>
            <a:spLocks noGrp="1"/>
          </p:cNvSpPr>
          <p:nvPr>
            <p:ph type="ftr" sz="quarter" idx="11"/>
          </p:nvPr>
        </p:nvSpPr>
        <p:spPr/>
        <p:txBody>
          <a:bodyPr/>
          <a:lstStyle/>
          <a:p>
            <a:r>
              <a:rPr lang="en-US"/>
              <a:t>Maine Center for Disease Control and Prevention</a:t>
            </a:r>
            <a:endParaRPr lang="en-US" dirty="0"/>
          </a:p>
        </p:txBody>
      </p:sp>
      <p:sp>
        <p:nvSpPr>
          <p:cNvPr id="5" name="Slide Number Placeholder 4"/>
          <p:cNvSpPr>
            <a:spLocks noGrp="1"/>
          </p:cNvSpPr>
          <p:nvPr>
            <p:ph type="sldNum" sz="quarter" idx="12"/>
          </p:nvPr>
        </p:nvSpPr>
        <p:spPr/>
        <p:txBody>
          <a:bodyPr/>
          <a:lstStyle/>
          <a:p>
            <a:fld id="{584961FE-557B-45BA-B4B6-FC83F881436E}" type="slidenum">
              <a:rPr lang="en-US" smtClean="0"/>
              <a:t>37</a:t>
            </a:fld>
            <a:endParaRPr lang="en-US"/>
          </a:p>
        </p:txBody>
      </p:sp>
    </p:spTree>
    <p:extLst>
      <p:ext uri="{BB962C8B-B14F-4D97-AF65-F5344CB8AC3E}">
        <p14:creationId xmlns:p14="http://schemas.microsoft.com/office/powerpoint/2010/main" val="16129846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Antibiogram</a:t>
            </a:r>
            <a:endParaRPr lang="en-US" dirty="0"/>
          </a:p>
        </p:txBody>
      </p:sp>
      <p:sp>
        <p:nvSpPr>
          <p:cNvPr id="3" name="Content Placeholder 2"/>
          <p:cNvSpPr>
            <a:spLocks noGrp="1"/>
          </p:cNvSpPr>
          <p:nvPr>
            <p:ph idx="1"/>
          </p:nvPr>
        </p:nvSpPr>
        <p:spPr/>
        <p:txBody>
          <a:bodyPr/>
          <a:lstStyle/>
          <a:p>
            <a:r>
              <a:rPr lang="en-US" dirty="0"/>
              <a:t>Antimicrobial resistance “report card”</a:t>
            </a:r>
          </a:p>
          <a:p>
            <a:pPr lvl="1"/>
            <a:r>
              <a:rPr lang="en-US" dirty="0"/>
              <a:t>Usually published on an annual basis</a:t>
            </a:r>
          </a:p>
          <a:p>
            <a:r>
              <a:rPr lang="en-US" dirty="0"/>
              <a:t>Guides selection of empiric antimicrobial therapy</a:t>
            </a:r>
          </a:p>
          <a:p>
            <a:r>
              <a:rPr lang="en-US" dirty="0"/>
              <a:t>Tool to trend resistance rates or emergence of resistance over time at a facility</a:t>
            </a:r>
          </a:p>
          <a:p>
            <a:r>
              <a:rPr lang="en-US" dirty="0"/>
              <a:t>Vital component of Core Elements of Antimicrobial Stewardship</a:t>
            </a:r>
          </a:p>
          <a:p>
            <a:pPr lvl="1"/>
            <a:r>
              <a:rPr lang="en-US" dirty="0"/>
              <a:t>Action, Tracking, Reporting, Education</a:t>
            </a:r>
          </a:p>
          <a:p>
            <a:r>
              <a:rPr lang="en-US" dirty="0"/>
              <a:t>Laboratory maintains data</a:t>
            </a:r>
          </a:p>
          <a:p>
            <a:pPr lvl="1"/>
            <a:r>
              <a:rPr lang="en-US" dirty="0"/>
              <a:t>Responsible for providing </a:t>
            </a:r>
            <a:r>
              <a:rPr lang="en-US" dirty="0" err="1"/>
              <a:t>antibiograms</a:t>
            </a:r>
            <a:r>
              <a:rPr lang="en-US" dirty="0"/>
              <a:t> to facilities</a:t>
            </a:r>
          </a:p>
          <a:p>
            <a:pPr marL="0" indent="0">
              <a:buNone/>
            </a:pPr>
            <a:endParaRPr lang="en-US" dirty="0"/>
          </a:p>
        </p:txBody>
      </p:sp>
      <p:sp>
        <p:nvSpPr>
          <p:cNvPr id="4" name="Footer Placeholder 3"/>
          <p:cNvSpPr>
            <a:spLocks noGrp="1"/>
          </p:cNvSpPr>
          <p:nvPr>
            <p:ph type="ftr" sz="quarter" idx="11"/>
          </p:nvPr>
        </p:nvSpPr>
        <p:spPr/>
        <p:txBody>
          <a:bodyPr/>
          <a:lstStyle/>
          <a:p>
            <a:r>
              <a:rPr lang="en-US"/>
              <a:t>Maine Center for Disease Control and Prevention</a:t>
            </a:r>
            <a:endParaRPr lang="en-US" dirty="0"/>
          </a:p>
        </p:txBody>
      </p:sp>
      <p:sp>
        <p:nvSpPr>
          <p:cNvPr id="5" name="Slide Number Placeholder 4"/>
          <p:cNvSpPr>
            <a:spLocks noGrp="1"/>
          </p:cNvSpPr>
          <p:nvPr>
            <p:ph type="sldNum" sz="quarter" idx="12"/>
          </p:nvPr>
        </p:nvSpPr>
        <p:spPr/>
        <p:txBody>
          <a:bodyPr/>
          <a:lstStyle/>
          <a:p>
            <a:fld id="{584961FE-557B-45BA-B4B6-FC83F881436E}" type="slidenum">
              <a:rPr lang="en-US" smtClean="0"/>
              <a:t>38</a:t>
            </a:fld>
            <a:endParaRPr lang="en-US"/>
          </a:p>
        </p:txBody>
      </p:sp>
    </p:spTree>
    <p:extLst>
      <p:ext uri="{BB962C8B-B14F-4D97-AF65-F5344CB8AC3E}">
        <p14:creationId xmlns:p14="http://schemas.microsoft.com/office/powerpoint/2010/main" val="31313551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Antibiogram</a:t>
            </a:r>
            <a:r>
              <a:rPr lang="en-US" dirty="0"/>
              <a:t> Example</a:t>
            </a:r>
          </a:p>
        </p:txBody>
      </p:sp>
      <p:sp>
        <p:nvSpPr>
          <p:cNvPr id="4" name="Footer Placeholder 3"/>
          <p:cNvSpPr>
            <a:spLocks noGrp="1"/>
          </p:cNvSpPr>
          <p:nvPr>
            <p:ph type="ftr" sz="quarter" idx="11"/>
          </p:nvPr>
        </p:nvSpPr>
        <p:spPr/>
        <p:txBody>
          <a:bodyPr/>
          <a:lstStyle/>
          <a:p>
            <a:r>
              <a:rPr lang="en-US"/>
              <a:t>Maine Center for Disease Control and Prevention</a:t>
            </a:r>
            <a:endParaRPr lang="en-US" dirty="0"/>
          </a:p>
        </p:txBody>
      </p:sp>
      <p:sp>
        <p:nvSpPr>
          <p:cNvPr id="5" name="Slide Number Placeholder 4"/>
          <p:cNvSpPr>
            <a:spLocks noGrp="1"/>
          </p:cNvSpPr>
          <p:nvPr>
            <p:ph type="sldNum" sz="quarter" idx="12"/>
          </p:nvPr>
        </p:nvSpPr>
        <p:spPr/>
        <p:txBody>
          <a:bodyPr/>
          <a:lstStyle/>
          <a:p>
            <a:fld id="{584961FE-557B-45BA-B4B6-FC83F881436E}" type="slidenum">
              <a:rPr lang="en-US" smtClean="0"/>
              <a:t>39</a:t>
            </a:fld>
            <a:endParaRPr lang="en-US"/>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1219200"/>
            <a:ext cx="7772400" cy="5109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257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Hips and Knees:  Risk Stratification </a:t>
            </a:r>
            <a:r>
              <a:rPr lang="en-US" sz="1600" dirty="0"/>
              <a:t>(07/2017)</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4235711"/>
              </p:ext>
            </p:extLst>
          </p:nvPr>
        </p:nvGraphicFramePr>
        <p:xfrm>
          <a:off x="838200" y="1219200"/>
          <a:ext cx="7315200" cy="4937760"/>
        </p:xfrm>
        <a:graphic>
          <a:graphicData uri="http://schemas.openxmlformats.org/drawingml/2006/table">
            <a:tbl>
              <a:tblPr firstRow="1" bandRow="1">
                <a:tableStyleId>{F5AB1C69-6EDB-4FF4-983F-18BD219EF322}</a:tableStyleId>
              </a:tblPr>
              <a:tblGrid>
                <a:gridCol w="4343400">
                  <a:extLst>
                    <a:ext uri="{9D8B030D-6E8A-4147-A177-3AD203B41FA5}">
                      <a16:colId xmlns:a16="http://schemas.microsoft.com/office/drawing/2014/main" val="677446149"/>
                    </a:ext>
                  </a:extLst>
                </a:gridCol>
                <a:gridCol w="1524000">
                  <a:extLst>
                    <a:ext uri="{9D8B030D-6E8A-4147-A177-3AD203B41FA5}">
                      <a16:colId xmlns:a16="http://schemas.microsoft.com/office/drawing/2014/main" val="1193242512"/>
                    </a:ext>
                  </a:extLst>
                </a:gridCol>
                <a:gridCol w="1447800">
                  <a:extLst>
                    <a:ext uri="{9D8B030D-6E8A-4147-A177-3AD203B41FA5}">
                      <a16:colId xmlns:a16="http://schemas.microsoft.com/office/drawing/2014/main" val="2531639091"/>
                    </a:ext>
                  </a:extLst>
                </a:gridCol>
              </a:tblGrid>
              <a:tr h="326876">
                <a:tc>
                  <a:txBody>
                    <a:bodyPr/>
                    <a:lstStyle/>
                    <a:p>
                      <a:r>
                        <a:rPr lang="en-US" sz="1600" dirty="0"/>
                        <a:t>NHSN Risk Stratification for SIRs</a:t>
                      </a:r>
                    </a:p>
                  </a:txBody>
                  <a:tcPr/>
                </a:tc>
                <a:tc>
                  <a:txBody>
                    <a:bodyPr/>
                    <a:lstStyle/>
                    <a:p>
                      <a:pPr algn="ctr"/>
                      <a:r>
                        <a:rPr lang="en-US" sz="1600" dirty="0"/>
                        <a:t>Hips</a:t>
                      </a:r>
                    </a:p>
                  </a:txBody>
                  <a:tcPr/>
                </a:tc>
                <a:tc>
                  <a:txBody>
                    <a:bodyPr/>
                    <a:lstStyle/>
                    <a:p>
                      <a:pPr algn="ctr"/>
                      <a:r>
                        <a:rPr lang="en-US" sz="1600" dirty="0"/>
                        <a:t>Knees</a:t>
                      </a:r>
                    </a:p>
                  </a:txBody>
                  <a:tcPr/>
                </a:tc>
                <a:extLst>
                  <a:ext uri="{0D108BD9-81ED-4DB2-BD59-A6C34878D82A}">
                    <a16:rowId xmlns:a16="http://schemas.microsoft.com/office/drawing/2014/main" val="3811724094"/>
                  </a:ext>
                </a:extLst>
              </a:tr>
              <a:tr h="326876">
                <a:tc>
                  <a:txBody>
                    <a:bodyPr/>
                    <a:lstStyle/>
                    <a:p>
                      <a:r>
                        <a:rPr lang="en-US" sz="1600" dirty="0"/>
                        <a:t>Age</a:t>
                      </a:r>
                    </a:p>
                  </a:txBody>
                  <a:tcPr/>
                </a:tc>
                <a:tc>
                  <a:txBody>
                    <a:bodyPr/>
                    <a:lstStyle/>
                    <a:p>
                      <a:pPr algn="ctr"/>
                      <a:r>
                        <a:rPr lang="en-US" sz="1600" dirty="0"/>
                        <a:t>x</a:t>
                      </a:r>
                    </a:p>
                  </a:txBody>
                  <a:tcPr/>
                </a:tc>
                <a:tc>
                  <a:txBody>
                    <a:bodyPr/>
                    <a:lstStyle/>
                    <a:p>
                      <a:pPr algn="ctr"/>
                      <a:r>
                        <a:rPr lang="en-US" sz="1600" dirty="0"/>
                        <a:t>x</a:t>
                      </a:r>
                    </a:p>
                  </a:txBody>
                  <a:tcPr/>
                </a:tc>
                <a:extLst>
                  <a:ext uri="{0D108BD9-81ED-4DB2-BD59-A6C34878D82A}">
                    <a16:rowId xmlns:a16="http://schemas.microsoft.com/office/drawing/2014/main" val="3509212893"/>
                  </a:ext>
                </a:extLst>
              </a:tr>
              <a:tr h="326876">
                <a:tc>
                  <a:txBody>
                    <a:bodyPr/>
                    <a:lstStyle/>
                    <a:p>
                      <a:r>
                        <a:rPr lang="en-US" sz="1600" dirty="0"/>
                        <a:t>Anesthesia</a:t>
                      </a:r>
                    </a:p>
                  </a:txBody>
                  <a:tcPr/>
                </a:tc>
                <a:tc>
                  <a:txBody>
                    <a:bodyPr/>
                    <a:lstStyle/>
                    <a:p>
                      <a:pPr algn="ctr"/>
                      <a:r>
                        <a:rPr lang="en-US" sz="1600" dirty="0"/>
                        <a:t>x</a:t>
                      </a:r>
                    </a:p>
                  </a:txBody>
                  <a:tcPr/>
                </a:tc>
                <a:tc>
                  <a:txBody>
                    <a:bodyPr/>
                    <a:lstStyle/>
                    <a:p>
                      <a:pPr algn="ctr"/>
                      <a:r>
                        <a:rPr lang="en-US" sz="1600" dirty="0"/>
                        <a:t>x</a:t>
                      </a:r>
                    </a:p>
                  </a:txBody>
                  <a:tcPr/>
                </a:tc>
                <a:extLst>
                  <a:ext uri="{0D108BD9-81ED-4DB2-BD59-A6C34878D82A}">
                    <a16:rowId xmlns:a16="http://schemas.microsoft.com/office/drawing/2014/main" val="353759745"/>
                  </a:ext>
                </a:extLst>
              </a:tr>
              <a:tr h="326876">
                <a:tc>
                  <a:txBody>
                    <a:bodyPr/>
                    <a:lstStyle/>
                    <a:p>
                      <a:r>
                        <a:rPr lang="en-US" sz="1600" dirty="0"/>
                        <a:t>ASA Score</a:t>
                      </a:r>
                    </a:p>
                  </a:txBody>
                  <a:tcPr/>
                </a:tc>
                <a:tc>
                  <a:txBody>
                    <a:bodyPr/>
                    <a:lstStyle/>
                    <a:p>
                      <a:pPr algn="ctr"/>
                      <a:r>
                        <a:rPr lang="en-US" sz="1600" dirty="0"/>
                        <a:t>x</a:t>
                      </a:r>
                    </a:p>
                  </a:txBody>
                  <a:tcPr/>
                </a:tc>
                <a:tc>
                  <a:txBody>
                    <a:bodyPr/>
                    <a:lstStyle/>
                    <a:p>
                      <a:pPr algn="ctr"/>
                      <a:r>
                        <a:rPr lang="en-US" sz="1600" dirty="0"/>
                        <a:t>x</a:t>
                      </a:r>
                    </a:p>
                  </a:txBody>
                  <a:tcPr/>
                </a:tc>
                <a:extLst>
                  <a:ext uri="{0D108BD9-81ED-4DB2-BD59-A6C34878D82A}">
                    <a16:rowId xmlns:a16="http://schemas.microsoft.com/office/drawing/2014/main" val="2142194665"/>
                  </a:ext>
                </a:extLst>
              </a:tr>
              <a:tr h="326876">
                <a:tc>
                  <a:txBody>
                    <a:bodyPr/>
                    <a:lstStyle/>
                    <a:p>
                      <a:r>
                        <a:rPr lang="en-US" sz="1600" dirty="0"/>
                        <a:t>BMI</a:t>
                      </a:r>
                    </a:p>
                  </a:txBody>
                  <a:tcPr/>
                </a:tc>
                <a:tc>
                  <a:txBody>
                    <a:bodyPr/>
                    <a:lstStyle/>
                    <a:p>
                      <a:pPr algn="ctr"/>
                      <a:r>
                        <a:rPr lang="en-US" sz="1600" dirty="0"/>
                        <a:t>x</a:t>
                      </a:r>
                    </a:p>
                  </a:txBody>
                  <a:tcPr/>
                </a:tc>
                <a:tc>
                  <a:txBody>
                    <a:bodyPr/>
                    <a:lstStyle/>
                    <a:p>
                      <a:pPr algn="ctr"/>
                      <a:r>
                        <a:rPr lang="en-US" sz="1600" dirty="0"/>
                        <a:t>x</a:t>
                      </a:r>
                    </a:p>
                  </a:txBody>
                  <a:tcPr/>
                </a:tc>
                <a:extLst>
                  <a:ext uri="{0D108BD9-81ED-4DB2-BD59-A6C34878D82A}">
                    <a16:rowId xmlns:a16="http://schemas.microsoft.com/office/drawing/2014/main" val="2500080815"/>
                  </a:ext>
                </a:extLst>
              </a:tr>
              <a:tr h="326876">
                <a:tc>
                  <a:txBody>
                    <a:bodyPr/>
                    <a:lstStyle/>
                    <a:p>
                      <a:r>
                        <a:rPr lang="en-US" sz="1600" dirty="0"/>
                        <a:t>Diabetes</a:t>
                      </a:r>
                    </a:p>
                  </a:txBody>
                  <a:tcPr/>
                </a:tc>
                <a:tc>
                  <a:txBody>
                    <a:bodyPr/>
                    <a:lstStyle/>
                    <a:p>
                      <a:pPr algn="ctr"/>
                      <a:r>
                        <a:rPr lang="en-US" sz="1600" dirty="0"/>
                        <a:t>x</a:t>
                      </a:r>
                    </a:p>
                  </a:txBody>
                  <a:tcPr/>
                </a:tc>
                <a:tc>
                  <a:txBody>
                    <a:bodyPr/>
                    <a:lstStyle/>
                    <a:p>
                      <a:pPr algn="ctr"/>
                      <a:r>
                        <a:rPr lang="en-US" sz="1600" dirty="0"/>
                        <a:t>x</a:t>
                      </a:r>
                    </a:p>
                  </a:txBody>
                  <a:tcPr/>
                </a:tc>
                <a:extLst>
                  <a:ext uri="{0D108BD9-81ED-4DB2-BD59-A6C34878D82A}">
                    <a16:rowId xmlns:a16="http://schemas.microsoft.com/office/drawing/2014/main" val="303644912"/>
                  </a:ext>
                </a:extLst>
              </a:tr>
              <a:tr h="326876">
                <a:tc>
                  <a:txBody>
                    <a:bodyPr/>
                    <a:lstStyle/>
                    <a:p>
                      <a:r>
                        <a:rPr lang="en-US" sz="1600" dirty="0"/>
                        <a:t>Duration of Procedure</a:t>
                      </a:r>
                    </a:p>
                  </a:txBody>
                  <a:tcPr/>
                </a:tc>
                <a:tc>
                  <a:txBody>
                    <a:bodyPr/>
                    <a:lstStyle/>
                    <a:p>
                      <a:pPr algn="ctr"/>
                      <a:r>
                        <a:rPr lang="en-US" sz="1600" dirty="0"/>
                        <a:t>x</a:t>
                      </a:r>
                    </a:p>
                  </a:txBody>
                  <a:tcPr/>
                </a:tc>
                <a:tc>
                  <a:txBody>
                    <a:bodyPr/>
                    <a:lstStyle/>
                    <a:p>
                      <a:pPr algn="ctr"/>
                      <a:r>
                        <a:rPr lang="en-US" sz="1600" dirty="0"/>
                        <a:t>x</a:t>
                      </a:r>
                    </a:p>
                  </a:txBody>
                  <a:tcPr/>
                </a:tc>
                <a:extLst>
                  <a:ext uri="{0D108BD9-81ED-4DB2-BD59-A6C34878D82A}">
                    <a16:rowId xmlns:a16="http://schemas.microsoft.com/office/drawing/2014/main" val="668355380"/>
                  </a:ext>
                </a:extLst>
              </a:tr>
              <a:tr h="326876">
                <a:tc>
                  <a:txBody>
                    <a:bodyPr/>
                    <a:lstStyle/>
                    <a:p>
                      <a:pPr marL="742950" lvl="1" indent="-285750">
                        <a:buFont typeface="Arial" panose="020B0604020202020204" pitchFamily="34" charset="0"/>
                        <a:buChar char="•"/>
                      </a:pPr>
                      <a:r>
                        <a:rPr lang="en-US" sz="1600" dirty="0">
                          <a:solidFill>
                            <a:schemeClr val="bg1">
                              <a:lumMod val="50000"/>
                            </a:schemeClr>
                          </a:solidFill>
                        </a:rPr>
                        <a:t>Procedure</a:t>
                      </a:r>
                      <a:r>
                        <a:rPr lang="en-US" sz="1600" baseline="0" dirty="0">
                          <a:solidFill>
                            <a:schemeClr val="bg1">
                              <a:lumMod val="50000"/>
                            </a:schemeClr>
                          </a:solidFill>
                        </a:rPr>
                        <a:t> excluded if duration is</a:t>
                      </a:r>
                      <a:endParaRPr lang="en-US" sz="1600" dirty="0">
                        <a:solidFill>
                          <a:schemeClr val="bg1">
                            <a:lumMod val="50000"/>
                          </a:schemeClr>
                        </a:solidFill>
                      </a:endParaRPr>
                    </a:p>
                  </a:txBody>
                  <a:tcPr/>
                </a:tc>
                <a:tc>
                  <a:txBody>
                    <a:bodyPr/>
                    <a:lstStyle/>
                    <a:p>
                      <a:pPr algn="ctr"/>
                      <a:r>
                        <a:rPr lang="en-US" sz="1600" dirty="0">
                          <a:solidFill>
                            <a:schemeClr val="bg1">
                              <a:lumMod val="50000"/>
                            </a:schemeClr>
                          </a:solidFill>
                        </a:rPr>
                        <a:t>&gt; 5 </a:t>
                      </a:r>
                      <a:r>
                        <a:rPr lang="en-US" sz="1600" dirty="0" err="1">
                          <a:solidFill>
                            <a:schemeClr val="bg1">
                              <a:lumMod val="50000"/>
                            </a:schemeClr>
                          </a:solidFill>
                        </a:rPr>
                        <a:t>hrs</a:t>
                      </a:r>
                      <a:r>
                        <a:rPr lang="en-US" sz="1600" dirty="0">
                          <a:solidFill>
                            <a:schemeClr val="bg1">
                              <a:lumMod val="50000"/>
                            </a:schemeClr>
                          </a:solidFill>
                        </a:rPr>
                        <a:t> 49 min</a:t>
                      </a:r>
                    </a:p>
                  </a:txBody>
                  <a:tcPr/>
                </a:tc>
                <a:tc>
                  <a:txBody>
                    <a:bodyPr/>
                    <a:lstStyle/>
                    <a:p>
                      <a:pPr algn="ctr"/>
                      <a:r>
                        <a:rPr lang="en-US" sz="1600" dirty="0">
                          <a:solidFill>
                            <a:schemeClr val="bg1">
                              <a:lumMod val="50000"/>
                            </a:schemeClr>
                          </a:solidFill>
                        </a:rPr>
                        <a:t>&gt; 5 </a:t>
                      </a:r>
                      <a:r>
                        <a:rPr lang="en-US" sz="1600" dirty="0" err="1">
                          <a:solidFill>
                            <a:schemeClr val="bg1">
                              <a:lumMod val="50000"/>
                            </a:schemeClr>
                          </a:solidFill>
                        </a:rPr>
                        <a:t>hr</a:t>
                      </a:r>
                      <a:r>
                        <a:rPr lang="en-US" sz="1600" dirty="0">
                          <a:solidFill>
                            <a:schemeClr val="bg1">
                              <a:lumMod val="50000"/>
                            </a:schemeClr>
                          </a:solidFill>
                        </a:rPr>
                        <a:t> 16 min</a:t>
                      </a:r>
                    </a:p>
                  </a:txBody>
                  <a:tcPr/>
                </a:tc>
                <a:extLst>
                  <a:ext uri="{0D108BD9-81ED-4DB2-BD59-A6C34878D82A}">
                    <a16:rowId xmlns:a16="http://schemas.microsoft.com/office/drawing/2014/main" val="2405035138"/>
                  </a:ext>
                </a:extLst>
              </a:tr>
              <a:tr h="326876">
                <a:tc>
                  <a:txBody>
                    <a:bodyPr/>
                    <a:lstStyle/>
                    <a:p>
                      <a:r>
                        <a:rPr lang="en-US" sz="1600" dirty="0"/>
                        <a:t>Gender</a:t>
                      </a:r>
                    </a:p>
                  </a:txBody>
                  <a:tcPr/>
                </a:tc>
                <a:tc>
                  <a:txBody>
                    <a:bodyPr/>
                    <a:lstStyle/>
                    <a:p>
                      <a:pPr algn="ctr"/>
                      <a:endParaRPr lang="en-US" sz="1600" dirty="0"/>
                    </a:p>
                  </a:txBody>
                  <a:tcPr/>
                </a:tc>
                <a:tc>
                  <a:txBody>
                    <a:bodyPr/>
                    <a:lstStyle/>
                    <a:p>
                      <a:pPr algn="ctr"/>
                      <a:r>
                        <a:rPr lang="en-US" sz="1600" dirty="0"/>
                        <a:t>x</a:t>
                      </a:r>
                    </a:p>
                  </a:txBody>
                  <a:tcPr/>
                </a:tc>
                <a:extLst>
                  <a:ext uri="{0D108BD9-81ED-4DB2-BD59-A6C34878D82A}">
                    <a16:rowId xmlns:a16="http://schemas.microsoft.com/office/drawing/2014/main" val="404721985"/>
                  </a:ext>
                </a:extLst>
              </a:tr>
              <a:tr h="326876">
                <a:tc>
                  <a:txBody>
                    <a:bodyPr/>
                    <a:lstStyle/>
                    <a:p>
                      <a:r>
                        <a:rPr lang="en-US" sz="1600" dirty="0"/>
                        <a:t>Hospital Bed Size</a:t>
                      </a:r>
                    </a:p>
                  </a:txBody>
                  <a:tcPr/>
                </a:tc>
                <a:tc>
                  <a:txBody>
                    <a:bodyPr/>
                    <a:lstStyle/>
                    <a:p>
                      <a:pPr algn="ctr"/>
                      <a:r>
                        <a:rPr lang="en-US" sz="1600" dirty="0"/>
                        <a:t>x</a:t>
                      </a:r>
                    </a:p>
                  </a:txBody>
                  <a:tcPr/>
                </a:tc>
                <a:tc>
                  <a:txBody>
                    <a:bodyPr/>
                    <a:lstStyle/>
                    <a:p>
                      <a:pPr algn="ctr"/>
                      <a:endParaRPr lang="en-US" sz="1600" dirty="0"/>
                    </a:p>
                  </a:txBody>
                  <a:tcPr/>
                </a:tc>
                <a:extLst>
                  <a:ext uri="{0D108BD9-81ED-4DB2-BD59-A6C34878D82A}">
                    <a16:rowId xmlns:a16="http://schemas.microsoft.com/office/drawing/2014/main" val="1456697037"/>
                  </a:ext>
                </a:extLst>
              </a:tr>
              <a:tr h="326876">
                <a:tc>
                  <a:txBody>
                    <a:bodyPr/>
                    <a:lstStyle/>
                    <a:p>
                      <a:r>
                        <a:rPr lang="en-US" sz="1600" dirty="0"/>
                        <a:t>Medical School Affiliation</a:t>
                      </a:r>
                    </a:p>
                  </a:txBody>
                  <a:tcPr/>
                </a:tc>
                <a:tc>
                  <a:txBody>
                    <a:bodyPr/>
                    <a:lstStyle/>
                    <a:p>
                      <a:pPr algn="ctr"/>
                      <a:endParaRPr lang="en-US" sz="1600" dirty="0"/>
                    </a:p>
                  </a:txBody>
                  <a:tcPr/>
                </a:tc>
                <a:tc>
                  <a:txBody>
                    <a:bodyPr/>
                    <a:lstStyle/>
                    <a:p>
                      <a:pPr algn="ctr"/>
                      <a:r>
                        <a:rPr lang="en-US" sz="1600" dirty="0"/>
                        <a:t>x</a:t>
                      </a:r>
                    </a:p>
                  </a:txBody>
                  <a:tcPr/>
                </a:tc>
                <a:extLst>
                  <a:ext uri="{0D108BD9-81ED-4DB2-BD59-A6C34878D82A}">
                    <a16:rowId xmlns:a16="http://schemas.microsoft.com/office/drawing/2014/main" val="1131119085"/>
                  </a:ext>
                </a:extLst>
              </a:tr>
              <a:tr h="326876">
                <a:tc>
                  <a:txBody>
                    <a:bodyPr/>
                    <a:lstStyle/>
                    <a:p>
                      <a:r>
                        <a:rPr lang="en-US" sz="1600" dirty="0"/>
                        <a:t>Trauma</a:t>
                      </a:r>
                    </a:p>
                  </a:txBody>
                  <a:tcPr/>
                </a:tc>
                <a:tc>
                  <a:txBody>
                    <a:bodyPr/>
                    <a:lstStyle/>
                    <a:p>
                      <a:pPr algn="ctr"/>
                      <a:r>
                        <a:rPr lang="en-US" sz="1600" dirty="0"/>
                        <a:t>x</a:t>
                      </a:r>
                    </a:p>
                  </a:txBody>
                  <a:tcPr/>
                </a:tc>
                <a:tc>
                  <a:txBody>
                    <a:bodyPr/>
                    <a:lstStyle/>
                    <a:p>
                      <a:pPr algn="ctr"/>
                      <a:r>
                        <a:rPr lang="en-US" sz="1600" dirty="0"/>
                        <a:t>x</a:t>
                      </a:r>
                    </a:p>
                  </a:txBody>
                  <a:tcPr/>
                </a:tc>
                <a:extLst>
                  <a:ext uri="{0D108BD9-81ED-4DB2-BD59-A6C34878D82A}">
                    <a16:rowId xmlns:a16="http://schemas.microsoft.com/office/drawing/2014/main" val="2965864733"/>
                  </a:ext>
                </a:extLst>
              </a:tr>
              <a:tr h="548640">
                <a:tc>
                  <a:txBody>
                    <a:bodyPr/>
                    <a:lstStyle/>
                    <a:p>
                      <a:r>
                        <a:rPr lang="en-US" sz="1600" dirty="0"/>
                        <a:t>Type</a:t>
                      </a:r>
                      <a:r>
                        <a:rPr lang="en-US" sz="1600" baseline="0" dirty="0"/>
                        <a:t> of Procedure</a:t>
                      </a:r>
                      <a:endParaRPr lang="en-US" sz="1600" dirty="0"/>
                    </a:p>
                  </a:txBody>
                  <a:tcPr anchor="ctr"/>
                </a:tc>
                <a:tc>
                  <a:txBody>
                    <a:bodyPr/>
                    <a:lstStyle/>
                    <a:p>
                      <a:pPr algn="ctr"/>
                      <a:r>
                        <a:rPr lang="en-US" sz="1600" dirty="0"/>
                        <a:t>Total Revision</a:t>
                      </a:r>
                    </a:p>
                    <a:p>
                      <a:pPr algn="ctr"/>
                      <a:r>
                        <a:rPr lang="en-US" sz="1600" dirty="0"/>
                        <a:t>Partial Revision</a:t>
                      </a:r>
                    </a:p>
                  </a:txBody>
                  <a:tcPr/>
                </a:tc>
                <a:tc>
                  <a:txBody>
                    <a:bodyPr/>
                    <a:lstStyle/>
                    <a:p>
                      <a:pPr algn="ctr"/>
                      <a:r>
                        <a:rPr lang="en-US" sz="1600" dirty="0"/>
                        <a:t>Revision</a:t>
                      </a:r>
                    </a:p>
                  </a:txBody>
                  <a:tcPr anchor="ctr"/>
                </a:tc>
                <a:extLst>
                  <a:ext uri="{0D108BD9-81ED-4DB2-BD59-A6C34878D82A}">
                    <a16:rowId xmlns:a16="http://schemas.microsoft.com/office/drawing/2014/main" val="348887739"/>
                  </a:ext>
                </a:extLst>
              </a:tr>
              <a:tr h="326876">
                <a:tc>
                  <a:txBody>
                    <a:bodyPr/>
                    <a:lstStyle/>
                    <a:p>
                      <a:r>
                        <a:rPr lang="en-US" sz="1600" dirty="0"/>
                        <a:t>Wound Class</a:t>
                      </a:r>
                    </a:p>
                  </a:txBody>
                  <a:tcPr/>
                </a:tc>
                <a:tc>
                  <a:txBody>
                    <a:bodyPr/>
                    <a:lstStyle/>
                    <a:p>
                      <a:pPr algn="ctr"/>
                      <a:r>
                        <a:rPr lang="en-US" sz="1600" dirty="0"/>
                        <a:t>x</a:t>
                      </a:r>
                    </a:p>
                  </a:txBody>
                  <a:tcPr/>
                </a:tc>
                <a:tc>
                  <a:txBody>
                    <a:bodyPr/>
                    <a:lstStyle/>
                    <a:p>
                      <a:pPr algn="ctr"/>
                      <a:r>
                        <a:rPr lang="en-US" sz="1600" dirty="0"/>
                        <a:t>x</a:t>
                      </a:r>
                    </a:p>
                  </a:txBody>
                  <a:tcPr/>
                </a:tc>
                <a:extLst>
                  <a:ext uri="{0D108BD9-81ED-4DB2-BD59-A6C34878D82A}">
                    <a16:rowId xmlns:a16="http://schemas.microsoft.com/office/drawing/2014/main" val="3469192505"/>
                  </a:ext>
                </a:extLst>
              </a:tr>
            </a:tbl>
          </a:graphicData>
        </a:graphic>
      </p:graphicFrame>
      <p:sp>
        <p:nvSpPr>
          <p:cNvPr id="4" name="Footer Placeholder 3"/>
          <p:cNvSpPr>
            <a:spLocks noGrp="1"/>
          </p:cNvSpPr>
          <p:nvPr>
            <p:ph type="ftr" sz="quarter" idx="11"/>
          </p:nvPr>
        </p:nvSpPr>
        <p:spPr/>
        <p:txBody>
          <a:bodyPr/>
          <a:lstStyle/>
          <a:p>
            <a:r>
              <a:rPr lang="en-US"/>
              <a:t>Maine Center for Disease Control and Prevention</a:t>
            </a:r>
            <a:endParaRPr lang="en-US" dirty="0"/>
          </a:p>
        </p:txBody>
      </p:sp>
      <p:sp>
        <p:nvSpPr>
          <p:cNvPr id="5" name="Slide Number Placeholder 4"/>
          <p:cNvSpPr>
            <a:spLocks noGrp="1"/>
          </p:cNvSpPr>
          <p:nvPr>
            <p:ph type="sldNum" sz="quarter" idx="12"/>
          </p:nvPr>
        </p:nvSpPr>
        <p:spPr/>
        <p:txBody>
          <a:bodyPr/>
          <a:lstStyle/>
          <a:p>
            <a:fld id="{584961FE-557B-45BA-B4B6-FC83F881436E}" type="slidenum">
              <a:rPr lang="en-US" smtClean="0"/>
              <a:t>4</a:t>
            </a:fld>
            <a:endParaRPr lang="en-US"/>
          </a:p>
        </p:txBody>
      </p:sp>
    </p:spTree>
    <p:extLst>
      <p:ext uri="{BB962C8B-B14F-4D97-AF65-F5344CB8AC3E}">
        <p14:creationId xmlns:p14="http://schemas.microsoft.com/office/powerpoint/2010/main" val="32491724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CLSI M39</a:t>
            </a:r>
            <a:br>
              <a:rPr lang="en-US" dirty="0"/>
            </a:br>
            <a:r>
              <a:rPr lang="en-US" dirty="0"/>
              <a:t>Cumulative </a:t>
            </a:r>
            <a:r>
              <a:rPr lang="en-US" dirty="0" err="1"/>
              <a:t>Antibiogram</a:t>
            </a:r>
            <a:r>
              <a:rPr lang="en-US" dirty="0"/>
              <a:t> Development Guidelines</a:t>
            </a:r>
          </a:p>
        </p:txBody>
      </p:sp>
      <p:sp>
        <p:nvSpPr>
          <p:cNvPr id="3" name="Content Placeholder 2"/>
          <p:cNvSpPr>
            <a:spLocks noGrp="1"/>
          </p:cNvSpPr>
          <p:nvPr>
            <p:ph idx="1"/>
          </p:nvPr>
        </p:nvSpPr>
        <p:spPr/>
        <p:txBody>
          <a:bodyPr>
            <a:normAutofit/>
          </a:bodyPr>
          <a:lstStyle/>
          <a:p>
            <a:r>
              <a:rPr lang="en-US" dirty="0"/>
              <a:t>Compile, analyze and present data at least annually</a:t>
            </a:r>
          </a:p>
          <a:p>
            <a:r>
              <a:rPr lang="en-US" dirty="0"/>
              <a:t>Include diagnostic (not surveillance) results only</a:t>
            </a:r>
          </a:p>
          <a:p>
            <a:r>
              <a:rPr lang="en-US" dirty="0"/>
              <a:t>Include final, verified results only</a:t>
            </a:r>
          </a:p>
          <a:p>
            <a:r>
              <a:rPr lang="en-US" dirty="0"/>
              <a:t>Include only the first isolate per patient per reporting period</a:t>
            </a:r>
          </a:p>
          <a:p>
            <a:r>
              <a:rPr lang="en-US" dirty="0"/>
              <a:t>Include only species with testing data for </a:t>
            </a:r>
            <a:r>
              <a:rPr lang="en-US" u="sng" dirty="0"/>
              <a:t>&gt;</a:t>
            </a:r>
            <a:r>
              <a:rPr lang="en-US" dirty="0"/>
              <a:t>30 isolates per reporting period</a:t>
            </a:r>
          </a:p>
          <a:p>
            <a:r>
              <a:rPr lang="en-US" dirty="0"/>
              <a:t>Include only antimicrobial agents routinely tested</a:t>
            </a:r>
          </a:p>
          <a:p>
            <a:r>
              <a:rPr lang="en-US" dirty="0"/>
              <a:t>Report only %S (not %I – except for viridians strep and penicillin)</a:t>
            </a:r>
          </a:p>
          <a:p>
            <a:r>
              <a:rPr lang="en-US" dirty="0"/>
              <a:t>Streptococcus pneumoniae – meningitis and non-meningitis breakpoints for penicillin (+PO), ceftriaxone, cefotaxime </a:t>
            </a:r>
          </a:p>
          <a:p>
            <a:r>
              <a:rPr lang="en-US" dirty="0"/>
              <a:t>Staphylococcus aureus - %S for all isolates and MRSA subset</a:t>
            </a:r>
          </a:p>
        </p:txBody>
      </p:sp>
      <p:sp>
        <p:nvSpPr>
          <p:cNvPr id="4" name="Footer Placeholder 3"/>
          <p:cNvSpPr>
            <a:spLocks noGrp="1"/>
          </p:cNvSpPr>
          <p:nvPr>
            <p:ph type="ftr" sz="quarter" idx="11"/>
          </p:nvPr>
        </p:nvSpPr>
        <p:spPr/>
        <p:txBody>
          <a:bodyPr/>
          <a:lstStyle/>
          <a:p>
            <a:r>
              <a:rPr lang="en-US"/>
              <a:t>Maine Center for Disease Control and Prevention</a:t>
            </a:r>
            <a:endParaRPr lang="en-US" dirty="0"/>
          </a:p>
        </p:txBody>
      </p:sp>
      <p:sp>
        <p:nvSpPr>
          <p:cNvPr id="5" name="Slide Number Placeholder 4"/>
          <p:cNvSpPr>
            <a:spLocks noGrp="1"/>
          </p:cNvSpPr>
          <p:nvPr>
            <p:ph type="sldNum" sz="quarter" idx="12"/>
          </p:nvPr>
        </p:nvSpPr>
        <p:spPr/>
        <p:txBody>
          <a:bodyPr/>
          <a:lstStyle/>
          <a:p>
            <a:fld id="{584961FE-557B-45BA-B4B6-FC83F881436E}" type="slidenum">
              <a:rPr lang="en-US" smtClean="0"/>
              <a:t>40</a:t>
            </a:fld>
            <a:endParaRPr lang="en-US"/>
          </a:p>
        </p:txBody>
      </p:sp>
    </p:spTree>
    <p:extLst>
      <p:ext uri="{BB962C8B-B14F-4D97-AF65-F5344CB8AC3E}">
        <p14:creationId xmlns:p14="http://schemas.microsoft.com/office/powerpoint/2010/main" val="11800008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State of Maine</a:t>
            </a:r>
            <a:br>
              <a:rPr lang="en-US" dirty="0"/>
            </a:br>
            <a:r>
              <a:rPr lang="en-US" dirty="0" err="1"/>
              <a:t>Antibiograms</a:t>
            </a:r>
            <a:r>
              <a:rPr lang="en-US" dirty="0"/>
              <a:t> in Existence and Resistance Trends</a:t>
            </a:r>
          </a:p>
        </p:txBody>
      </p:sp>
      <p:sp>
        <p:nvSpPr>
          <p:cNvPr id="3" name="Content Placeholder 2"/>
          <p:cNvSpPr>
            <a:spLocks noGrp="1"/>
          </p:cNvSpPr>
          <p:nvPr>
            <p:ph idx="1"/>
          </p:nvPr>
        </p:nvSpPr>
        <p:spPr/>
        <p:txBody>
          <a:bodyPr>
            <a:normAutofit/>
          </a:bodyPr>
          <a:lstStyle/>
          <a:p>
            <a:r>
              <a:rPr lang="en-US" dirty="0"/>
              <a:t>Special thank you to Cathy Dragoni for sending </a:t>
            </a:r>
            <a:r>
              <a:rPr lang="en-US" dirty="0" err="1"/>
              <a:t>NorDx</a:t>
            </a:r>
            <a:r>
              <a:rPr lang="en-US" dirty="0"/>
              <a:t> </a:t>
            </a:r>
            <a:r>
              <a:rPr lang="en-US" dirty="0" err="1"/>
              <a:t>antibiograms</a:t>
            </a:r>
            <a:endParaRPr lang="en-US" dirty="0"/>
          </a:p>
          <a:p>
            <a:pPr lvl="1"/>
            <a:r>
              <a:rPr lang="en-US" dirty="0"/>
              <a:t>N=5</a:t>
            </a:r>
          </a:p>
          <a:p>
            <a:pPr lvl="1"/>
            <a:r>
              <a:rPr lang="en-US" dirty="0"/>
              <a:t>MMC; Pen Bay +Waldo County; Stephen’s Memorial Hospital; Lincoln Healthcare; Southern Maine Healthcare</a:t>
            </a:r>
          </a:p>
          <a:p>
            <a:r>
              <a:rPr lang="en-US" dirty="0"/>
              <a:t>Located EMMC </a:t>
            </a:r>
            <a:r>
              <a:rPr lang="en-US" dirty="0" err="1"/>
              <a:t>antibiogram</a:t>
            </a:r>
            <a:r>
              <a:rPr lang="en-US" dirty="0"/>
              <a:t> online (N=1)</a:t>
            </a:r>
          </a:p>
          <a:p>
            <a:pPr marL="0" indent="0">
              <a:buNone/>
            </a:pPr>
            <a:endParaRPr lang="en-US" dirty="0"/>
          </a:p>
          <a:p>
            <a:r>
              <a:rPr lang="en-US" dirty="0"/>
              <a:t>In general, high susceptibilities of organisms versus broad spectrum antibiotics</a:t>
            </a:r>
          </a:p>
          <a:p>
            <a:pPr lvl="1"/>
            <a:r>
              <a:rPr lang="en-US" dirty="0"/>
              <a:t>Any Maine facilities utilizing unit- (ICU) or disease-state specific </a:t>
            </a:r>
            <a:r>
              <a:rPr lang="en-US" dirty="0" err="1"/>
              <a:t>antibiograms</a:t>
            </a:r>
            <a:r>
              <a:rPr lang="en-US" dirty="0"/>
              <a:t>?</a:t>
            </a:r>
          </a:p>
          <a:p>
            <a:pPr lvl="2"/>
            <a:r>
              <a:rPr lang="en-US" dirty="0"/>
              <a:t>Should this be pursued with the State </a:t>
            </a:r>
            <a:r>
              <a:rPr lang="en-US" dirty="0" err="1"/>
              <a:t>Antibiogram</a:t>
            </a:r>
            <a:r>
              <a:rPr lang="en-US" dirty="0"/>
              <a:t> project?</a:t>
            </a:r>
          </a:p>
        </p:txBody>
      </p:sp>
      <p:sp>
        <p:nvSpPr>
          <p:cNvPr id="4" name="Footer Placeholder 3"/>
          <p:cNvSpPr>
            <a:spLocks noGrp="1"/>
          </p:cNvSpPr>
          <p:nvPr>
            <p:ph type="ftr" sz="quarter" idx="11"/>
          </p:nvPr>
        </p:nvSpPr>
        <p:spPr/>
        <p:txBody>
          <a:bodyPr/>
          <a:lstStyle/>
          <a:p>
            <a:r>
              <a:rPr lang="en-US"/>
              <a:t>Maine Center for Disease Control and Prevention</a:t>
            </a:r>
            <a:endParaRPr lang="en-US" dirty="0"/>
          </a:p>
        </p:txBody>
      </p:sp>
      <p:sp>
        <p:nvSpPr>
          <p:cNvPr id="5" name="Slide Number Placeholder 4"/>
          <p:cNvSpPr>
            <a:spLocks noGrp="1"/>
          </p:cNvSpPr>
          <p:nvPr>
            <p:ph type="sldNum" sz="quarter" idx="12"/>
          </p:nvPr>
        </p:nvSpPr>
        <p:spPr/>
        <p:txBody>
          <a:bodyPr/>
          <a:lstStyle/>
          <a:p>
            <a:fld id="{584961FE-557B-45BA-B4B6-FC83F881436E}" type="slidenum">
              <a:rPr lang="en-US" smtClean="0"/>
              <a:t>41</a:t>
            </a:fld>
            <a:endParaRPr lang="en-US"/>
          </a:p>
        </p:txBody>
      </p:sp>
    </p:spTree>
    <p:extLst>
      <p:ext uri="{BB962C8B-B14F-4D97-AF65-F5344CB8AC3E}">
        <p14:creationId xmlns:p14="http://schemas.microsoft.com/office/powerpoint/2010/main" val="3829698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State </a:t>
            </a:r>
            <a:r>
              <a:rPr lang="en-US" dirty="0" err="1"/>
              <a:t>Antibiogram</a:t>
            </a:r>
            <a:r>
              <a:rPr lang="en-US" dirty="0"/>
              <a:t> Discussion Points</a:t>
            </a:r>
          </a:p>
        </p:txBody>
      </p:sp>
      <p:sp>
        <p:nvSpPr>
          <p:cNvPr id="3" name="Content Placeholder 2"/>
          <p:cNvSpPr>
            <a:spLocks noGrp="1"/>
          </p:cNvSpPr>
          <p:nvPr>
            <p:ph idx="1"/>
          </p:nvPr>
        </p:nvSpPr>
        <p:spPr/>
        <p:txBody>
          <a:bodyPr>
            <a:normAutofit lnSpcReduction="10000"/>
          </a:bodyPr>
          <a:lstStyle/>
          <a:p>
            <a:r>
              <a:rPr lang="en-US" dirty="0"/>
              <a:t>Data source</a:t>
            </a:r>
          </a:p>
          <a:p>
            <a:pPr lvl="1"/>
            <a:r>
              <a:rPr lang="en-US" dirty="0"/>
              <a:t>2016 – plan to use </a:t>
            </a:r>
            <a:r>
              <a:rPr lang="en-US" dirty="0" err="1"/>
              <a:t>antibiograms</a:t>
            </a:r>
            <a:r>
              <a:rPr lang="en-US" dirty="0"/>
              <a:t> published by </a:t>
            </a:r>
            <a:r>
              <a:rPr lang="en-US" dirty="0" err="1"/>
              <a:t>NorDx</a:t>
            </a:r>
            <a:r>
              <a:rPr lang="en-US" dirty="0"/>
              <a:t> / ALI /other labs</a:t>
            </a:r>
          </a:p>
          <a:p>
            <a:pPr lvl="1"/>
            <a:r>
              <a:rPr lang="en-US" dirty="0"/>
              <a:t>Consider facility- or lab-specific differential </a:t>
            </a:r>
            <a:r>
              <a:rPr lang="en-US" dirty="0" err="1"/>
              <a:t>antibiogram</a:t>
            </a:r>
            <a:r>
              <a:rPr lang="en-US" dirty="0"/>
              <a:t> characteristics</a:t>
            </a:r>
          </a:p>
          <a:p>
            <a:pPr lvl="1"/>
            <a:r>
              <a:rPr lang="en-US" dirty="0"/>
              <a:t>Should we mandate </a:t>
            </a:r>
            <a:r>
              <a:rPr lang="en-US" dirty="0" err="1"/>
              <a:t>antibiogram</a:t>
            </a:r>
            <a:r>
              <a:rPr lang="en-US" dirty="0"/>
              <a:t> reporting? (MI, NH, LA county)</a:t>
            </a:r>
          </a:p>
          <a:p>
            <a:pPr lvl="2"/>
            <a:r>
              <a:rPr lang="en-US" dirty="0">
                <a:hlinkClick r:id="rId2"/>
              </a:rPr>
              <a:t>http://publichealth.lacounty.gov/acd/docs/AntibiogramInstructions.pdf</a:t>
            </a:r>
            <a:r>
              <a:rPr lang="en-US" dirty="0"/>
              <a:t> </a:t>
            </a:r>
          </a:p>
          <a:p>
            <a:r>
              <a:rPr lang="en-US" dirty="0"/>
              <a:t>State versus Regional </a:t>
            </a:r>
            <a:r>
              <a:rPr lang="en-US" dirty="0" err="1"/>
              <a:t>Antibiogram</a:t>
            </a:r>
            <a:endParaRPr lang="en-US" dirty="0"/>
          </a:p>
          <a:p>
            <a:pPr lvl="1"/>
            <a:r>
              <a:rPr lang="en-US" dirty="0"/>
              <a:t>By County/public health district?</a:t>
            </a:r>
          </a:p>
          <a:p>
            <a:pPr lvl="1"/>
            <a:r>
              <a:rPr lang="en-US" dirty="0"/>
              <a:t>By Facility type? (Acute vs. LTC vs. outpatient vs. ED)</a:t>
            </a:r>
          </a:p>
          <a:p>
            <a:r>
              <a:rPr lang="en-US" dirty="0"/>
              <a:t>Disease state-specific </a:t>
            </a:r>
            <a:r>
              <a:rPr lang="en-US" dirty="0" err="1"/>
              <a:t>antibiogram</a:t>
            </a:r>
            <a:r>
              <a:rPr lang="en-US" dirty="0"/>
              <a:t>?</a:t>
            </a:r>
          </a:p>
          <a:p>
            <a:pPr lvl="1"/>
            <a:r>
              <a:rPr lang="en-US" dirty="0"/>
              <a:t>UTI, SSTI, RTI</a:t>
            </a:r>
          </a:p>
          <a:p>
            <a:r>
              <a:rPr lang="en-US" dirty="0"/>
              <a:t>Need for unit specific </a:t>
            </a:r>
            <a:r>
              <a:rPr lang="en-US" dirty="0" err="1"/>
              <a:t>antibiogram</a:t>
            </a:r>
            <a:r>
              <a:rPr lang="en-US" dirty="0"/>
              <a:t>?</a:t>
            </a:r>
          </a:p>
          <a:p>
            <a:r>
              <a:rPr lang="en-US" dirty="0"/>
              <a:t>By patient specific factors?</a:t>
            </a:r>
          </a:p>
          <a:p>
            <a:pPr lvl="1"/>
            <a:r>
              <a:rPr lang="en-US" dirty="0"/>
              <a:t>Age, CAUTI vs. </a:t>
            </a:r>
            <a:r>
              <a:rPr lang="en-US"/>
              <a:t>UTI</a:t>
            </a:r>
            <a:endParaRPr lang="en-US" dirty="0"/>
          </a:p>
        </p:txBody>
      </p:sp>
      <p:sp>
        <p:nvSpPr>
          <p:cNvPr id="4" name="Footer Placeholder 3"/>
          <p:cNvSpPr>
            <a:spLocks noGrp="1"/>
          </p:cNvSpPr>
          <p:nvPr>
            <p:ph type="ftr" sz="quarter" idx="11"/>
          </p:nvPr>
        </p:nvSpPr>
        <p:spPr/>
        <p:txBody>
          <a:bodyPr/>
          <a:lstStyle/>
          <a:p>
            <a:r>
              <a:rPr lang="en-US"/>
              <a:t>Maine Center for Disease Control and Prevention</a:t>
            </a:r>
            <a:endParaRPr lang="en-US" dirty="0"/>
          </a:p>
        </p:txBody>
      </p:sp>
      <p:sp>
        <p:nvSpPr>
          <p:cNvPr id="5" name="Slide Number Placeholder 4"/>
          <p:cNvSpPr>
            <a:spLocks noGrp="1"/>
          </p:cNvSpPr>
          <p:nvPr>
            <p:ph type="sldNum" sz="quarter" idx="12"/>
          </p:nvPr>
        </p:nvSpPr>
        <p:spPr/>
        <p:txBody>
          <a:bodyPr/>
          <a:lstStyle/>
          <a:p>
            <a:fld id="{584961FE-557B-45BA-B4B6-FC83F881436E}" type="slidenum">
              <a:rPr lang="en-US" smtClean="0"/>
              <a:t>42</a:t>
            </a:fld>
            <a:endParaRPr lang="en-US"/>
          </a:p>
        </p:txBody>
      </p:sp>
    </p:spTree>
    <p:extLst>
      <p:ext uri="{BB962C8B-B14F-4D97-AF65-F5344CB8AC3E}">
        <p14:creationId xmlns:p14="http://schemas.microsoft.com/office/powerpoint/2010/main" val="17471068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State </a:t>
            </a:r>
            <a:r>
              <a:rPr lang="en-US" dirty="0" err="1"/>
              <a:t>Antibiogram</a:t>
            </a:r>
            <a:br>
              <a:rPr lang="en-US" dirty="0"/>
            </a:br>
            <a:r>
              <a:rPr lang="en-US" dirty="0"/>
              <a:t>Recommendations</a:t>
            </a:r>
          </a:p>
        </p:txBody>
      </p:sp>
      <p:sp>
        <p:nvSpPr>
          <p:cNvPr id="4" name="Footer Placeholder 3"/>
          <p:cNvSpPr>
            <a:spLocks noGrp="1"/>
          </p:cNvSpPr>
          <p:nvPr>
            <p:ph type="ftr" sz="quarter" idx="11"/>
          </p:nvPr>
        </p:nvSpPr>
        <p:spPr/>
        <p:txBody>
          <a:bodyPr/>
          <a:lstStyle/>
          <a:p>
            <a:r>
              <a:rPr lang="en-US"/>
              <a:t>Maine Center for Disease Control and Prevention</a:t>
            </a:r>
            <a:endParaRPr lang="en-US" dirty="0"/>
          </a:p>
        </p:txBody>
      </p:sp>
      <p:sp>
        <p:nvSpPr>
          <p:cNvPr id="5" name="Slide Number Placeholder 4"/>
          <p:cNvSpPr>
            <a:spLocks noGrp="1"/>
          </p:cNvSpPr>
          <p:nvPr>
            <p:ph type="sldNum" sz="quarter" idx="12"/>
          </p:nvPr>
        </p:nvSpPr>
        <p:spPr/>
        <p:txBody>
          <a:bodyPr/>
          <a:lstStyle/>
          <a:p>
            <a:fld id="{584961FE-557B-45BA-B4B6-FC83F881436E}" type="slidenum">
              <a:rPr lang="en-US" smtClean="0"/>
              <a:t>43</a:t>
            </a:fld>
            <a:endParaRPr lang="en-US"/>
          </a:p>
        </p:txBody>
      </p:sp>
      <p:graphicFrame>
        <p:nvGraphicFramePr>
          <p:cNvPr id="6" name="Table 5"/>
          <p:cNvGraphicFramePr>
            <a:graphicFrameLocks noGrp="1"/>
          </p:cNvGraphicFramePr>
          <p:nvPr>
            <p:extLst/>
          </p:nvPr>
        </p:nvGraphicFramePr>
        <p:xfrm>
          <a:off x="304800" y="1371600"/>
          <a:ext cx="8534400" cy="4778532"/>
        </p:xfrm>
        <a:graphic>
          <a:graphicData uri="http://schemas.openxmlformats.org/drawingml/2006/table">
            <a:tbl>
              <a:tblPr firstRow="1" firstCol="1" bandRow="1"/>
              <a:tblGrid>
                <a:gridCol w="6593306">
                  <a:extLst>
                    <a:ext uri="{9D8B030D-6E8A-4147-A177-3AD203B41FA5}">
                      <a16:colId xmlns:a16="http://schemas.microsoft.com/office/drawing/2014/main" val="20000"/>
                    </a:ext>
                  </a:extLst>
                </a:gridCol>
                <a:gridCol w="1941094">
                  <a:extLst>
                    <a:ext uri="{9D8B030D-6E8A-4147-A177-3AD203B41FA5}">
                      <a16:colId xmlns:a16="http://schemas.microsoft.com/office/drawing/2014/main" val="20001"/>
                    </a:ext>
                  </a:extLst>
                </a:gridCol>
              </a:tblGrid>
              <a:tr h="314045">
                <a:tc>
                  <a:txBody>
                    <a:bodyPr/>
                    <a:lstStyle/>
                    <a:p>
                      <a:pPr marL="0" marR="0">
                        <a:lnSpc>
                          <a:spcPct val="115000"/>
                        </a:lnSpc>
                        <a:spcBef>
                          <a:spcPts val="0"/>
                        </a:spcBef>
                        <a:spcAft>
                          <a:spcPts val="0"/>
                        </a:spcAft>
                      </a:pPr>
                      <a:r>
                        <a:rPr lang="en-US" sz="1800" b="1" dirty="0">
                          <a:effectLst/>
                          <a:latin typeface="Calibri"/>
                          <a:ea typeface="Calibri"/>
                          <a:cs typeface="Times New Roman"/>
                        </a:rPr>
                        <a:t>Recommendation Proposed</a:t>
                      </a:r>
                      <a:r>
                        <a:rPr lang="en-US" sz="1800" b="1" baseline="0" dirty="0">
                          <a:effectLst/>
                          <a:latin typeface="Calibri"/>
                          <a:ea typeface="Calibri"/>
                          <a:cs typeface="Times New Roman"/>
                        </a:rPr>
                        <a:t> (if any):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marL="0" marR="0" algn="ctr">
                        <a:lnSpc>
                          <a:spcPct val="115000"/>
                        </a:lnSpc>
                        <a:spcBef>
                          <a:spcPts val="0"/>
                        </a:spcBef>
                        <a:spcAft>
                          <a:spcPts val="0"/>
                        </a:spcAft>
                      </a:pPr>
                      <a:r>
                        <a:rPr lang="en-US" sz="1800" b="1">
                          <a:effectLst/>
                          <a:latin typeface="Calibri"/>
                          <a:ea typeface="Calibri"/>
                          <a:cs typeface="Times New Roman"/>
                        </a:rPr>
                        <a:t>In Favor</a:t>
                      </a:r>
                      <a:endParaRPr lang="en-US"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0"/>
                  </a:ext>
                </a:extLst>
              </a:tr>
              <a:tr h="2505355">
                <a:tc>
                  <a:txBody>
                    <a:bodyPr/>
                    <a:lstStyle/>
                    <a:p>
                      <a:pPr marL="342900" marR="0" indent="-342900">
                        <a:lnSpc>
                          <a:spcPct val="115000"/>
                        </a:lnSpc>
                        <a:spcBef>
                          <a:spcPts val="0"/>
                        </a:spcBef>
                        <a:spcAft>
                          <a:spcPts val="0"/>
                        </a:spcAft>
                        <a:buFont typeface="+mj-lt"/>
                        <a:buAutoNum type="alphaUcPeriod"/>
                      </a:pPr>
                      <a:endParaRPr lang="en-US" sz="1800" dirty="0">
                        <a:effectLst/>
                        <a:latin typeface="Calibri"/>
                        <a:ea typeface="Calibri"/>
                        <a:cs typeface="Times New Roman"/>
                      </a:endParaRPr>
                    </a:p>
                    <a:p>
                      <a:pPr marL="0" marR="0">
                        <a:lnSpc>
                          <a:spcPct val="115000"/>
                        </a:lnSpc>
                        <a:spcBef>
                          <a:spcPts val="0"/>
                        </a:spcBef>
                        <a:spcAft>
                          <a:spcPts val="0"/>
                        </a:spcAft>
                      </a:pPr>
                      <a:r>
                        <a:rPr lang="en-US" sz="1800" dirty="0">
                          <a:effectLst/>
                          <a:latin typeface="Calibri"/>
                          <a:ea typeface="Calibri"/>
                          <a:cs typeface="Times New Roman"/>
                        </a:rPr>
                        <a:t> </a:t>
                      </a:r>
                    </a:p>
                    <a:p>
                      <a:pPr marL="0" marR="0">
                        <a:lnSpc>
                          <a:spcPct val="115000"/>
                        </a:lnSpc>
                        <a:spcBef>
                          <a:spcPts val="0"/>
                        </a:spcBef>
                        <a:spcAft>
                          <a:spcPts val="0"/>
                        </a:spcAft>
                      </a:pPr>
                      <a:r>
                        <a:rPr lang="en-US" sz="18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 Room:  x / x</a:t>
                      </a:r>
                    </a:p>
                    <a:p>
                      <a:pPr marL="0" marR="0" algn="ctr">
                        <a:lnSpc>
                          <a:spcPct val="115000"/>
                        </a:lnSpc>
                        <a:spcBef>
                          <a:spcPts val="0"/>
                        </a:spcBef>
                        <a:spcAft>
                          <a:spcPts val="0"/>
                        </a:spcAft>
                      </a:pPr>
                      <a:r>
                        <a:rPr lang="en-US" sz="1800" u="sng" dirty="0">
                          <a:effectLst/>
                          <a:latin typeface="Calibri"/>
                          <a:ea typeface="Calibri"/>
                          <a:cs typeface="Times New Roman"/>
                        </a:rPr>
                        <a:t>Phone:  x / x</a:t>
                      </a:r>
                      <a:endParaRPr lang="en-US" sz="1800" dirty="0">
                        <a:effectLst/>
                        <a:latin typeface="Calibri"/>
                        <a:ea typeface="Calibri"/>
                        <a:cs typeface="Times New Roman"/>
                      </a:endParaRPr>
                    </a:p>
                    <a:p>
                      <a:pPr marL="0" marR="0" algn="ctr">
                        <a:lnSpc>
                          <a:spcPct val="115000"/>
                        </a:lnSpc>
                        <a:spcBef>
                          <a:spcPts val="0"/>
                        </a:spcBef>
                        <a:spcAft>
                          <a:spcPts val="0"/>
                        </a:spcAft>
                      </a:pPr>
                      <a:r>
                        <a:rPr lang="en-US" sz="1800" dirty="0">
                          <a:effectLst/>
                          <a:latin typeface="Calibri"/>
                          <a:ea typeface="Calibri"/>
                          <a:cs typeface="Times New Roman"/>
                        </a:rPr>
                        <a:t>Total:  x / 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4045">
                <a:tc gridSpan="2">
                  <a:txBody>
                    <a:bodyPr/>
                    <a:lstStyle/>
                    <a:p>
                      <a:pPr marL="0" marR="0">
                        <a:lnSpc>
                          <a:spcPct val="115000"/>
                        </a:lnSpc>
                        <a:spcBef>
                          <a:spcPts val="0"/>
                        </a:spcBef>
                        <a:spcAft>
                          <a:spcPts val="0"/>
                        </a:spcAft>
                      </a:pPr>
                      <a:r>
                        <a:rPr lang="en-US" sz="1800" b="1">
                          <a:effectLst/>
                          <a:latin typeface="Calibri"/>
                          <a:ea typeface="Calibri"/>
                          <a:cs typeface="Times New Roman"/>
                        </a:rPr>
                        <a:t>If consensus is not obtained, list major issues/concerns:</a:t>
                      </a:r>
                      <a:endParaRPr lang="en-US"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hMerge="1">
                  <a:txBody>
                    <a:bodyPr/>
                    <a:lstStyle/>
                    <a:p>
                      <a:endParaRPr lang="en-US"/>
                    </a:p>
                  </a:txBody>
                  <a:tcPr/>
                </a:tc>
                <a:extLst>
                  <a:ext uri="{0D108BD9-81ED-4DB2-BD59-A6C34878D82A}">
                    <a16:rowId xmlns:a16="http://schemas.microsoft.com/office/drawing/2014/main" val="10002"/>
                  </a:ext>
                </a:extLst>
              </a:tr>
              <a:tr h="1642241">
                <a:tc gridSpan="2">
                  <a:txBody>
                    <a:bodyPr/>
                    <a:lstStyle/>
                    <a:p>
                      <a:pPr marL="0" marR="0">
                        <a:lnSpc>
                          <a:spcPct val="115000"/>
                        </a:lnSpc>
                        <a:spcBef>
                          <a:spcPts val="0"/>
                        </a:spcBef>
                        <a:spcAft>
                          <a:spcPts val="0"/>
                        </a:spcAft>
                      </a:pPr>
                      <a:r>
                        <a:rPr lang="en-US" sz="1800" dirty="0">
                          <a:effectLst/>
                          <a:latin typeface="Calibri"/>
                          <a:ea typeface="Calibri"/>
                          <a:cs typeface="Times New Roman"/>
                        </a:rPr>
                        <a:t>1.</a:t>
                      </a:r>
                    </a:p>
                    <a:p>
                      <a:pPr marL="0" marR="0">
                        <a:lnSpc>
                          <a:spcPct val="115000"/>
                        </a:lnSpc>
                        <a:spcBef>
                          <a:spcPts val="0"/>
                        </a:spcBef>
                        <a:spcAft>
                          <a:spcPts val="0"/>
                        </a:spcAft>
                      </a:pPr>
                      <a:r>
                        <a:rPr lang="en-US" sz="1800" dirty="0">
                          <a:effectLst/>
                          <a:latin typeface="Calibri"/>
                          <a:ea typeface="Calibri"/>
                          <a:cs typeface="Times New Roman"/>
                        </a:rPr>
                        <a:t>2.</a:t>
                      </a:r>
                    </a:p>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862088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for 2018</a:t>
            </a:r>
          </a:p>
        </p:txBody>
      </p:sp>
      <p:sp>
        <p:nvSpPr>
          <p:cNvPr id="3" name="Content Placeholder 2"/>
          <p:cNvSpPr>
            <a:spLocks noGrp="1"/>
          </p:cNvSpPr>
          <p:nvPr>
            <p:ph idx="1"/>
          </p:nvPr>
        </p:nvSpPr>
        <p:spPr/>
        <p:txBody>
          <a:bodyPr>
            <a:normAutofit fontScale="92500" lnSpcReduction="20000"/>
          </a:bodyPr>
          <a:lstStyle/>
          <a:p>
            <a:r>
              <a:rPr lang="en-US" dirty="0"/>
              <a:t>Prep:  Winter 2017-2018</a:t>
            </a:r>
          </a:p>
          <a:p>
            <a:pPr lvl="1"/>
            <a:r>
              <a:rPr lang="en-US" dirty="0"/>
              <a:t>HAI/AR Needs Assessment</a:t>
            </a:r>
          </a:p>
          <a:p>
            <a:endParaRPr lang="en-US" dirty="0"/>
          </a:p>
          <a:p>
            <a:r>
              <a:rPr lang="en-US" dirty="0"/>
              <a:t>Meeting Schedule (tentative)</a:t>
            </a:r>
          </a:p>
          <a:p>
            <a:pPr lvl="1"/>
            <a:r>
              <a:rPr lang="en-US" dirty="0"/>
              <a:t>February</a:t>
            </a:r>
          </a:p>
          <a:p>
            <a:pPr lvl="1"/>
            <a:r>
              <a:rPr lang="en-US" dirty="0"/>
              <a:t>May </a:t>
            </a:r>
          </a:p>
          <a:p>
            <a:pPr lvl="1"/>
            <a:r>
              <a:rPr lang="en-US" dirty="0"/>
              <a:t>August (end of)</a:t>
            </a:r>
          </a:p>
          <a:p>
            <a:pPr lvl="1"/>
            <a:r>
              <a:rPr lang="en-US" dirty="0">
                <a:solidFill>
                  <a:schemeClr val="bg1">
                    <a:lumMod val="50000"/>
                  </a:schemeClr>
                </a:solidFill>
              </a:rPr>
              <a:t>Months to avoid:  Jun, Jul, Sept, Oct, Nov, Dec</a:t>
            </a:r>
          </a:p>
          <a:p>
            <a:pPr lvl="1"/>
            <a:endParaRPr lang="en-US" dirty="0"/>
          </a:p>
          <a:p>
            <a:r>
              <a:rPr lang="en-US" dirty="0"/>
              <a:t>Topics</a:t>
            </a:r>
          </a:p>
          <a:p>
            <a:pPr lvl="1"/>
            <a:r>
              <a:rPr lang="en-US" dirty="0"/>
              <a:t>2018 Topics from HAI State Plan 2015-2018</a:t>
            </a:r>
          </a:p>
          <a:p>
            <a:pPr lvl="2"/>
            <a:r>
              <a:rPr lang="en-US" dirty="0"/>
              <a:t>HAI:  Public Reporting of Outbreak data</a:t>
            </a:r>
          </a:p>
          <a:p>
            <a:pPr lvl="2"/>
            <a:r>
              <a:rPr lang="en-US" dirty="0"/>
              <a:t>HAI:  External Validation update</a:t>
            </a:r>
          </a:p>
          <a:p>
            <a:pPr lvl="2"/>
            <a:r>
              <a:rPr lang="en-US" strike="sngStrike" dirty="0"/>
              <a:t>AR:  Explore impact of antibiotic shortages on AMS recommendations</a:t>
            </a:r>
          </a:p>
          <a:p>
            <a:pPr lvl="2"/>
            <a:r>
              <a:rPr lang="en-US" dirty="0"/>
              <a:t>AR:  Explore patient education regarding culturing, results, regimen</a:t>
            </a:r>
          </a:p>
          <a:p>
            <a:pPr lvl="1"/>
            <a:r>
              <a:rPr lang="en-US" dirty="0"/>
              <a:t>HAI State Plan 2019-2023</a:t>
            </a:r>
          </a:p>
        </p:txBody>
      </p:sp>
      <p:sp>
        <p:nvSpPr>
          <p:cNvPr id="4" name="Footer Placeholder 3"/>
          <p:cNvSpPr>
            <a:spLocks noGrp="1"/>
          </p:cNvSpPr>
          <p:nvPr>
            <p:ph type="ftr" sz="quarter" idx="11"/>
          </p:nvPr>
        </p:nvSpPr>
        <p:spPr/>
        <p:txBody>
          <a:bodyPr/>
          <a:lstStyle/>
          <a:p>
            <a:r>
              <a:rPr lang="en-US"/>
              <a:t>Maine Center for Disease Control and Prevention</a:t>
            </a:r>
            <a:endParaRPr lang="en-US" dirty="0"/>
          </a:p>
        </p:txBody>
      </p:sp>
      <p:sp>
        <p:nvSpPr>
          <p:cNvPr id="5" name="Slide Number Placeholder 4"/>
          <p:cNvSpPr>
            <a:spLocks noGrp="1"/>
          </p:cNvSpPr>
          <p:nvPr>
            <p:ph type="sldNum" sz="quarter" idx="12"/>
          </p:nvPr>
        </p:nvSpPr>
        <p:spPr/>
        <p:txBody>
          <a:bodyPr/>
          <a:lstStyle/>
          <a:p>
            <a:fld id="{584961FE-557B-45BA-B4B6-FC83F881436E}" type="slidenum">
              <a:rPr lang="en-US" smtClean="0"/>
              <a:t>44</a:t>
            </a:fld>
            <a:endParaRPr lang="en-US"/>
          </a:p>
        </p:txBody>
      </p:sp>
    </p:spTree>
    <p:extLst>
      <p:ext uri="{BB962C8B-B14F-4D97-AF65-F5344CB8AC3E}">
        <p14:creationId xmlns:p14="http://schemas.microsoft.com/office/powerpoint/2010/main" val="17294786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Meeting Wrap-up:</a:t>
            </a:r>
          </a:p>
        </p:txBody>
      </p:sp>
      <p:sp>
        <p:nvSpPr>
          <p:cNvPr id="3" name="Content Placeholder 2"/>
          <p:cNvSpPr>
            <a:spLocks noGrp="1"/>
          </p:cNvSpPr>
          <p:nvPr>
            <p:ph idx="1"/>
          </p:nvPr>
        </p:nvSpPr>
        <p:spPr/>
        <p:txBody>
          <a:bodyPr>
            <a:normAutofit/>
          </a:bodyPr>
          <a:lstStyle/>
          <a:p>
            <a:r>
              <a:rPr lang="en-US" dirty="0"/>
              <a:t>Meeting Evaluation</a:t>
            </a:r>
          </a:p>
          <a:p>
            <a:pPr marL="0" indent="0">
              <a:buNone/>
            </a:pPr>
            <a:endParaRPr lang="en-US" dirty="0"/>
          </a:p>
          <a:p>
            <a:pPr lvl="1"/>
            <a:r>
              <a:rPr lang="en-US" dirty="0"/>
              <a:t>Plus</a:t>
            </a:r>
          </a:p>
          <a:p>
            <a:pPr lvl="1"/>
            <a:endParaRPr lang="en-US" dirty="0"/>
          </a:p>
          <a:p>
            <a:pPr lvl="1"/>
            <a:r>
              <a:rPr lang="en-US" dirty="0"/>
              <a:t>Delta</a:t>
            </a:r>
          </a:p>
          <a:p>
            <a:pPr marL="0" indent="0">
              <a:buNone/>
            </a:pPr>
            <a:endParaRPr lang="en-US" dirty="0"/>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a:t>Maine Center for Disease Control and Prevention</a:t>
            </a:r>
            <a:endParaRPr lang="en-US" dirty="0"/>
          </a:p>
        </p:txBody>
      </p:sp>
      <p:sp>
        <p:nvSpPr>
          <p:cNvPr id="5" name="Slide Number Placeholder 4"/>
          <p:cNvSpPr>
            <a:spLocks noGrp="1"/>
          </p:cNvSpPr>
          <p:nvPr>
            <p:ph type="sldNum" sz="quarter" idx="12"/>
          </p:nvPr>
        </p:nvSpPr>
        <p:spPr/>
        <p:txBody>
          <a:bodyPr/>
          <a:lstStyle/>
          <a:p>
            <a:fld id="{584961FE-557B-45BA-B4B6-FC83F881436E}" type="slidenum">
              <a:rPr lang="en-US" smtClean="0"/>
              <a:t>45</a:t>
            </a:fld>
            <a:endParaRPr lang="en-US"/>
          </a:p>
        </p:txBody>
      </p:sp>
      <p:pic>
        <p:nvPicPr>
          <p:cNvPr id="1026" name="Picture 2" descr="Image result for meeting evalu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343150"/>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8002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a:t>
            </a:r>
          </a:p>
        </p:txBody>
      </p:sp>
      <p:sp>
        <p:nvSpPr>
          <p:cNvPr id="5" name="Content Placeholder 4"/>
          <p:cNvSpPr>
            <a:spLocks noGrp="1"/>
          </p:cNvSpPr>
          <p:nvPr>
            <p:ph idx="1"/>
          </p:nvPr>
        </p:nvSpPr>
        <p:spPr/>
        <p:txBody>
          <a:bodyPr>
            <a:noAutofit/>
          </a:bodyPr>
          <a:lstStyle/>
          <a:p>
            <a:r>
              <a:rPr lang="en-US" sz="1200" b="1" dirty="0">
                <a:latin typeface="Times New Roman" panose="02020603050405020304" pitchFamily="18" charset="0"/>
              </a:rPr>
              <a:t>Rita Owsiak MS, MT(ASCP), CIC</a:t>
            </a:r>
          </a:p>
          <a:p>
            <a:r>
              <a:rPr lang="en-US" sz="1200" b="1" dirty="0">
                <a:latin typeface="Times New Roman" panose="02020603050405020304" pitchFamily="18" charset="0"/>
              </a:rPr>
              <a:t>Healthcare Associated Infections Coordinator</a:t>
            </a:r>
          </a:p>
          <a:p>
            <a:r>
              <a:rPr lang="en-US" sz="1200" b="1" dirty="0">
                <a:latin typeface="Times New Roman" panose="02020603050405020304" pitchFamily="18" charset="0"/>
                <a:hlinkClick r:id="rId2"/>
              </a:rPr>
              <a:t>Rita.Owsiak@maine.gov</a:t>
            </a:r>
            <a:endParaRPr lang="en-US" sz="1200" b="1" dirty="0">
              <a:latin typeface="Times New Roman" panose="02020603050405020304" pitchFamily="18" charset="0"/>
            </a:endParaRPr>
          </a:p>
          <a:p>
            <a:r>
              <a:rPr lang="en-US" sz="1200" b="1" dirty="0">
                <a:latin typeface="Times New Roman" panose="02020603050405020304" pitchFamily="18" charset="0"/>
              </a:rPr>
              <a:t>Phone: 207-287-6028</a:t>
            </a:r>
          </a:p>
          <a:p>
            <a:endParaRPr lang="en-US" sz="1200" b="1" dirty="0">
              <a:latin typeface="Times New Roman" panose="02020603050405020304" pitchFamily="18" charset="0"/>
            </a:endParaRPr>
          </a:p>
          <a:p>
            <a:r>
              <a:rPr lang="en-US" sz="1200" b="1" dirty="0">
                <a:latin typeface="Times New Roman" panose="02020603050405020304" pitchFamily="18" charset="0"/>
              </a:rPr>
              <a:t>Jennifer Liao, </a:t>
            </a:r>
            <a:r>
              <a:rPr lang="en-US" sz="1200" b="1" dirty="0" err="1">
                <a:latin typeface="Times New Roman" panose="02020603050405020304" pitchFamily="18" charset="0"/>
              </a:rPr>
              <a:t>PharmD</a:t>
            </a:r>
            <a:endParaRPr lang="en-US" sz="1200" b="1" dirty="0">
              <a:latin typeface="Times New Roman" panose="02020603050405020304" pitchFamily="18" charset="0"/>
            </a:endParaRPr>
          </a:p>
          <a:p>
            <a:r>
              <a:rPr lang="en-US" sz="1200" b="1" dirty="0">
                <a:latin typeface="Times New Roman" panose="02020603050405020304" pitchFamily="18" charset="0"/>
              </a:rPr>
              <a:t>Antibiotic Resistance Coordinator</a:t>
            </a:r>
          </a:p>
          <a:p>
            <a:r>
              <a:rPr lang="en-US" sz="1200" b="1" dirty="0">
                <a:latin typeface="Times New Roman" panose="02020603050405020304" pitchFamily="18" charset="0"/>
                <a:hlinkClick r:id="rId3"/>
              </a:rPr>
              <a:t>Jennifer.Liao@maine.gov</a:t>
            </a:r>
            <a:endParaRPr lang="en-US" sz="1200" b="1" dirty="0">
              <a:latin typeface="Times New Roman" panose="02020603050405020304" pitchFamily="18" charset="0"/>
            </a:endParaRPr>
          </a:p>
          <a:p>
            <a:r>
              <a:rPr lang="en-US" sz="1200" b="1" dirty="0">
                <a:latin typeface="Times New Roman" panose="02020603050405020304" pitchFamily="18" charset="0"/>
              </a:rPr>
              <a:t>Phone: 207-287-6516</a:t>
            </a:r>
          </a:p>
          <a:p>
            <a:endParaRPr lang="en-US" sz="1200" b="1" dirty="0">
              <a:latin typeface="Times New Roman" panose="02020603050405020304" pitchFamily="18" charset="0"/>
            </a:endParaRPr>
          </a:p>
          <a:p>
            <a:r>
              <a:rPr lang="en-US" sz="1200" b="1" dirty="0">
                <a:latin typeface="Times New Roman" panose="02020603050405020304" pitchFamily="18" charset="0"/>
              </a:rPr>
              <a:t>Brittany Roy, MPH</a:t>
            </a:r>
          </a:p>
          <a:p>
            <a:r>
              <a:rPr lang="en-US" sz="1200" b="1" dirty="0">
                <a:latin typeface="Times New Roman" panose="02020603050405020304" pitchFamily="18" charset="0"/>
              </a:rPr>
              <a:t>Healthcare Associated Infections Specialist</a:t>
            </a:r>
          </a:p>
          <a:p>
            <a:r>
              <a:rPr lang="en-US" sz="1200" b="1" dirty="0">
                <a:latin typeface="Times New Roman" panose="02020603050405020304" pitchFamily="18" charset="0"/>
                <a:hlinkClick r:id="rId4"/>
              </a:rPr>
              <a:t>Brittany.Roy@maine.gov</a:t>
            </a:r>
            <a:endParaRPr lang="en-US" sz="1200" b="1" dirty="0">
              <a:latin typeface="Times New Roman" panose="02020603050405020304" pitchFamily="18" charset="0"/>
            </a:endParaRPr>
          </a:p>
          <a:p>
            <a:r>
              <a:rPr lang="en-US" sz="1200" b="1" dirty="0">
                <a:latin typeface="Times New Roman" panose="02020603050405020304" pitchFamily="18" charset="0"/>
              </a:rPr>
              <a:t>Phone: 207-287-2682</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2015" y="4648200"/>
            <a:ext cx="2919969" cy="1109379"/>
          </a:xfrm>
          <a:prstGeom prst="rect">
            <a:avLst/>
          </a:prstGeom>
        </p:spPr>
      </p:pic>
    </p:spTree>
    <p:extLst>
      <p:ext uri="{BB962C8B-B14F-4D97-AF65-F5344CB8AC3E}">
        <p14:creationId xmlns:p14="http://schemas.microsoft.com/office/powerpoint/2010/main" val="4147195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Hips and Knees:  How do other States Report?</a:t>
            </a:r>
          </a:p>
        </p:txBody>
      </p:sp>
      <p:sp>
        <p:nvSpPr>
          <p:cNvPr id="3" name="Content Placeholder 2"/>
          <p:cNvSpPr>
            <a:spLocks noGrp="1"/>
          </p:cNvSpPr>
          <p:nvPr>
            <p:ph idx="1"/>
          </p:nvPr>
        </p:nvSpPr>
        <p:spPr/>
        <p:txBody>
          <a:bodyPr/>
          <a:lstStyle/>
          <a:p>
            <a:r>
              <a:rPr lang="en-US" dirty="0"/>
              <a:t>Wisconsin</a:t>
            </a:r>
          </a:p>
        </p:txBody>
      </p:sp>
      <p:sp>
        <p:nvSpPr>
          <p:cNvPr id="4" name="Footer Placeholder 3"/>
          <p:cNvSpPr>
            <a:spLocks noGrp="1"/>
          </p:cNvSpPr>
          <p:nvPr>
            <p:ph type="ftr" sz="quarter" idx="11"/>
          </p:nvPr>
        </p:nvSpPr>
        <p:spPr/>
        <p:txBody>
          <a:bodyPr/>
          <a:lstStyle/>
          <a:p>
            <a:r>
              <a:rPr lang="en-US"/>
              <a:t>Maine Center for Disease Control and Prevention</a:t>
            </a:r>
            <a:endParaRPr lang="en-US" dirty="0"/>
          </a:p>
        </p:txBody>
      </p:sp>
      <p:sp>
        <p:nvSpPr>
          <p:cNvPr id="5" name="Slide Number Placeholder 4"/>
          <p:cNvSpPr>
            <a:spLocks noGrp="1"/>
          </p:cNvSpPr>
          <p:nvPr>
            <p:ph type="sldNum" sz="quarter" idx="12"/>
          </p:nvPr>
        </p:nvSpPr>
        <p:spPr/>
        <p:txBody>
          <a:bodyPr/>
          <a:lstStyle/>
          <a:p>
            <a:fld id="{584961FE-557B-45BA-B4B6-FC83F881436E}" type="slidenum">
              <a:rPr lang="en-US" smtClean="0"/>
              <a:t>5</a:t>
            </a:fld>
            <a:endParaRPr lang="en-US"/>
          </a:p>
        </p:txBody>
      </p:sp>
      <p:pic>
        <p:nvPicPr>
          <p:cNvPr id="9" name="Picture 8"/>
          <p:cNvPicPr>
            <a:picLocks noChangeAspect="1"/>
          </p:cNvPicPr>
          <p:nvPr/>
        </p:nvPicPr>
        <p:blipFill>
          <a:blip r:embed="rId3"/>
          <a:stretch>
            <a:fillRect/>
          </a:stretch>
        </p:blipFill>
        <p:spPr>
          <a:xfrm>
            <a:off x="1452321" y="1828800"/>
            <a:ext cx="6239358" cy="4277179"/>
          </a:xfrm>
          <a:prstGeom prst="rect">
            <a:avLst/>
          </a:prstGeom>
        </p:spPr>
      </p:pic>
    </p:spTree>
    <p:extLst>
      <p:ext uri="{BB962C8B-B14F-4D97-AF65-F5344CB8AC3E}">
        <p14:creationId xmlns:p14="http://schemas.microsoft.com/office/powerpoint/2010/main" val="3799745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Hips and Knees:  How do other States Report?</a:t>
            </a:r>
          </a:p>
        </p:txBody>
      </p:sp>
      <p:sp>
        <p:nvSpPr>
          <p:cNvPr id="3" name="Content Placeholder 2"/>
          <p:cNvSpPr>
            <a:spLocks noGrp="1"/>
          </p:cNvSpPr>
          <p:nvPr>
            <p:ph idx="1"/>
          </p:nvPr>
        </p:nvSpPr>
        <p:spPr/>
        <p:txBody>
          <a:bodyPr/>
          <a:lstStyle/>
          <a:p>
            <a:r>
              <a:rPr lang="en-US" dirty="0"/>
              <a:t>Nevada</a:t>
            </a:r>
          </a:p>
        </p:txBody>
      </p:sp>
      <p:sp>
        <p:nvSpPr>
          <p:cNvPr id="4" name="Footer Placeholder 3"/>
          <p:cNvSpPr>
            <a:spLocks noGrp="1"/>
          </p:cNvSpPr>
          <p:nvPr>
            <p:ph type="ftr" sz="quarter" idx="11"/>
          </p:nvPr>
        </p:nvSpPr>
        <p:spPr/>
        <p:txBody>
          <a:bodyPr/>
          <a:lstStyle/>
          <a:p>
            <a:r>
              <a:rPr lang="en-US"/>
              <a:t>Maine Center for Disease Control and Prevention</a:t>
            </a:r>
            <a:endParaRPr lang="en-US" dirty="0"/>
          </a:p>
        </p:txBody>
      </p:sp>
      <p:sp>
        <p:nvSpPr>
          <p:cNvPr id="5" name="Slide Number Placeholder 4"/>
          <p:cNvSpPr>
            <a:spLocks noGrp="1"/>
          </p:cNvSpPr>
          <p:nvPr>
            <p:ph type="sldNum" sz="quarter" idx="12"/>
          </p:nvPr>
        </p:nvSpPr>
        <p:spPr/>
        <p:txBody>
          <a:bodyPr/>
          <a:lstStyle/>
          <a:p>
            <a:fld id="{584961FE-557B-45BA-B4B6-FC83F881436E}" type="slidenum">
              <a:rPr lang="en-US" smtClean="0"/>
              <a:t>6</a:t>
            </a:fld>
            <a:endParaRPr lang="en-US"/>
          </a:p>
        </p:txBody>
      </p:sp>
      <p:pic>
        <p:nvPicPr>
          <p:cNvPr id="7" name="Picture 6"/>
          <p:cNvPicPr>
            <a:picLocks noChangeAspect="1"/>
          </p:cNvPicPr>
          <p:nvPr/>
        </p:nvPicPr>
        <p:blipFill>
          <a:blip r:embed="rId2"/>
          <a:stretch>
            <a:fillRect/>
          </a:stretch>
        </p:blipFill>
        <p:spPr>
          <a:xfrm>
            <a:off x="533400" y="1849149"/>
            <a:ext cx="8153400" cy="3845502"/>
          </a:xfrm>
          <a:prstGeom prst="rect">
            <a:avLst/>
          </a:prstGeom>
        </p:spPr>
      </p:pic>
    </p:spTree>
    <p:extLst>
      <p:ext uri="{BB962C8B-B14F-4D97-AF65-F5344CB8AC3E}">
        <p14:creationId xmlns:p14="http://schemas.microsoft.com/office/powerpoint/2010/main" val="772736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Hips and Knees:  How do other States Report?</a:t>
            </a:r>
          </a:p>
        </p:txBody>
      </p:sp>
      <p:sp>
        <p:nvSpPr>
          <p:cNvPr id="3" name="Content Placeholder 2"/>
          <p:cNvSpPr>
            <a:spLocks noGrp="1"/>
          </p:cNvSpPr>
          <p:nvPr>
            <p:ph idx="1"/>
          </p:nvPr>
        </p:nvSpPr>
        <p:spPr/>
        <p:txBody>
          <a:bodyPr/>
          <a:lstStyle/>
          <a:p>
            <a:r>
              <a:rPr lang="en-US" dirty="0"/>
              <a:t>Oregon</a:t>
            </a:r>
          </a:p>
          <a:p>
            <a:pPr lvl="1"/>
            <a:r>
              <a:rPr lang="en-US" dirty="0"/>
              <a:t>Executive Summary (State-wide)</a:t>
            </a:r>
          </a:p>
          <a:p>
            <a:pPr lvl="1"/>
            <a:r>
              <a:rPr lang="en-US" dirty="0"/>
              <a:t>Data Table (by facility)</a:t>
            </a:r>
          </a:p>
        </p:txBody>
      </p:sp>
      <p:sp>
        <p:nvSpPr>
          <p:cNvPr id="4" name="Footer Placeholder 3"/>
          <p:cNvSpPr>
            <a:spLocks noGrp="1"/>
          </p:cNvSpPr>
          <p:nvPr>
            <p:ph type="ftr" sz="quarter" idx="11"/>
          </p:nvPr>
        </p:nvSpPr>
        <p:spPr/>
        <p:txBody>
          <a:bodyPr/>
          <a:lstStyle/>
          <a:p>
            <a:r>
              <a:rPr lang="en-US"/>
              <a:t>Maine Center for Disease Control and Prevention</a:t>
            </a:r>
            <a:endParaRPr lang="en-US" dirty="0"/>
          </a:p>
        </p:txBody>
      </p:sp>
      <p:sp>
        <p:nvSpPr>
          <p:cNvPr id="5" name="Slide Number Placeholder 4"/>
          <p:cNvSpPr>
            <a:spLocks noGrp="1"/>
          </p:cNvSpPr>
          <p:nvPr>
            <p:ph type="sldNum" sz="quarter" idx="12"/>
          </p:nvPr>
        </p:nvSpPr>
        <p:spPr/>
        <p:txBody>
          <a:bodyPr/>
          <a:lstStyle/>
          <a:p>
            <a:fld id="{584961FE-557B-45BA-B4B6-FC83F881436E}" type="slidenum">
              <a:rPr lang="en-US" smtClean="0"/>
              <a:t>7</a:t>
            </a:fld>
            <a:endParaRPr lang="en-US"/>
          </a:p>
        </p:txBody>
      </p:sp>
      <p:pic>
        <p:nvPicPr>
          <p:cNvPr id="1027" name="Picture 2"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9537" y="1455786"/>
            <a:ext cx="3497263" cy="228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stretch>
            <a:fillRect/>
          </a:stretch>
        </p:blipFill>
        <p:spPr>
          <a:xfrm>
            <a:off x="304800" y="4114800"/>
            <a:ext cx="8686800" cy="1905000"/>
          </a:xfrm>
          <a:prstGeom prst="rect">
            <a:avLst/>
          </a:prstGeom>
        </p:spPr>
      </p:pic>
    </p:spTree>
    <p:extLst>
      <p:ext uri="{BB962C8B-B14F-4D97-AF65-F5344CB8AC3E}">
        <p14:creationId xmlns:p14="http://schemas.microsoft.com/office/powerpoint/2010/main" val="3259509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Hips and Knees:  How do other States Report?</a:t>
            </a:r>
          </a:p>
        </p:txBody>
      </p:sp>
      <p:sp>
        <p:nvSpPr>
          <p:cNvPr id="3" name="Content Placeholder 2"/>
          <p:cNvSpPr>
            <a:spLocks noGrp="1"/>
          </p:cNvSpPr>
          <p:nvPr>
            <p:ph idx="1"/>
          </p:nvPr>
        </p:nvSpPr>
        <p:spPr/>
        <p:txBody>
          <a:bodyPr/>
          <a:lstStyle/>
          <a:p>
            <a:r>
              <a:rPr lang="en-US" dirty="0"/>
              <a:t>Massachusetts</a:t>
            </a:r>
          </a:p>
        </p:txBody>
      </p:sp>
      <p:sp>
        <p:nvSpPr>
          <p:cNvPr id="4" name="Footer Placeholder 3"/>
          <p:cNvSpPr>
            <a:spLocks noGrp="1"/>
          </p:cNvSpPr>
          <p:nvPr>
            <p:ph type="ftr" sz="quarter" idx="11"/>
          </p:nvPr>
        </p:nvSpPr>
        <p:spPr/>
        <p:txBody>
          <a:bodyPr/>
          <a:lstStyle/>
          <a:p>
            <a:r>
              <a:rPr lang="en-US"/>
              <a:t>Maine Center for Disease Control and Prevention</a:t>
            </a:r>
            <a:endParaRPr lang="en-US" dirty="0"/>
          </a:p>
        </p:txBody>
      </p:sp>
      <p:sp>
        <p:nvSpPr>
          <p:cNvPr id="5" name="Slide Number Placeholder 4"/>
          <p:cNvSpPr>
            <a:spLocks noGrp="1"/>
          </p:cNvSpPr>
          <p:nvPr>
            <p:ph type="sldNum" sz="quarter" idx="12"/>
          </p:nvPr>
        </p:nvSpPr>
        <p:spPr/>
        <p:txBody>
          <a:bodyPr/>
          <a:lstStyle/>
          <a:p>
            <a:fld id="{584961FE-557B-45BA-B4B6-FC83F881436E}" type="slidenum">
              <a:rPr lang="en-US" smtClean="0"/>
              <a:t>8</a:t>
            </a:fld>
            <a:endParaRPr lang="en-US"/>
          </a:p>
        </p:txBody>
      </p:sp>
      <p:pic>
        <p:nvPicPr>
          <p:cNvPr id="6" name="Picture 5"/>
          <p:cNvPicPr>
            <a:picLocks noChangeAspect="1"/>
          </p:cNvPicPr>
          <p:nvPr/>
        </p:nvPicPr>
        <p:blipFill>
          <a:blip r:embed="rId2"/>
          <a:stretch>
            <a:fillRect/>
          </a:stretch>
        </p:blipFill>
        <p:spPr>
          <a:xfrm>
            <a:off x="4370014" y="1277274"/>
            <a:ext cx="4366371" cy="3236082"/>
          </a:xfrm>
          <a:prstGeom prst="rect">
            <a:avLst/>
          </a:prstGeom>
        </p:spPr>
      </p:pic>
      <p:pic>
        <p:nvPicPr>
          <p:cNvPr id="8" name="Picture 7"/>
          <p:cNvPicPr>
            <a:picLocks noChangeAspect="1"/>
          </p:cNvPicPr>
          <p:nvPr/>
        </p:nvPicPr>
        <p:blipFill>
          <a:blip r:embed="rId3"/>
          <a:stretch>
            <a:fillRect/>
          </a:stretch>
        </p:blipFill>
        <p:spPr>
          <a:xfrm>
            <a:off x="457200" y="3294546"/>
            <a:ext cx="3912814" cy="2953854"/>
          </a:xfrm>
          <a:prstGeom prst="rect">
            <a:avLst/>
          </a:prstGeom>
        </p:spPr>
      </p:pic>
    </p:spTree>
    <p:extLst>
      <p:ext uri="{BB962C8B-B14F-4D97-AF65-F5344CB8AC3E}">
        <p14:creationId xmlns:p14="http://schemas.microsoft.com/office/powerpoint/2010/main" val="3306536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Recommendation: Chapter 270 – Hips and Knees</a:t>
            </a:r>
          </a:p>
        </p:txBody>
      </p:sp>
      <p:sp>
        <p:nvSpPr>
          <p:cNvPr id="4" name="Footer Placeholder 3"/>
          <p:cNvSpPr>
            <a:spLocks noGrp="1"/>
          </p:cNvSpPr>
          <p:nvPr>
            <p:ph type="ftr" sz="quarter" idx="11"/>
          </p:nvPr>
        </p:nvSpPr>
        <p:spPr/>
        <p:txBody>
          <a:bodyPr/>
          <a:lstStyle/>
          <a:p>
            <a:r>
              <a:rPr lang="en-US"/>
              <a:t>Maine Center for Disease Control and Prevention</a:t>
            </a:r>
            <a:endParaRPr lang="en-US" dirty="0"/>
          </a:p>
        </p:txBody>
      </p:sp>
      <p:sp>
        <p:nvSpPr>
          <p:cNvPr id="5" name="Slide Number Placeholder 4"/>
          <p:cNvSpPr>
            <a:spLocks noGrp="1"/>
          </p:cNvSpPr>
          <p:nvPr>
            <p:ph type="sldNum" sz="quarter" idx="12"/>
          </p:nvPr>
        </p:nvSpPr>
        <p:spPr/>
        <p:txBody>
          <a:bodyPr/>
          <a:lstStyle/>
          <a:p>
            <a:fld id="{584961FE-557B-45BA-B4B6-FC83F881436E}" type="slidenum">
              <a:rPr lang="en-US" smtClean="0"/>
              <a:t>9</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346348429"/>
              </p:ext>
            </p:extLst>
          </p:nvPr>
        </p:nvGraphicFramePr>
        <p:xfrm>
          <a:off x="304800" y="1371600"/>
          <a:ext cx="8534400" cy="4778532"/>
        </p:xfrm>
        <a:graphic>
          <a:graphicData uri="http://schemas.openxmlformats.org/drawingml/2006/table">
            <a:tbl>
              <a:tblPr firstRow="1" firstCol="1" bandRow="1"/>
              <a:tblGrid>
                <a:gridCol w="6593306">
                  <a:extLst>
                    <a:ext uri="{9D8B030D-6E8A-4147-A177-3AD203B41FA5}">
                      <a16:colId xmlns:a16="http://schemas.microsoft.com/office/drawing/2014/main" val="20000"/>
                    </a:ext>
                  </a:extLst>
                </a:gridCol>
                <a:gridCol w="1941094">
                  <a:extLst>
                    <a:ext uri="{9D8B030D-6E8A-4147-A177-3AD203B41FA5}">
                      <a16:colId xmlns:a16="http://schemas.microsoft.com/office/drawing/2014/main" val="20001"/>
                    </a:ext>
                  </a:extLst>
                </a:gridCol>
              </a:tblGrid>
              <a:tr h="314045">
                <a:tc>
                  <a:txBody>
                    <a:bodyPr/>
                    <a:lstStyle/>
                    <a:p>
                      <a:pPr marL="0" marR="0">
                        <a:lnSpc>
                          <a:spcPct val="115000"/>
                        </a:lnSpc>
                        <a:spcBef>
                          <a:spcPts val="0"/>
                        </a:spcBef>
                        <a:spcAft>
                          <a:spcPts val="0"/>
                        </a:spcAft>
                      </a:pPr>
                      <a:r>
                        <a:rPr lang="en-US" sz="1800" b="1" dirty="0">
                          <a:effectLst/>
                          <a:latin typeface="Calibri"/>
                          <a:ea typeface="Calibri"/>
                          <a:cs typeface="Times New Roman"/>
                        </a:rPr>
                        <a:t>Recommendation Proposed:</a:t>
                      </a:r>
                      <a:r>
                        <a:rPr lang="en-US" sz="1800" b="1" baseline="0" dirty="0">
                          <a:effectLst/>
                          <a:latin typeface="Calibri"/>
                          <a:ea typeface="Calibri"/>
                          <a:cs typeface="Times New Roman"/>
                        </a:rPr>
                        <a:t>  Chapter 270, Acute Care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marL="0" marR="0" algn="ctr">
                        <a:lnSpc>
                          <a:spcPct val="115000"/>
                        </a:lnSpc>
                        <a:spcBef>
                          <a:spcPts val="0"/>
                        </a:spcBef>
                        <a:spcAft>
                          <a:spcPts val="0"/>
                        </a:spcAft>
                      </a:pPr>
                      <a:r>
                        <a:rPr lang="en-US" sz="1800" b="1">
                          <a:effectLst/>
                          <a:latin typeface="Calibri"/>
                          <a:ea typeface="Calibri"/>
                          <a:cs typeface="Times New Roman"/>
                        </a:rPr>
                        <a:t>In Favor</a:t>
                      </a:r>
                      <a:endParaRPr lang="en-US"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0"/>
                  </a:ext>
                </a:extLst>
              </a:tr>
              <a:tr h="2505355">
                <a:tc>
                  <a:txBody>
                    <a:bodyPr/>
                    <a:lstStyle/>
                    <a:p>
                      <a:pPr marL="342900" marR="0" indent="-342900">
                        <a:lnSpc>
                          <a:spcPct val="115000"/>
                        </a:lnSpc>
                        <a:spcBef>
                          <a:spcPts val="0"/>
                        </a:spcBef>
                        <a:spcAft>
                          <a:spcPts val="0"/>
                        </a:spcAft>
                        <a:buFont typeface="+mj-lt"/>
                        <a:buAutoNum type="alphaUcPeriod"/>
                      </a:pPr>
                      <a:r>
                        <a:rPr lang="en-US" sz="1800" baseline="0" dirty="0">
                          <a:effectLst/>
                          <a:latin typeface="Calibri"/>
                          <a:ea typeface="Calibri"/>
                          <a:cs typeface="Times New Roman"/>
                        </a:rPr>
                        <a:t>Include hip (HPRO) and knee (KPRO) replacement SSIs as part of Chapter 270 by 2020.</a:t>
                      </a:r>
                    </a:p>
                    <a:p>
                      <a:pPr marL="0" marR="0" indent="0">
                        <a:lnSpc>
                          <a:spcPct val="115000"/>
                        </a:lnSpc>
                        <a:spcBef>
                          <a:spcPts val="0"/>
                        </a:spcBef>
                        <a:spcAft>
                          <a:spcPts val="0"/>
                        </a:spcAft>
                        <a:buNone/>
                      </a:pPr>
                      <a:endParaRPr lang="en-US" sz="1800" dirty="0">
                        <a:effectLst/>
                        <a:latin typeface="Calibri"/>
                        <a:ea typeface="Calibri"/>
                        <a:cs typeface="Times New Roman"/>
                      </a:endParaRPr>
                    </a:p>
                    <a:p>
                      <a:pPr marL="0" marR="0">
                        <a:lnSpc>
                          <a:spcPct val="115000"/>
                        </a:lnSpc>
                        <a:spcBef>
                          <a:spcPts val="0"/>
                        </a:spcBef>
                        <a:spcAft>
                          <a:spcPts val="0"/>
                        </a:spcAft>
                      </a:pPr>
                      <a:r>
                        <a:rPr lang="en-US" sz="1800" dirty="0">
                          <a:effectLst/>
                          <a:latin typeface="Calibri"/>
                          <a:ea typeface="Calibri"/>
                          <a:cs typeface="Times New Roman"/>
                        </a:rPr>
                        <a:t> </a:t>
                      </a:r>
                    </a:p>
                    <a:p>
                      <a:pPr marL="0" marR="0">
                        <a:lnSpc>
                          <a:spcPct val="115000"/>
                        </a:lnSpc>
                        <a:spcBef>
                          <a:spcPts val="0"/>
                        </a:spcBef>
                        <a:spcAft>
                          <a:spcPts val="0"/>
                        </a:spcAft>
                      </a:pPr>
                      <a:r>
                        <a:rPr lang="en-US" sz="18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 Room:  x / x</a:t>
                      </a:r>
                    </a:p>
                    <a:p>
                      <a:pPr marL="0" marR="0" algn="ctr">
                        <a:lnSpc>
                          <a:spcPct val="115000"/>
                        </a:lnSpc>
                        <a:spcBef>
                          <a:spcPts val="0"/>
                        </a:spcBef>
                        <a:spcAft>
                          <a:spcPts val="0"/>
                        </a:spcAft>
                      </a:pPr>
                      <a:r>
                        <a:rPr lang="en-US" sz="1800" u="sng" dirty="0">
                          <a:effectLst/>
                          <a:latin typeface="Calibri"/>
                          <a:ea typeface="Calibri"/>
                          <a:cs typeface="Times New Roman"/>
                        </a:rPr>
                        <a:t>Phone:  x / x</a:t>
                      </a:r>
                      <a:endParaRPr lang="en-US" sz="1800" dirty="0">
                        <a:effectLst/>
                        <a:latin typeface="Calibri"/>
                        <a:ea typeface="Calibri"/>
                        <a:cs typeface="Times New Roman"/>
                      </a:endParaRPr>
                    </a:p>
                    <a:p>
                      <a:pPr marL="0" marR="0" algn="ctr">
                        <a:lnSpc>
                          <a:spcPct val="115000"/>
                        </a:lnSpc>
                        <a:spcBef>
                          <a:spcPts val="0"/>
                        </a:spcBef>
                        <a:spcAft>
                          <a:spcPts val="0"/>
                        </a:spcAft>
                      </a:pPr>
                      <a:r>
                        <a:rPr lang="en-US" sz="1800" dirty="0">
                          <a:effectLst/>
                          <a:latin typeface="Calibri"/>
                          <a:ea typeface="Calibri"/>
                          <a:cs typeface="Times New Roman"/>
                        </a:rPr>
                        <a:t>Total:  x / 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4045">
                <a:tc gridSpan="2">
                  <a:txBody>
                    <a:bodyPr/>
                    <a:lstStyle/>
                    <a:p>
                      <a:pPr marL="0" marR="0">
                        <a:lnSpc>
                          <a:spcPct val="115000"/>
                        </a:lnSpc>
                        <a:spcBef>
                          <a:spcPts val="0"/>
                        </a:spcBef>
                        <a:spcAft>
                          <a:spcPts val="0"/>
                        </a:spcAft>
                      </a:pPr>
                      <a:r>
                        <a:rPr lang="en-US" sz="1800" b="1">
                          <a:effectLst/>
                          <a:latin typeface="Calibri"/>
                          <a:ea typeface="Calibri"/>
                          <a:cs typeface="Times New Roman"/>
                        </a:rPr>
                        <a:t>If consensus is not obtained, list major issues/concerns:</a:t>
                      </a:r>
                      <a:endParaRPr lang="en-US"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hMerge="1">
                  <a:txBody>
                    <a:bodyPr/>
                    <a:lstStyle/>
                    <a:p>
                      <a:endParaRPr lang="en-US"/>
                    </a:p>
                  </a:txBody>
                  <a:tcPr/>
                </a:tc>
                <a:extLst>
                  <a:ext uri="{0D108BD9-81ED-4DB2-BD59-A6C34878D82A}">
                    <a16:rowId xmlns:a16="http://schemas.microsoft.com/office/drawing/2014/main" val="10002"/>
                  </a:ext>
                </a:extLst>
              </a:tr>
              <a:tr h="1642241">
                <a:tc gridSpan="2">
                  <a:txBody>
                    <a:bodyPr/>
                    <a:lstStyle/>
                    <a:p>
                      <a:pPr marL="0" marR="0">
                        <a:lnSpc>
                          <a:spcPct val="115000"/>
                        </a:lnSpc>
                        <a:spcBef>
                          <a:spcPts val="0"/>
                        </a:spcBef>
                        <a:spcAft>
                          <a:spcPts val="0"/>
                        </a:spcAft>
                      </a:pPr>
                      <a:r>
                        <a:rPr lang="en-US" sz="1800" dirty="0">
                          <a:effectLst/>
                          <a:latin typeface="Calibri"/>
                          <a:ea typeface="Calibri"/>
                          <a:cs typeface="Times New Roman"/>
                        </a:rPr>
                        <a:t>1.</a:t>
                      </a:r>
                    </a:p>
                    <a:p>
                      <a:pPr marL="0" marR="0">
                        <a:lnSpc>
                          <a:spcPct val="115000"/>
                        </a:lnSpc>
                        <a:spcBef>
                          <a:spcPts val="0"/>
                        </a:spcBef>
                        <a:spcAft>
                          <a:spcPts val="0"/>
                        </a:spcAft>
                      </a:pPr>
                      <a:r>
                        <a:rPr lang="en-US" sz="1800" dirty="0">
                          <a:effectLst/>
                          <a:latin typeface="Calibri"/>
                          <a:ea typeface="Calibri"/>
                          <a:cs typeface="Times New Roman"/>
                        </a:rPr>
                        <a:t>2.</a:t>
                      </a:r>
                    </a:p>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02609556"/>
      </p:ext>
    </p:extLst>
  </p:cSld>
  <p:clrMapOvr>
    <a:masterClrMapping/>
  </p:clrMapOvr>
</p:sld>
</file>

<file path=ppt/theme/theme1.xml><?xml version="1.0" encoding="utf-8"?>
<a:theme xmlns:a="http://schemas.openxmlformats.org/drawingml/2006/main" name="Maine CD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ine CDC Presentation Template [Read-Only]" id="{BC0F27DB-B575-40C4-82A1-3738CECBE13F}" vid="{9B56A1CA-03DB-4218-9FA0-1361BF5B83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Maine CDC Presentation Template</Template>
  <TotalTime>858</TotalTime>
  <Words>3608</Words>
  <Application>Microsoft Office PowerPoint</Application>
  <PresentationFormat>On-screen Show (4:3)</PresentationFormat>
  <Paragraphs>535</Paragraphs>
  <Slides>46</Slides>
  <Notes>21</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Times New Roman</vt:lpstr>
      <vt:lpstr>Maine CDC Presentation Template</vt:lpstr>
      <vt:lpstr>HAI/AR Collaborating Partners</vt:lpstr>
      <vt:lpstr>Old Business:  Chapter 270:  Hips and Knees</vt:lpstr>
      <vt:lpstr>Hips and Knees:  MONAHRQ</vt:lpstr>
      <vt:lpstr>Hips and Knees:  Risk Stratification (07/2017)</vt:lpstr>
      <vt:lpstr>Hips and Knees:  How do other States Report?</vt:lpstr>
      <vt:lpstr>Hips and Knees:  How do other States Report?</vt:lpstr>
      <vt:lpstr>Hips and Knees:  How do other States Report?</vt:lpstr>
      <vt:lpstr>Hips and Knees:  How do other States Report?</vt:lpstr>
      <vt:lpstr>Recommendation: Chapter 270 – Hips and Knees</vt:lpstr>
      <vt:lpstr>Old Business</vt:lpstr>
      <vt:lpstr>Recommendations</vt:lpstr>
      <vt:lpstr>Old Business:  Infection Preventionist Capacity</vt:lpstr>
      <vt:lpstr>Old Business:  Infection Preventionist Capacity</vt:lpstr>
      <vt:lpstr>Recommendations:  IP Capacity</vt:lpstr>
      <vt:lpstr>Antibiotic/Drug Supply Shortages Overview</vt:lpstr>
      <vt:lpstr>Drug Shortages Historical Perspective</vt:lpstr>
      <vt:lpstr>Legal Context for Drug Supply Shortages in the USA</vt:lpstr>
      <vt:lpstr>Industrial Context for Drug Supply Shortages  in the USA</vt:lpstr>
      <vt:lpstr>Reasons for National Drug Shortages, 2016</vt:lpstr>
      <vt:lpstr>Drug Shortages Historical Perspective</vt:lpstr>
      <vt:lpstr>Implications of Anti-infective Drug Shortages</vt:lpstr>
      <vt:lpstr>Drug Shortages Historical Perspective</vt:lpstr>
      <vt:lpstr>Institute for Safe Medication Practices 2010 Bulletin</vt:lpstr>
      <vt:lpstr>ISMP Medication Shortage Management</vt:lpstr>
      <vt:lpstr>Drug/Antibiotic Shortage Resources</vt:lpstr>
      <vt:lpstr>Drug Shortage Resources: FDA vs. ASHP/UUDIS</vt:lpstr>
      <vt:lpstr>October 2017: Hurricane Maria + Puerto Rico = Critical Shortages</vt:lpstr>
      <vt:lpstr>ASHP/UUDIS Small-Vol. Parenteral Solutions Shortages Suggestions for Management and Conservation</vt:lpstr>
      <vt:lpstr>ASHP/UUDIS SVP Solutions Shortages Suggestions for Management and Conservation, cont.</vt:lpstr>
      <vt:lpstr>ASHP/UUDIS SVP Solutions Shortages Suggestions for Management and Conservation, cont.</vt:lpstr>
      <vt:lpstr>ASHP/UUDIS SVP Solutions Shortages Suggestions for Management and Conservation, cont.</vt:lpstr>
      <vt:lpstr>Pharmacy/Antimicrobial Stewardship Strategies for Management of Drug Shortages</vt:lpstr>
      <vt:lpstr>Wexner Medical Center (OSU) Critical Shortage Team and Respective Responsibilities</vt:lpstr>
      <vt:lpstr>HAI/AR Collaborating Partners Role in Antibiotic Shortages</vt:lpstr>
      <vt:lpstr>Antibiotic and Other Drug Supply Recommendations</vt:lpstr>
      <vt:lpstr>New Business – Patient Education</vt:lpstr>
      <vt:lpstr>State Antibiogram Overview</vt:lpstr>
      <vt:lpstr>Antibiogram</vt:lpstr>
      <vt:lpstr>Antibiogram Example</vt:lpstr>
      <vt:lpstr>CLSI M39 Cumulative Antibiogram Development Guidelines</vt:lpstr>
      <vt:lpstr>State of Maine Antibiograms in Existence and Resistance Trends</vt:lpstr>
      <vt:lpstr>State Antibiogram Discussion Points</vt:lpstr>
      <vt:lpstr>State Antibiogram Recommendations</vt:lpstr>
      <vt:lpstr>Plan for 2018</vt:lpstr>
      <vt:lpstr>Meeting Wrap-up:</vt:lpstr>
      <vt:lpstr>Questions?</vt:lpstr>
    </vt:vector>
  </TitlesOfParts>
  <Company>State of Maine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Over Two Lines</dc:title>
  <dc:creator>Liao, Jennifer</dc:creator>
  <cp:lastModifiedBy>Wing, Kimberly</cp:lastModifiedBy>
  <cp:revision>61</cp:revision>
  <cp:lastPrinted>2017-11-02T21:04:14Z</cp:lastPrinted>
  <dcterms:created xsi:type="dcterms:W3CDTF">2017-10-16T20:25:50Z</dcterms:created>
  <dcterms:modified xsi:type="dcterms:W3CDTF">2017-11-03T14:02:22Z</dcterms:modified>
</cp:coreProperties>
</file>