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87" r:id="rId2"/>
    <p:sldId id="350" r:id="rId3"/>
    <p:sldId id="325" r:id="rId4"/>
    <p:sldId id="356" r:id="rId5"/>
    <p:sldId id="355" r:id="rId6"/>
    <p:sldId id="315" r:id="rId7"/>
    <p:sldId id="345" r:id="rId8"/>
    <p:sldId id="298" r:id="rId9"/>
    <p:sldId id="299" r:id="rId10"/>
    <p:sldId id="300" r:id="rId11"/>
    <p:sldId id="301" r:id="rId12"/>
    <p:sldId id="303" r:id="rId13"/>
    <p:sldId id="348" r:id="rId14"/>
    <p:sldId id="344" r:id="rId15"/>
    <p:sldId id="346" r:id="rId16"/>
    <p:sldId id="349" r:id="rId17"/>
    <p:sldId id="354" r:id="rId18"/>
    <p:sldId id="302" r:id="rId19"/>
    <p:sldId id="351" r:id="rId20"/>
    <p:sldId id="352" r:id="rId21"/>
    <p:sldId id="357" r:id="rId22"/>
    <p:sldId id="358" r:id="rId23"/>
    <p:sldId id="359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66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09" autoAdjust="0"/>
    <p:restoredTop sz="94683" autoAdjust="0"/>
  </p:normalViewPr>
  <p:slideViewPr>
    <p:cSldViewPr>
      <p:cViewPr varScale="1">
        <p:scale>
          <a:sx n="53" d="100"/>
          <a:sy n="53" d="100"/>
        </p:scale>
        <p:origin x="7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Maine CDI SIR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7"/>
          <c:order val="0"/>
          <c:tx>
            <c:strRef>
              <c:f>CDI!$I$1</c:f>
              <c:strCache>
                <c:ptCount val="1"/>
                <c:pt idx="0">
                  <c:v>Reduction Steps to 2020 Goal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5E-410E-80E2-B8EC79D02A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CDI!$A$2:$A$7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CDI!$I$2:$I$7</c:f>
              <c:numCache>
                <c:formatCode>General</c:formatCode>
                <c:ptCount val="6"/>
                <c:pt idx="0">
                  <c:v>0.71599999999999997</c:v>
                </c:pt>
                <c:pt idx="1">
                  <c:v>0.71299999999999997</c:v>
                </c:pt>
                <c:pt idx="2" formatCode="0.000">
                  <c:v>0.71</c:v>
                </c:pt>
                <c:pt idx="3">
                  <c:v>0.70699999999999996</c:v>
                </c:pt>
                <c:pt idx="4">
                  <c:v>0.70399999999999996</c:v>
                </c:pt>
                <c:pt idx="5" formatCode="0.00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E-410E-80E2-B8EC79D02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7656320"/>
        <c:axId val="67662208"/>
      </c:barChart>
      <c:lineChart>
        <c:grouping val="standard"/>
        <c:varyColors val="0"/>
        <c:ser>
          <c:idx val="0"/>
          <c:order val="1"/>
          <c:tx>
            <c:strRef>
              <c:f>CDI!$B$1</c:f>
              <c:strCache>
                <c:ptCount val="1"/>
                <c:pt idx="0">
                  <c:v>State SIR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val>
            <c:numRef>
              <c:f>CDI!$B$2:$B$7</c:f>
              <c:numCache>
                <c:formatCode>General</c:formatCode>
                <c:ptCount val="6"/>
                <c:pt idx="0">
                  <c:v>0.71599999999999997</c:v>
                </c:pt>
                <c:pt idx="1">
                  <c:v>0.68899999999999995</c:v>
                </c:pt>
                <c:pt idx="2">
                  <c:v>0.69299999999999995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5E-410E-80E2-B8EC79D02AD4}"/>
            </c:ext>
          </c:extLst>
        </c:ser>
        <c:ser>
          <c:idx val="2"/>
          <c:order val="2"/>
          <c:tx>
            <c:strRef>
              <c:f>CDI!$B$1</c:f>
              <c:strCache>
                <c:ptCount val="1"/>
                <c:pt idx="0">
                  <c:v>State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CDI!$B$2:$B$7</c:f>
              <c:numCache>
                <c:formatCode>General</c:formatCode>
                <c:ptCount val="6"/>
                <c:pt idx="0">
                  <c:v>0.71599999999999997</c:v>
                </c:pt>
                <c:pt idx="1">
                  <c:v>0.68899999999999995</c:v>
                </c:pt>
                <c:pt idx="2">
                  <c:v>0.69299999999999995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5E-410E-80E2-B8EC79D02AD4}"/>
            </c:ext>
          </c:extLst>
        </c:ser>
        <c:ser>
          <c:idx val="1"/>
          <c:order val="3"/>
          <c:tx>
            <c:strRef>
              <c:f>CDI!$E$1</c:f>
              <c:strCache>
                <c:ptCount val="1"/>
                <c:pt idx="0">
                  <c:v>IPPS # Events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val>
            <c:numRef>
              <c:f>CDI!$E$2:$E$7</c:f>
              <c:numCache>
                <c:formatCode>General</c:formatCode>
                <c:ptCount val="6"/>
                <c:pt idx="0">
                  <c:v>225</c:v>
                </c:pt>
                <c:pt idx="1">
                  <c:v>233</c:v>
                </c:pt>
                <c:pt idx="2">
                  <c:v>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5E-410E-80E2-B8EC79D02AD4}"/>
            </c:ext>
          </c:extLst>
        </c:ser>
        <c:ser>
          <c:idx val="5"/>
          <c:order val="4"/>
          <c:tx>
            <c:strRef>
              <c:f>CDI!$G$1</c:f>
              <c:strCache>
                <c:ptCount val="1"/>
                <c:pt idx="0">
                  <c:v>IPPS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CDI!$G$2:$G$7</c:f>
              <c:numCache>
                <c:formatCode>General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5E-410E-80E2-B8EC79D02AD4}"/>
            </c:ext>
          </c:extLst>
        </c:ser>
        <c:ser>
          <c:idx val="4"/>
          <c:order val="5"/>
          <c:tx>
            <c:strRef>
              <c:f>CDI!$D$1</c:f>
              <c:strCache>
                <c:ptCount val="1"/>
                <c:pt idx="0">
                  <c:v>CAH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CDI!$D$2:$D$7</c:f>
              <c:numCache>
                <c:formatCode>General</c:formatCode>
                <c:ptCount val="6"/>
                <c:pt idx="0">
                  <c:v>0.98799999999999999</c:v>
                </c:pt>
                <c:pt idx="1">
                  <c:v>0.78400000000000003</c:v>
                </c:pt>
                <c:pt idx="2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55E-410E-80E2-B8EC79D02AD4}"/>
            </c:ext>
          </c:extLst>
        </c:ser>
        <c:ser>
          <c:idx val="3"/>
          <c:order val="6"/>
          <c:tx>
            <c:strRef>
              <c:f>CDI!$F$1</c:f>
              <c:strCache>
                <c:ptCount val="1"/>
                <c:pt idx="0">
                  <c:v>CAH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CDI!$F$2:$F$7</c:f>
              <c:numCache>
                <c:formatCode>General</c:formatCode>
                <c:ptCount val="6"/>
                <c:pt idx="0">
                  <c:v>30</c:v>
                </c:pt>
                <c:pt idx="1">
                  <c:v>23</c:v>
                </c:pt>
                <c:pt idx="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55E-410E-80E2-B8EC79D02AD4}"/>
            </c:ext>
          </c:extLst>
        </c:ser>
        <c:ser>
          <c:idx val="6"/>
          <c:order val="7"/>
          <c:tx>
            <c:strRef>
              <c:f>CDI!$H$1</c:f>
              <c:strCache>
                <c:ptCount val="1"/>
                <c:pt idx="0">
                  <c:v>CAH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CDI!$H$2:$H$7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55E-410E-80E2-B8EC79D02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56320"/>
        <c:axId val="67662208"/>
      </c:lineChart>
      <c:catAx>
        <c:axId val="6765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662208"/>
        <c:crosses val="autoZero"/>
        <c:auto val="1"/>
        <c:lblAlgn val="ctr"/>
        <c:lblOffset val="100"/>
        <c:noMultiLvlLbl val="0"/>
      </c:catAx>
      <c:valAx>
        <c:axId val="67662208"/>
        <c:scaling>
          <c:orientation val="minMax"/>
          <c:max val="1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765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Maine CLABSI SIR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6"/>
          <c:order val="7"/>
          <c:tx>
            <c:strRef>
              <c:f>CLABSI!$I$1</c:f>
              <c:strCache>
                <c:ptCount val="1"/>
                <c:pt idx="0">
                  <c:v>Reduction Steps to 2020 Goal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3-494A-BB95-B8B1E3AA5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CLABSI!$I$2:$I$7</c:f>
              <c:numCache>
                <c:formatCode>0.000</c:formatCode>
                <c:ptCount val="6"/>
                <c:pt idx="0">
                  <c:v>0.80178781623705619</c:v>
                </c:pt>
                <c:pt idx="1">
                  <c:v>0.74199999999999999</c:v>
                </c:pt>
                <c:pt idx="2" formatCode="General">
                  <c:v>0.68100000000000005</c:v>
                </c:pt>
                <c:pt idx="3" formatCode="General">
                  <c:v>0.621</c:v>
                </c:pt>
                <c:pt idx="4" formatCode="General">
                  <c:v>0.56000000000000005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3-494A-BB95-B8B1E3AA5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7656320"/>
        <c:axId val="67662208"/>
      </c:barChart>
      <c:lineChart>
        <c:grouping val="standard"/>
        <c:varyColors val="0"/>
        <c:ser>
          <c:idx val="7"/>
          <c:order val="0"/>
          <c:tx>
            <c:strRef>
              <c:f>CLABSI!$B$1</c:f>
              <c:strCache>
                <c:ptCount val="1"/>
                <c:pt idx="0">
                  <c:v>State SIR</c:v>
                </c:pt>
              </c:strCache>
            </c:strRef>
          </c:tx>
          <c:spPr>
            <a:ln w="28575"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dLbls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3-494A-BB95-B8B1E3AA5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CLABSI!$B$2:$B$7</c:f>
              <c:numCache>
                <c:formatCode>0.000</c:formatCode>
                <c:ptCount val="6"/>
                <c:pt idx="0">
                  <c:v>0.80178781623705619</c:v>
                </c:pt>
                <c:pt idx="1">
                  <c:v>0.96106800866708608</c:v>
                </c:pt>
                <c:pt idx="2">
                  <c:v>0.89950707012557118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23-494A-BB95-B8B1E3AA5184}"/>
            </c:ext>
          </c:extLst>
        </c:ser>
        <c:ser>
          <c:idx val="0"/>
          <c:order val="1"/>
          <c:tx>
            <c:strRef>
              <c:f>CLABSI!$B$1</c:f>
              <c:strCache>
                <c:ptCount val="1"/>
                <c:pt idx="0">
                  <c:v>State SIR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effectLst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2BB-48CE-AD4E-8274E583F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CLABSI!$B$2:$B$7</c:f>
              <c:numCache>
                <c:formatCode>0.000</c:formatCode>
                <c:ptCount val="6"/>
                <c:pt idx="0">
                  <c:v>0.80178781623705619</c:v>
                </c:pt>
                <c:pt idx="1">
                  <c:v>0.96106800866708608</c:v>
                </c:pt>
                <c:pt idx="2">
                  <c:v>0.89950707012557118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23-494A-BB95-B8B1E3AA5184}"/>
            </c:ext>
          </c:extLst>
        </c:ser>
        <c:ser>
          <c:idx val="2"/>
          <c:order val="2"/>
          <c:tx>
            <c:strRef>
              <c:f>CLABSI!$E$1</c:f>
              <c:strCache>
                <c:ptCount val="1"/>
                <c:pt idx="0">
                  <c:v>IPPS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CLABSI!$E$2:$E$7</c:f>
              <c:numCache>
                <c:formatCode>General</c:formatCode>
                <c:ptCount val="6"/>
                <c:pt idx="0">
                  <c:v>47</c:v>
                </c:pt>
                <c:pt idx="1">
                  <c:v>55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23-494A-BB95-B8B1E3AA5184}"/>
            </c:ext>
          </c:extLst>
        </c:ser>
        <c:ser>
          <c:idx val="4"/>
          <c:order val="3"/>
          <c:tx>
            <c:strRef>
              <c:f>CLABSI!$G$1</c:f>
              <c:strCache>
                <c:ptCount val="1"/>
                <c:pt idx="0">
                  <c:v>IPPS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CLABSI!$G$2:$G$7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923-494A-BB95-B8B1E3AA5184}"/>
            </c:ext>
          </c:extLst>
        </c:ser>
        <c:ser>
          <c:idx val="1"/>
          <c:order val="4"/>
          <c:tx>
            <c:strRef>
              <c:f>CLABSI!$D$1</c:f>
              <c:strCache>
                <c:ptCount val="1"/>
                <c:pt idx="0">
                  <c:v>CAH SIR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923-494A-BB95-B8B1E3AA5184}"/>
            </c:ext>
          </c:extLst>
        </c:ser>
        <c:ser>
          <c:idx val="3"/>
          <c:order val="5"/>
          <c:tx>
            <c:strRef>
              <c:f>CLABSI!$F$1</c:f>
              <c:strCache>
                <c:ptCount val="1"/>
                <c:pt idx="0">
                  <c:v>CAH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CLABSI!$F$2:$F$7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923-494A-BB95-B8B1E3AA5184}"/>
            </c:ext>
          </c:extLst>
        </c:ser>
        <c:ser>
          <c:idx val="5"/>
          <c:order val="6"/>
          <c:tx>
            <c:strRef>
              <c:f>CLABSI!$H$1</c:f>
              <c:strCache>
                <c:ptCount val="1"/>
                <c:pt idx="0">
                  <c:v>CAH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CLABSI!$A$2:$A$7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CLABSI!$H$2:$H$7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23-494A-BB95-B8B1E3AA5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56320"/>
        <c:axId val="67662208"/>
      </c:lineChart>
      <c:catAx>
        <c:axId val="676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662208"/>
        <c:crosses val="autoZero"/>
        <c:auto val="1"/>
        <c:lblAlgn val="ctr"/>
        <c:lblOffset val="100"/>
        <c:noMultiLvlLbl val="0"/>
      </c:catAx>
      <c:valAx>
        <c:axId val="67662208"/>
        <c:scaling>
          <c:orientation val="minMax"/>
          <c:max val="1.5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.000" sourceLinked="1"/>
        <c:majorTickMark val="none"/>
        <c:minorTickMark val="none"/>
        <c:tickLblPos val="nextTo"/>
        <c:crossAx val="6765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Maine MRSA-BSI SIR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454151793045629"/>
          <c:y val="0.17298386767074678"/>
          <c:w val="0.6861866196472971"/>
          <c:h val="0.32505103528725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'MRSA-BSI'!$I$1</c:f>
              <c:strCache>
                <c:ptCount val="1"/>
                <c:pt idx="0">
                  <c:v>Reduction Steps to 2020 Goal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E-496F-8E8D-1C469F161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'MRSA-BSI'!$I$2:$I$7</c:f>
              <c:numCache>
                <c:formatCode>General</c:formatCode>
                <c:ptCount val="6"/>
                <c:pt idx="0" formatCode="0.000">
                  <c:v>0.51</c:v>
                </c:pt>
                <c:pt idx="1">
                  <c:v>0.50800000000000001</c:v>
                </c:pt>
                <c:pt idx="2">
                  <c:v>0.50600000000000001</c:v>
                </c:pt>
                <c:pt idx="3">
                  <c:v>0.504</c:v>
                </c:pt>
                <c:pt idx="4">
                  <c:v>0.502</c:v>
                </c:pt>
                <c:pt idx="5" formatCode="0.00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E-496F-8E8D-1C469F161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7656320"/>
        <c:axId val="67662208"/>
      </c:barChart>
      <c:lineChart>
        <c:grouping val="standard"/>
        <c:varyColors val="0"/>
        <c:ser>
          <c:idx val="7"/>
          <c:order val="1"/>
          <c:tx>
            <c:strRef>
              <c:f>'MRSA-BSI'!$B$1</c:f>
              <c:strCache>
                <c:ptCount val="1"/>
                <c:pt idx="0">
                  <c:v>State SIR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'MRSA-BSI'!$B$2:$B$7</c:f>
              <c:numCache>
                <c:formatCode>General</c:formatCode>
                <c:ptCount val="6"/>
                <c:pt idx="0">
                  <c:v>0.51</c:v>
                </c:pt>
                <c:pt idx="1">
                  <c:v>0.54500000000000004</c:v>
                </c:pt>
                <c:pt idx="2">
                  <c:v>0.71199999999999997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0E-496F-8E8D-1C469F161640}"/>
            </c:ext>
          </c:extLst>
        </c:ser>
        <c:ser>
          <c:idx val="2"/>
          <c:order val="2"/>
          <c:tx>
            <c:strRef>
              <c:f>'MRSA-BSI'!$B$1</c:f>
              <c:strCache>
                <c:ptCount val="1"/>
                <c:pt idx="0">
                  <c:v>State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'MRSA-BSI'!$B$2:$B$7</c:f>
              <c:numCache>
                <c:formatCode>General</c:formatCode>
                <c:ptCount val="6"/>
                <c:pt idx="0">
                  <c:v>0.51</c:v>
                </c:pt>
                <c:pt idx="1">
                  <c:v>0.54500000000000004</c:v>
                </c:pt>
                <c:pt idx="2">
                  <c:v>0.71199999999999997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0E-496F-8E8D-1C469F161640}"/>
            </c:ext>
          </c:extLst>
        </c:ser>
        <c:ser>
          <c:idx val="5"/>
          <c:order val="3"/>
          <c:tx>
            <c:strRef>
              <c:f>'MRSA-BSI'!$E$1</c:f>
              <c:strCache>
                <c:ptCount val="1"/>
                <c:pt idx="0">
                  <c:v>IPPS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'MRSA-BSI'!$E$2:$E$7</c:f>
              <c:numCache>
                <c:formatCode>General</c:formatCode>
                <c:ptCount val="6"/>
                <c:pt idx="0">
                  <c:v>14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0E-496F-8E8D-1C469F161640}"/>
            </c:ext>
          </c:extLst>
        </c:ser>
        <c:ser>
          <c:idx val="3"/>
          <c:order val="4"/>
          <c:tx>
            <c:strRef>
              <c:f>'MRSA-BSI'!$G$1</c:f>
              <c:strCache>
                <c:ptCount val="1"/>
                <c:pt idx="0">
                  <c:v>IPPS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'MRSA-BSI'!$G$2:$G$7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C0E-496F-8E8D-1C469F161640}"/>
            </c:ext>
          </c:extLst>
        </c:ser>
        <c:ser>
          <c:idx val="1"/>
          <c:order val="5"/>
          <c:tx>
            <c:strRef>
              <c:f>'MRSA-BSI'!$D$1</c:f>
              <c:strCache>
                <c:ptCount val="1"/>
                <c:pt idx="0">
                  <c:v>CAH SIR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'MRSA-BSI'!$D$2:$D$7</c:f>
              <c:numCache>
                <c:formatCode>General</c:formatCode>
                <c:ptCount val="6"/>
                <c:pt idx="0">
                  <c:v>1.1499999999999999</c:v>
                </c:pt>
                <c:pt idx="1">
                  <c:v>0</c:v>
                </c:pt>
                <c:pt idx="2">
                  <c:v>1.855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C0E-496F-8E8D-1C469F161640}"/>
            </c:ext>
          </c:extLst>
        </c:ser>
        <c:ser>
          <c:idx val="4"/>
          <c:order val="6"/>
          <c:tx>
            <c:strRef>
              <c:f>'MRSA-BSI'!$F$1</c:f>
              <c:strCache>
                <c:ptCount val="1"/>
                <c:pt idx="0">
                  <c:v>CAH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'MRSA-BSI'!$A$2:$A$7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'MRSA-BSI'!$F$2:$F$7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C0E-496F-8E8D-1C469F161640}"/>
            </c:ext>
          </c:extLst>
        </c:ser>
        <c:ser>
          <c:idx val="6"/>
          <c:order val="7"/>
          <c:tx>
            <c:strRef>
              <c:f>'MRSA-BSI'!$H$1</c:f>
              <c:strCache>
                <c:ptCount val="1"/>
                <c:pt idx="0">
                  <c:v>CAH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'MRSA-BSI'!$H$2:$H$7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C0E-496F-8E8D-1C469F161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56320"/>
        <c:axId val="67662208"/>
      </c:lineChart>
      <c:catAx>
        <c:axId val="676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662208"/>
        <c:crosses val="autoZero"/>
        <c:auto val="1"/>
        <c:lblAlgn val="ctr"/>
        <c:lblOffset val="100"/>
        <c:noMultiLvlLbl val="0"/>
      </c:catAx>
      <c:valAx>
        <c:axId val="67662208"/>
        <c:scaling>
          <c:orientation val="minMax"/>
          <c:max val="0.8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.000" sourceLinked="1"/>
        <c:majorTickMark val="out"/>
        <c:minorTickMark val="none"/>
        <c:tickLblPos val="nextTo"/>
        <c:crossAx val="6765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Maine CAUTI SIR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166582946808533"/>
          <c:y val="0.14529262502623308"/>
          <c:w val="0.7631449962706609"/>
          <c:h val="0.40576991738960982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CAUTI!$I$1</c:f>
              <c:strCache>
                <c:ptCount val="1"/>
                <c:pt idx="0">
                  <c:v>Reduction Steps to 2020 Goal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F-445E-8F32-87DA80132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CAUTI!$A$2:$A$7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CAUTI!$I$2:$I$7</c:f>
              <c:numCache>
                <c:formatCode>0.000</c:formatCode>
                <c:ptCount val="6"/>
                <c:pt idx="0">
                  <c:v>1.06</c:v>
                </c:pt>
                <c:pt idx="1">
                  <c:v>0.998</c:v>
                </c:pt>
                <c:pt idx="2">
                  <c:v>0.93600000000000005</c:v>
                </c:pt>
                <c:pt idx="3">
                  <c:v>0.874</c:v>
                </c:pt>
                <c:pt idx="4">
                  <c:v>0.81200000000000006</c:v>
                </c:pt>
                <c:pt idx="5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F-445E-8F32-87DA80132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7656320"/>
        <c:axId val="67662208"/>
      </c:barChart>
      <c:lineChart>
        <c:grouping val="standard"/>
        <c:varyColors val="0"/>
        <c:ser>
          <c:idx val="0"/>
          <c:order val="1"/>
          <c:tx>
            <c:strRef>
              <c:f>CAUTI!$B$1</c:f>
              <c:strCache>
                <c:ptCount val="1"/>
                <c:pt idx="0">
                  <c:v>State SIR</c:v>
                </c:pt>
              </c:strCache>
            </c:strRef>
          </c:tx>
          <c:spPr>
            <a:ln w="28575"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CAUTI!$B$2:$B$7</c:f>
              <c:numCache>
                <c:formatCode>0.000</c:formatCode>
                <c:ptCount val="6"/>
                <c:pt idx="0">
                  <c:v>1.0600594899057021</c:v>
                </c:pt>
                <c:pt idx="1">
                  <c:v>1.4854916977519559</c:v>
                </c:pt>
                <c:pt idx="2">
                  <c:v>1.3195513525401363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6F-445E-8F32-87DA801329C3}"/>
            </c:ext>
          </c:extLst>
        </c:ser>
        <c:ser>
          <c:idx val="2"/>
          <c:order val="2"/>
          <c:tx>
            <c:strRef>
              <c:f>CAUTI!$B$1</c:f>
              <c:strCache>
                <c:ptCount val="1"/>
                <c:pt idx="0">
                  <c:v>State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CAUTI!$A$2:$A$7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CAUTI!$B$2:$B$7</c:f>
              <c:numCache>
                <c:formatCode>0.000</c:formatCode>
                <c:ptCount val="6"/>
                <c:pt idx="0">
                  <c:v>1.0600594899057021</c:v>
                </c:pt>
                <c:pt idx="1">
                  <c:v>1.4854916977519559</c:v>
                </c:pt>
                <c:pt idx="2">
                  <c:v>1.3195513525401363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6F-445E-8F32-87DA801329C3}"/>
            </c:ext>
          </c:extLst>
        </c:ser>
        <c:ser>
          <c:idx val="1"/>
          <c:order val="3"/>
          <c:tx>
            <c:strRef>
              <c:f>CAUTI!$E$1</c:f>
              <c:strCache>
                <c:ptCount val="1"/>
                <c:pt idx="0">
                  <c:v>IPPS #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CAUTI!$A$2:$A$7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CAUTI!$E$2:$E$7</c:f>
              <c:numCache>
                <c:formatCode>General</c:formatCode>
                <c:ptCount val="6"/>
                <c:pt idx="0">
                  <c:v>67</c:v>
                </c:pt>
                <c:pt idx="1">
                  <c:v>90</c:v>
                </c:pt>
                <c:pt idx="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6F-445E-8F32-87DA801329C3}"/>
            </c:ext>
          </c:extLst>
        </c:ser>
        <c:ser>
          <c:idx val="5"/>
          <c:order val="4"/>
          <c:tx>
            <c:strRef>
              <c:f>CAUTI!$G$1</c:f>
              <c:strCache>
                <c:ptCount val="1"/>
                <c:pt idx="0">
                  <c:v>IPPS # Facilities with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CAUTI!$A$2:$A$7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CAUTI!$G$2:$G$7</c:f>
              <c:numCache>
                <c:formatCode>General</c:formatCode>
                <c:ptCount val="6"/>
                <c:pt idx="0">
                  <c:v>14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B6F-445E-8F32-87DA80132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56320"/>
        <c:axId val="67662208"/>
      </c:lineChart>
      <c:catAx>
        <c:axId val="676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662208"/>
        <c:crosses val="autoZero"/>
        <c:auto val="1"/>
        <c:lblAlgn val="ctr"/>
        <c:lblOffset val="100"/>
        <c:noMultiLvlLbl val="0"/>
      </c:catAx>
      <c:valAx>
        <c:axId val="67662208"/>
        <c:scaling>
          <c:orientation val="minMax"/>
          <c:max val="1.6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.000" sourceLinked="1"/>
        <c:majorTickMark val="none"/>
        <c:minorTickMark val="none"/>
        <c:tickLblPos val="nextTo"/>
        <c:crossAx val="6765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Maine SSI SIR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166582946808533"/>
          <c:y val="0.14529262502623308"/>
          <c:w val="0.7631449962706609"/>
          <c:h val="0.33606675847133466"/>
        </c:manualLayout>
      </c:layout>
      <c:barChart>
        <c:barDir val="col"/>
        <c:grouping val="clustered"/>
        <c:varyColors val="0"/>
        <c:ser>
          <c:idx val="8"/>
          <c:order val="0"/>
          <c:tx>
            <c:strRef>
              <c:f>SSI!$I$1</c:f>
              <c:strCache>
                <c:ptCount val="1"/>
                <c:pt idx="0">
                  <c:v>Reduction Steps to 2020 Goal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D0-4DB7-8BAD-2980A3926C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SSI!$A$2:$A$7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SSI!$I$2:$I$7</c:f>
              <c:numCache>
                <c:formatCode>General</c:formatCode>
                <c:ptCount val="6"/>
                <c:pt idx="0">
                  <c:v>1.3640000000000001</c:v>
                </c:pt>
                <c:pt idx="1">
                  <c:v>1.2310000000000001</c:v>
                </c:pt>
                <c:pt idx="2">
                  <c:v>1.0980000000000001</c:v>
                </c:pt>
                <c:pt idx="3">
                  <c:v>0.96499999999999997</c:v>
                </c:pt>
                <c:pt idx="4">
                  <c:v>0.83199999999999996</c:v>
                </c:pt>
                <c:pt idx="5" formatCode="0.00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0-4DB7-8BAD-2980A3926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7656320"/>
        <c:axId val="67662208"/>
      </c:barChart>
      <c:lineChart>
        <c:grouping val="standard"/>
        <c:varyColors val="0"/>
        <c:ser>
          <c:idx val="2"/>
          <c:order val="1"/>
          <c:tx>
            <c:strRef>
              <c:f>SSI!$B$1</c:f>
              <c:strCache>
                <c:ptCount val="1"/>
                <c:pt idx="0">
                  <c:v>State ALL-SSI SIR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SSI!$B$2:$B$7</c:f>
              <c:numCache>
                <c:formatCode>0.000</c:formatCode>
                <c:ptCount val="6"/>
                <c:pt idx="0">
                  <c:v>1.3640000000000001</c:v>
                </c:pt>
                <c:pt idx="1">
                  <c:v>1.1579999999999999</c:v>
                </c:pt>
                <c:pt idx="2" formatCode="General">
                  <c:v>0.96799999999999997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D0-4DB7-8BAD-2980A3926C60}"/>
            </c:ext>
          </c:extLst>
        </c:ser>
        <c:ser>
          <c:idx val="5"/>
          <c:order val="2"/>
          <c:tx>
            <c:strRef>
              <c:f>SSI!$B$1</c:f>
              <c:strCache>
                <c:ptCount val="1"/>
                <c:pt idx="0">
                  <c:v>State ALL-SSI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SSI!$C$2:$C$7</c:f>
              <c:numCache>
                <c:formatCode>0.000</c:formatCode>
                <c:ptCount val="6"/>
                <c:pt idx="0">
                  <c:v>1.3485350006129706</c:v>
                </c:pt>
                <c:pt idx="1">
                  <c:v>1.1972463334331038</c:v>
                </c:pt>
                <c:pt idx="2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D0-4DB7-8BAD-2980A3926C60}"/>
            </c:ext>
          </c:extLst>
        </c:ser>
        <c:ser>
          <c:idx val="0"/>
          <c:order val="3"/>
          <c:tx>
            <c:strRef>
              <c:f>SSI!$D$1</c:f>
              <c:strCache>
                <c:ptCount val="1"/>
                <c:pt idx="0">
                  <c:v># COLO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SSI!$D$2:$D$7</c:f>
              <c:numCache>
                <c:formatCode>General</c:formatCode>
                <c:ptCount val="6"/>
                <c:pt idx="0">
                  <c:v>55</c:v>
                </c:pt>
                <c:pt idx="1">
                  <c:v>52</c:v>
                </c:pt>
                <c:pt idx="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D0-4DB7-8BAD-2980A3926C60}"/>
            </c:ext>
          </c:extLst>
        </c:ser>
        <c:ser>
          <c:idx val="3"/>
          <c:order val="4"/>
          <c:tx>
            <c:strRef>
              <c:f>SSI!$E$1</c:f>
              <c:strCache>
                <c:ptCount val="1"/>
                <c:pt idx="0">
                  <c:v># Facilities with COLO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SSI!$E$2:$E$7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D0-4DB7-8BAD-2980A3926C60}"/>
            </c:ext>
          </c:extLst>
        </c:ser>
        <c:ser>
          <c:idx val="1"/>
          <c:order val="5"/>
          <c:tx>
            <c:strRef>
              <c:f>SSI!$F$1</c:f>
              <c:strCache>
                <c:ptCount val="1"/>
                <c:pt idx="0">
                  <c:v>HYST SIR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SSI!$F$2:$F$7</c:f>
              <c:numCache>
                <c:formatCode>0.000</c:formatCode>
                <c:ptCount val="6"/>
                <c:pt idx="0">
                  <c:v>1.4581510644502771</c:v>
                </c:pt>
                <c:pt idx="1">
                  <c:v>0.97434231893471901</c:v>
                </c:pt>
                <c:pt idx="2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FD0-4DB7-8BAD-2980A3926C60}"/>
            </c:ext>
          </c:extLst>
        </c:ser>
        <c:ser>
          <c:idx val="4"/>
          <c:order val="6"/>
          <c:tx>
            <c:strRef>
              <c:f>SSI!$G$1</c:f>
              <c:strCache>
                <c:ptCount val="1"/>
                <c:pt idx="0">
                  <c:v># HYST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SSI!$G$2:$G$7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FD0-4DB7-8BAD-2980A3926C60}"/>
            </c:ext>
          </c:extLst>
        </c:ser>
        <c:ser>
          <c:idx val="6"/>
          <c:order val="7"/>
          <c:tx>
            <c:strRef>
              <c:f>SSI!$H$1</c:f>
              <c:strCache>
                <c:ptCount val="1"/>
                <c:pt idx="0">
                  <c:v># Facilities with HYST Events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SSI!$H$2:$H$7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FD0-4DB7-8BAD-2980A3926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56320"/>
        <c:axId val="67662208"/>
      </c:lineChart>
      <c:catAx>
        <c:axId val="676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662208"/>
        <c:crosses val="autoZero"/>
        <c:auto val="1"/>
        <c:lblAlgn val="ctr"/>
        <c:lblOffset val="100"/>
        <c:noMultiLvlLbl val="0"/>
      </c:catAx>
      <c:valAx>
        <c:axId val="67662208"/>
        <c:scaling>
          <c:orientation val="minMax"/>
          <c:max val="1.5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6765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EF8D6-63E5-486F-AB26-A06DF4BC1118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466D7-9A87-44B8-86F8-6A10C149D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838200"/>
            <a:ext cx="9144000" cy="1981200"/>
          </a:xfrm>
          <a:solidFill>
            <a:srgbClr val="006666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Over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393699"/>
            <a:ext cx="3538728" cy="146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6666"/>
          </a:solidFill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Content Slide</a:t>
            </a:r>
            <a:br>
              <a:rPr lang="en-US" dirty="0"/>
            </a:br>
            <a:r>
              <a:rPr lang="en-US" dirty="0"/>
              <a:t>Over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1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666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2438399"/>
          </a:xfrm>
        </p:spPr>
        <p:txBody>
          <a:bodyPr>
            <a:normAutofit/>
          </a:bodyPr>
          <a:lstStyle>
            <a:lvl1pPr marL="0" indent="0" algn="ctr">
              <a:buNone/>
              <a:defRPr sz="2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14800"/>
            <a:ext cx="35356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990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61FE-557B-45BA-B4B6-FC83F881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dc.gov/hai/prevent/tap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Liao@maine.gov" TargetMode="External"/><Relationship Id="rId2" Type="http://schemas.openxmlformats.org/officeDocument/2006/relationships/hyperlink" Target="mailto:Rita.Owsiak@maine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8200"/>
            <a:ext cx="9144000" cy="1981200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/>
              <a:t>HAI/AR Collaborating Partners Meeting</a:t>
            </a:r>
          </a:p>
          <a:p>
            <a:pPr algn="ctr"/>
            <a:r>
              <a:rPr lang="en-US" dirty="0"/>
              <a:t>August 24, 2018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4618" y="32766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>
              <a:solidFill>
                <a:srgbClr val="89898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4848314"/>
            <a:ext cx="3581400" cy="136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7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Central Line Associated Blood Stream Infection</a:t>
            </a:r>
            <a:br>
              <a:rPr lang="en-US" dirty="0"/>
            </a:br>
            <a:r>
              <a:rPr lang="en-US" dirty="0"/>
              <a:t>CLABSI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45538"/>
              </p:ext>
            </p:extLst>
          </p:nvPr>
        </p:nvGraphicFramePr>
        <p:xfrm>
          <a:off x="457200" y="1594485"/>
          <a:ext cx="8382000" cy="366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645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Methicillin Resistant </a:t>
            </a:r>
            <a:r>
              <a:rPr lang="en-US" sz="2700" i="1" dirty="0"/>
              <a:t>Staphylococcus aureus </a:t>
            </a:r>
            <a:r>
              <a:rPr lang="en-US" sz="2700" dirty="0"/>
              <a:t>Blood Stream Infection</a:t>
            </a:r>
            <a:br>
              <a:rPr lang="en-US" dirty="0"/>
            </a:br>
            <a:r>
              <a:rPr lang="en-US" dirty="0"/>
              <a:t>MRSA-BSI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7FACD14-FA0A-48FE-86DD-B8C754575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94024"/>
              </p:ext>
            </p:extLst>
          </p:nvPr>
        </p:nvGraphicFramePr>
        <p:xfrm>
          <a:off x="533400" y="1508760"/>
          <a:ext cx="815340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88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Catheter Associated Urinary Tract Infection</a:t>
            </a:r>
            <a:br>
              <a:rPr lang="en-US" dirty="0"/>
            </a:br>
            <a:r>
              <a:rPr lang="en-US" dirty="0"/>
              <a:t>CAUTI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9D41C9F-6D2F-4B66-AB47-7407D5701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98280"/>
              </p:ext>
            </p:extLst>
          </p:nvPr>
        </p:nvGraphicFramePr>
        <p:xfrm>
          <a:off x="381000" y="1594485"/>
          <a:ext cx="8382000" cy="366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507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3002-A048-47A4-8B1B-321A4AAA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99A15-15BC-4617-B032-75AE19A1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00400"/>
            <a:ext cx="8839200" cy="31559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Targeted Assessment for Prevention (TAP) Strategy is a framework for quality improvement developed by the Centers for Disease Control and Prevention (CDC) to use data for action to prevent healthcare-associated infections (HAIs). </a:t>
            </a:r>
          </a:p>
          <a:p>
            <a:r>
              <a:rPr lang="en-US" dirty="0"/>
              <a:t>The TAP Strategy consists of three components: </a:t>
            </a:r>
          </a:p>
          <a:p>
            <a:pPr marL="857250" lvl="2" indent="0">
              <a:buNone/>
            </a:pPr>
            <a:r>
              <a:rPr lang="en-US" dirty="0"/>
              <a:t>1) Running TAP Reports in the National Healthcare Safety Network (NHSN) to target healthcare facilities and specific units with an excess burden of HAIs. </a:t>
            </a:r>
          </a:p>
          <a:p>
            <a:pPr marL="857250" lvl="2" indent="0">
              <a:buNone/>
            </a:pPr>
            <a:r>
              <a:rPr lang="en-US" dirty="0"/>
              <a:t>2) Administering TAP Facility Assessment Tools to identify gaps in infection prevention in the targeted locations. </a:t>
            </a:r>
          </a:p>
          <a:p>
            <a:pPr marL="857250" lvl="2" indent="0">
              <a:buNone/>
            </a:pPr>
            <a:r>
              <a:rPr lang="en-US" dirty="0"/>
              <a:t>3) Accessing infection prevention resources within the TAP Implementation Guides to address those gaps. 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https://www.cdc.gov/hai/prevent/tap.html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0942B-07D3-4A7F-B674-7F6562BC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DAF0B-B544-4A71-8046-45B89ECCF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0F8AC-A45E-4F0D-8EBA-2DD2A03DF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219200"/>
            <a:ext cx="5638800" cy="17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00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A926-801E-4BB2-BC93-577750C6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Acute Care Data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7567A19-D1B5-4BD5-8270-3EFEDF89E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735605"/>
              </p:ext>
            </p:extLst>
          </p:nvPr>
        </p:nvGraphicFramePr>
        <p:xfrm>
          <a:off x="228600" y="1447800"/>
          <a:ext cx="8584856" cy="4167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3458">
                  <a:extLst>
                    <a:ext uri="{9D8B030D-6E8A-4147-A177-3AD203B41FA5}">
                      <a16:colId xmlns:a16="http://schemas.microsoft.com/office/drawing/2014/main" val="2384540077"/>
                    </a:ext>
                  </a:extLst>
                </a:gridCol>
                <a:gridCol w="1092542">
                  <a:extLst>
                    <a:ext uri="{9D8B030D-6E8A-4147-A177-3AD203B41FA5}">
                      <a16:colId xmlns:a16="http://schemas.microsoft.com/office/drawing/2014/main" val="3249968685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602139866"/>
                    </a:ext>
                  </a:extLst>
                </a:gridCol>
                <a:gridCol w="1803058">
                  <a:extLst>
                    <a:ext uri="{9D8B030D-6E8A-4147-A177-3AD203B41FA5}">
                      <a16:colId xmlns:a16="http://schemas.microsoft.com/office/drawing/2014/main" val="3875487109"/>
                    </a:ext>
                  </a:extLst>
                </a:gridCol>
                <a:gridCol w="1371598">
                  <a:extLst>
                    <a:ext uri="{9D8B030D-6E8A-4147-A177-3AD203B41FA5}">
                      <a16:colId xmlns:a16="http://schemas.microsoft.com/office/drawing/2014/main" val="3804584974"/>
                    </a:ext>
                  </a:extLst>
                </a:gridCol>
              </a:tblGrid>
              <a:tr h="717258">
                <a:tc>
                  <a:txBody>
                    <a:bodyPr/>
                    <a:lstStyle/>
                    <a:p>
                      <a:r>
                        <a:rPr lang="en-US" sz="1600" dirty="0"/>
                        <a:t>Healthcare</a:t>
                      </a:r>
                    </a:p>
                    <a:p>
                      <a:r>
                        <a:rPr lang="en-US" sz="16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 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facilities higher than Benchmark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897339"/>
                  </a:ext>
                </a:extLst>
              </a:tr>
              <a:tr h="817926">
                <a:tc rowSpan="4">
                  <a:txBody>
                    <a:bodyPr/>
                    <a:lstStyle/>
                    <a:p>
                      <a:r>
                        <a:rPr lang="en-US" sz="1600" dirty="0"/>
                        <a:t>Acute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2015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DHHS 2020 = SIR ≤ 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0.69 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On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4512581"/>
                  </a:ext>
                </a:extLst>
              </a:tr>
              <a:tr h="84938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CLABSI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2015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DHHS 2020 = SIR ≤ 0.50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0.90</a:t>
                      </a: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Not on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4369312"/>
                  </a:ext>
                </a:extLst>
              </a:tr>
              <a:tr h="8493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MRSA-BSI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2015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DHHS 2020 = SIR ≤ 0.50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0.71</a:t>
                      </a: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Not on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8514486"/>
                  </a:ext>
                </a:extLst>
              </a:tr>
              <a:tr h="7172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CAUTI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2015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DHHS 2020 = SIR ≤ 0.75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1.32 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Not on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705230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DD0AB-7AA6-4F49-BDDF-DC1B92F9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5E014-7122-4A1E-8D8B-6F006712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60F6EF-D605-40B5-AFB3-5BC298691E13}"/>
              </a:ext>
            </a:extLst>
          </p:cNvPr>
          <p:cNvSpPr txBox="1"/>
          <p:nvPr/>
        </p:nvSpPr>
        <p:spPr>
          <a:xfrm>
            <a:off x="6553200" y="571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Hospitals = 32 </a:t>
            </a:r>
          </a:p>
        </p:txBody>
      </p:sp>
    </p:spTree>
    <p:extLst>
      <p:ext uri="{BB962C8B-B14F-4D97-AF65-F5344CB8AC3E}">
        <p14:creationId xmlns:p14="http://schemas.microsoft.com/office/powerpoint/2010/main" val="3586900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D459-94D4-41EC-ADF7-64540AA8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 					</a:t>
            </a:r>
            <a:r>
              <a:rPr lang="en-US" dirty="0">
                <a:solidFill>
                  <a:srgbClr val="FFCC66"/>
                </a:solidFill>
              </a:rPr>
              <a:t>“Working Draft”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49C45-EE02-4365-B49F-568906B19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6095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Target</a:t>
            </a:r>
            <a:r>
              <a:rPr lang="en-US" dirty="0"/>
              <a:t> facilities with high rates, based on last 4 quarters of data (AUGUST) </a:t>
            </a:r>
          </a:p>
          <a:p>
            <a:pPr lvl="1"/>
            <a:r>
              <a:rPr lang="en-US" sz="1800" dirty="0"/>
              <a:t>Maine CDC to determine benchmark that captures top 10% of facilities with high rates</a:t>
            </a:r>
          </a:p>
          <a:p>
            <a:pPr lvl="1"/>
            <a:r>
              <a:rPr lang="en-US" sz="1800" dirty="0"/>
              <a:t>Letter to facilities from Maine CDC or Collaborating Partners to CEO/Quality Director/IP</a:t>
            </a:r>
          </a:p>
          <a:p>
            <a:endParaRPr lang="en-US" dirty="0"/>
          </a:p>
          <a:p>
            <a:r>
              <a:rPr lang="en-US" dirty="0"/>
              <a:t>Facilities to participate in an </a:t>
            </a:r>
            <a:r>
              <a:rPr lang="en-US" u="sng" dirty="0"/>
              <a:t>Assessment</a:t>
            </a:r>
            <a:r>
              <a:rPr lang="en-US" dirty="0"/>
              <a:t> activity with Maine CDC (SEPTEMBER)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do we want to encourage participation?</a:t>
            </a:r>
          </a:p>
          <a:p>
            <a:endParaRPr lang="en-US" dirty="0"/>
          </a:p>
          <a:p>
            <a:r>
              <a:rPr lang="en-US" dirty="0"/>
              <a:t>Summary report to facility (OCTOBER)</a:t>
            </a:r>
          </a:p>
          <a:p>
            <a:pPr lvl="1"/>
            <a:r>
              <a:rPr lang="en-US" dirty="0"/>
              <a:t>Provides ‘evidence’ for what may be suspected, may uncover new territory to consider</a:t>
            </a:r>
          </a:p>
          <a:p>
            <a:pPr lvl="1"/>
            <a:r>
              <a:rPr lang="en-US" dirty="0"/>
              <a:t>Tool to secure leadership support</a:t>
            </a:r>
          </a:p>
          <a:p>
            <a:endParaRPr lang="en-US" dirty="0"/>
          </a:p>
          <a:p>
            <a:r>
              <a:rPr lang="en-US" dirty="0"/>
              <a:t>Facility selects and rolls out </a:t>
            </a:r>
            <a:r>
              <a:rPr lang="en-US" u="sng" dirty="0"/>
              <a:t>Prevention</a:t>
            </a:r>
            <a:r>
              <a:rPr lang="en-US" dirty="0"/>
              <a:t> (mitigation) strategy(s) (NOV-MAY) 6 mo.</a:t>
            </a:r>
          </a:p>
          <a:p>
            <a:pPr lvl="1"/>
            <a:r>
              <a:rPr lang="en-US" dirty="0"/>
              <a:t>Can chose a strategy provided or propose alternate strategy</a:t>
            </a:r>
          </a:p>
          <a:p>
            <a:pPr lvl="1"/>
            <a:r>
              <a:rPr lang="en-US" dirty="0"/>
              <a:t>Discuss strategy and roll out with Maine CDC</a:t>
            </a:r>
          </a:p>
          <a:p>
            <a:pPr lvl="1"/>
            <a:r>
              <a:rPr lang="en-US" dirty="0"/>
              <a:t>Enter HAIs in NHSN within 30-days</a:t>
            </a:r>
          </a:p>
          <a:p>
            <a:endParaRPr lang="en-US" dirty="0"/>
          </a:p>
          <a:p>
            <a:r>
              <a:rPr lang="en-US" dirty="0"/>
              <a:t>Monthly progress check-ins (NOVEMBER – JUNE)</a:t>
            </a:r>
          </a:p>
          <a:p>
            <a:pPr lvl="1"/>
            <a:r>
              <a:rPr lang="en-US" dirty="0"/>
              <a:t>Facility connects with Maine CDC on progress</a:t>
            </a:r>
          </a:p>
          <a:p>
            <a:pPr lvl="1"/>
            <a:r>
              <a:rPr lang="en-US" dirty="0"/>
              <a:t>Maine CDC monitors progress of facility in NHSN during Prevention phase</a:t>
            </a:r>
          </a:p>
          <a:p>
            <a:pPr lvl="1"/>
            <a:endParaRPr lang="en-US" dirty="0"/>
          </a:p>
          <a:p>
            <a:r>
              <a:rPr lang="en-US" dirty="0"/>
              <a:t>Maine CDC provides facility with final report to CEO/Quality Director/IP (JULY)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10E12-9A64-478E-A10E-49950483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068C6-FEC9-45B6-9A56-401E1AB6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7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F210-9F2F-4286-946B-12A3076B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C3E8-4710-419B-BEA2-C3E0A11D5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Start with:</a:t>
            </a:r>
          </a:p>
          <a:p>
            <a:pPr lvl="1"/>
            <a:r>
              <a:rPr lang="en-US" dirty="0"/>
              <a:t>CLABSI, </a:t>
            </a:r>
          </a:p>
          <a:p>
            <a:pPr lvl="1"/>
            <a:r>
              <a:rPr lang="en-US" dirty="0"/>
              <a:t>CAUTI</a:t>
            </a:r>
          </a:p>
          <a:p>
            <a:pPr lvl="1"/>
            <a:r>
              <a:rPr lang="en-US" dirty="0"/>
              <a:t>MRSA-BSI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Notes:</a:t>
            </a:r>
          </a:p>
          <a:p>
            <a:pPr marL="400050"/>
            <a:r>
              <a:rPr lang="en-US" dirty="0"/>
              <a:t>CLABSI, CAUTI are a federal CDC priority</a:t>
            </a:r>
          </a:p>
          <a:p>
            <a:pPr marL="400050"/>
            <a:r>
              <a:rPr lang="en-US" dirty="0"/>
              <a:t>CLABSI, CAUTI, MRSA-BSI are HAIs that are ‘Not on Target” to meet DHHS 2020 goals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38814-ACB6-4EB5-A0E9-68038B31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01895-33DC-4A10-B633-E1BA4F88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8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A926-801E-4BB2-BC93-577750C6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move on to other opportunities…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7567A19-D1B5-4BD5-8270-3EFEDF89E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275498"/>
              </p:ext>
            </p:extLst>
          </p:nvPr>
        </p:nvGraphicFramePr>
        <p:xfrm>
          <a:off x="228600" y="1447800"/>
          <a:ext cx="8584856" cy="3080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3458">
                  <a:extLst>
                    <a:ext uri="{9D8B030D-6E8A-4147-A177-3AD203B41FA5}">
                      <a16:colId xmlns:a16="http://schemas.microsoft.com/office/drawing/2014/main" val="238454007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49968685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60213986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75487109"/>
                    </a:ext>
                  </a:extLst>
                </a:gridCol>
                <a:gridCol w="1371598">
                  <a:extLst>
                    <a:ext uri="{9D8B030D-6E8A-4147-A177-3AD203B41FA5}">
                      <a16:colId xmlns:a16="http://schemas.microsoft.com/office/drawing/2014/main" val="3804584974"/>
                    </a:ext>
                  </a:extLst>
                </a:gridCol>
              </a:tblGrid>
              <a:tr h="717258">
                <a:tc>
                  <a:txBody>
                    <a:bodyPr/>
                    <a:lstStyle/>
                    <a:p>
                      <a:r>
                        <a:rPr lang="en-US" sz="1600" dirty="0"/>
                        <a:t>Healthcare</a:t>
                      </a:r>
                    </a:p>
                    <a:p>
                      <a:r>
                        <a:rPr lang="en-US" sz="1600" dirty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 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facilities </a:t>
                      </a:r>
                    </a:p>
                    <a:p>
                      <a:r>
                        <a:rPr lang="en-US" sz="1600" dirty="0"/>
                        <a:t>higher than Benchmark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897339"/>
                  </a:ext>
                </a:extLst>
              </a:tr>
              <a:tr h="717258">
                <a:tc>
                  <a:txBody>
                    <a:bodyPr/>
                    <a:lstStyle/>
                    <a:p>
                      <a:r>
                        <a:rPr lang="en-US" sz="1600" dirty="0"/>
                        <a:t>Extended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National Average = 3.2% </a:t>
                      </a:r>
                      <a:endParaRPr lang="en-US" sz="16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4.62%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60 out of 100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(8 w/rate ≥ 10%)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8108346"/>
                  </a:ext>
                </a:extLst>
              </a:tr>
              <a:tr h="717258">
                <a:tc>
                  <a:txBody>
                    <a:bodyPr/>
                    <a:lstStyle/>
                    <a:p>
                      <a:r>
                        <a:rPr lang="en-US" sz="1600" dirty="0"/>
                        <a:t>Acute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2015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/>
                        <a:t>DHHS 2020 = SIR ≤ 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0.968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On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Colo=6,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Hyst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=1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Colo=2,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Hyst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=0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7955364"/>
                  </a:ext>
                </a:extLst>
              </a:tr>
              <a:tr h="717258">
                <a:tc>
                  <a:txBody>
                    <a:bodyPr/>
                    <a:lstStyle/>
                    <a:p>
                      <a:r>
                        <a:rPr lang="en-US" sz="1600" dirty="0"/>
                        <a:t>Ambulatory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Dialysis</a:t>
                      </a:r>
                    </a:p>
                    <a:p>
                      <a:r>
                        <a:rPr lang="en-US" sz="1600" dirty="0"/>
                        <a:t>BSI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National Average = SIR ≤ 1.00 </a:t>
                      </a:r>
                      <a:r>
                        <a:rPr lang="en-US" sz="1600" baseline="-25000" dirty="0"/>
                        <a:t>2014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 out of 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61176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DD0AB-7AA6-4F49-BDDF-DC1B92F9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Center for Disease Control and Prevention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5E014-7122-4A1E-8D8B-6F006712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Surgical Site Infection </a:t>
            </a:r>
            <a:br>
              <a:rPr lang="en-US" dirty="0"/>
            </a:br>
            <a:r>
              <a:rPr lang="en-US" sz="3100" dirty="0"/>
              <a:t>Colon Surgeries (COLO) + Abdominal Hysterectomies (HYST)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9666EC1-6E5B-4D23-BF69-BB91A46FD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583280"/>
              </p:ext>
            </p:extLst>
          </p:nvPr>
        </p:nvGraphicFramePr>
        <p:xfrm>
          <a:off x="533400" y="1304925"/>
          <a:ext cx="8153400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9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4C4B-790C-4ACE-AB47-54DC53863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" y="2438400"/>
            <a:ext cx="9168714" cy="1143000"/>
          </a:xfrm>
        </p:spPr>
        <p:txBody>
          <a:bodyPr/>
          <a:lstStyle/>
          <a:p>
            <a:pPr algn="ctr"/>
            <a:r>
              <a:rPr lang="en-US" dirty="0"/>
              <a:t>PREVENT – Antibiotic Resistance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32001-C135-49C4-A7E3-36CD97CE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025B3-2DDF-4536-97D4-0D058B88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0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6734-C3FE-4EB3-9865-A5740036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12CF-49B8-438D-9BB1-67552DF5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221163"/>
          </a:xfrm>
        </p:spPr>
        <p:txBody>
          <a:bodyPr/>
          <a:lstStyle/>
          <a:p>
            <a:r>
              <a:rPr lang="en-US" dirty="0"/>
              <a:t>1200-1210	Introductions and Opening Comments</a:t>
            </a:r>
          </a:p>
          <a:p>
            <a:r>
              <a:rPr lang="en-US" dirty="0"/>
              <a:t>1210-1220	Review of Minutes</a:t>
            </a:r>
          </a:p>
          <a:p>
            <a:r>
              <a:rPr lang="en-US" dirty="0"/>
              <a:t>1220-1245	Membership Updates</a:t>
            </a:r>
          </a:p>
          <a:p>
            <a:r>
              <a:rPr lang="en-US" dirty="0"/>
              <a:t>1245-1540	New Business:  </a:t>
            </a:r>
          </a:p>
          <a:p>
            <a:pPr lvl="5"/>
            <a:r>
              <a:rPr lang="en-US" dirty="0"/>
              <a:t>Next State HAI/AR Plan – PREVENTION</a:t>
            </a:r>
          </a:p>
          <a:p>
            <a:pPr lvl="5"/>
            <a:r>
              <a:rPr lang="en-US" dirty="0"/>
              <a:t>Antibiotic Resistance </a:t>
            </a:r>
            <a:r>
              <a:rPr lang="en-US"/>
              <a:t>&amp; Stewardship </a:t>
            </a:r>
            <a:r>
              <a:rPr lang="en-US" dirty="0"/>
              <a:t>Subcommittee</a:t>
            </a:r>
          </a:p>
          <a:p>
            <a:r>
              <a:rPr lang="en-US" dirty="0"/>
              <a:t>1540-1550 	Public Comments</a:t>
            </a:r>
          </a:p>
          <a:p>
            <a:r>
              <a:rPr lang="en-US" dirty="0"/>
              <a:t>1550-1555	Meeting Evaluation</a:t>
            </a:r>
          </a:p>
          <a:p>
            <a:r>
              <a:rPr lang="en-US" dirty="0"/>
              <a:t>1555-1600	Next Meeting/Parking Lot &amp; Adjournment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5ABA6-EAB2-4A5B-B8D6-1E0D4BA5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0FEB4-8C1E-46CB-9372-6180A7FC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B7A6-D2BC-4863-BA84-F3054960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2AA86-B9C8-4977-BE52-53199A056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similar state-wide process for Antibiotic Resistance</a:t>
            </a:r>
          </a:p>
          <a:p>
            <a:endParaRPr lang="en-US" dirty="0"/>
          </a:p>
          <a:p>
            <a:r>
              <a:rPr lang="en-US" dirty="0"/>
              <a:t>Roadblocks</a:t>
            </a:r>
          </a:p>
          <a:p>
            <a:pPr lvl="1"/>
            <a:r>
              <a:rPr lang="en-US" dirty="0"/>
              <a:t>Lack of Data (hoping to resolve this within next year)</a:t>
            </a:r>
          </a:p>
          <a:p>
            <a:pPr lvl="1"/>
            <a:r>
              <a:rPr lang="en-US" dirty="0"/>
              <a:t>Will need to create a State Prevention strategy </a:t>
            </a:r>
          </a:p>
          <a:p>
            <a:pPr lvl="2"/>
            <a:r>
              <a:rPr lang="en-US" dirty="0"/>
              <a:t>States utilizing different approaches</a:t>
            </a:r>
          </a:p>
          <a:p>
            <a:pPr lvl="3"/>
            <a:r>
              <a:rPr lang="en-US" dirty="0"/>
              <a:t>Example:  Antimicrobial Stewardship (AS) HONOR ROLL</a:t>
            </a:r>
          </a:p>
          <a:p>
            <a:pPr lvl="2"/>
            <a:endParaRPr lang="en-US" dirty="0"/>
          </a:p>
          <a:p>
            <a:r>
              <a:rPr lang="en-US" dirty="0"/>
              <a:t>Priority</a:t>
            </a:r>
          </a:p>
          <a:p>
            <a:pPr lvl="1"/>
            <a:r>
              <a:rPr lang="en-US" dirty="0"/>
              <a:t>Work on detail to finalize this process</a:t>
            </a:r>
          </a:p>
          <a:p>
            <a:pPr lvl="1"/>
            <a:r>
              <a:rPr lang="en-US" dirty="0"/>
              <a:t>Ambulatory Care (2,500 clinics in Maine, 80% of antibiotics prescriptions)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FF0AE-8EC2-4715-AF13-74B37F52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46D8B-8BFA-4736-B3F0-944EE5AC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30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F1AC-C200-4AE1-B464-25E1A010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714" y="2514600"/>
            <a:ext cx="91687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State of Maine Antimicrobial Resistance &amp; Stewardship Subcommittee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01A6F-4D0F-49ED-995E-571DA097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06157-8D2A-4442-9CDC-8E402AFB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7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F472-5FF5-4842-A521-3DE85CF5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of Maine Antimicrobial Resistance &amp; Stewardship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36DD-4BB0-456F-A9BE-7D07B574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Purpose/Goals:</a:t>
            </a:r>
          </a:p>
          <a:p>
            <a:pPr lvl="1"/>
            <a:r>
              <a:rPr lang="en-US" u="sng" dirty="0"/>
              <a:t>AR</a:t>
            </a:r>
            <a:r>
              <a:rPr lang="en-US" dirty="0"/>
              <a:t>: refine AR data for clinical and public health applications</a:t>
            </a:r>
          </a:p>
          <a:p>
            <a:pPr lvl="1"/>
            <a:r>
              <a:rPr lang="en-US" u="sng" dirty="0"/>
              <a:t>AS</a:t>
            </a:r>
            <a:r>
              <a:rPr lang="en-US" dirty="0"/>
              <a:t>: develop prevention/quality activities that link together individual ASPs</a:t>
            </a:r>
          </a:p>
          <a:p>
            <a:pPr lvl="1"/>
            <a:r>
              <a:rPr lang="en-US" u="sng" dirty="0"/>
              <a:t>Both</a:t>
            </a:r>
            <a:r>
              <a:rPr lang="en-US" dirty="0"/>
              <a:t>: enhance Maine’s capacity for AR prevention</a:t>
            </a:r>
          </a:p>
          <a:p>
            <a:pPr lvl="1"/>
            <a:endParaRPr lang="en-US" dirty="0"/>
          </a:p>
          <a:p>
            <a:r>
              <a:rPr lang="en-US" dirty="0"/>
              <a:t>Projects:</a:t>
            </a:r>
          </a:p>
          <a:p>
            <a:pPr lvl="1"/>
            <a:r>
              <a:rPr lang="en-US" dirty="0"/>
              <a:t>State and Regional Antibiogram</a:t>
            </a:r>
          </a:p>
          <a:p>
            <a:pPr lvl="1"/>
            <a:r>
              <a:rPr lang="en-US" dirty="0"/>
              <a:t>All Payers Claim Database or Part D for outpatient antibiotic use</a:t>
            </a:r>
          </a:p>
          <a:p>
            <a:pPr lvl="1"/>
            <a:r>
              <a:rPr lang="en-US" dirty="0"/>
              <a:t>AS Honor Roll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9B7BB-29DB-4494-A013-D9EDDFAF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E5BB5-C7DD-4814-A661-DC60A853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123288-D5BB-4D49-8239-A798CF097FA4}"/>
              </a:ext>
            </a:extLst>
          </p:cNvPr>
          <p:cNvSpPr txBox="1"/>
          <p:nvPr/>
        </p:nvSpPr>
        <p:spPr>
          <a:xfrm>
            <a:off x="2743200" y="5442525"/>
            <a:ext cx="4267200" cy="646331"/>
          </a:xfrm>
          <a:prstGeom prst="rect">
            <a:avLst/>
          </a:prstGeom>
          <a:noFill/>
          <a:ln w="19050">
            <a:solidFill>
              <a:srgbClr val="00666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AR = Antibiotic Resistance</a:t>
            </a:r>
          </a:p>
          <a:p>
            <a:r>
              <a:rPr lang="en-US" dirty="0"/>
              <a:t>AS = Antibiotic/Antimicrobial Stewardship</a:t>
            </a:r>
          </a:p>
        </p:txBody>
      </p:sp>
    </p:spTree>
    <p:extLst>
      <p:ext uri="{BB962C8B-B14F-4D97-AF65-F5344CB8AC3E}">
        <p14:creationId xmlns:p14="http://schemas.microsoft.com/office/powerpoint/2010/main" val="308660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DA61-8B81-489F-93A2-4DEE0F6A8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AR-AS Subcommittee – Points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241F1-747C-46B4-A42F-2FC812D16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ideal make up? (think numbers and discipline)</a:t>
            </a:r>
          </a:p>
          <a:p>
            <a:pPr lvl="1"/>
            <a:r>
              <a:rPr lang="en-US" dirty="0"/>
              <a:t>Inpatient, outpatient, extended care, quality, public health, laboratory</a:t>
            </a:r>
          </a:p>
          <a:p>
            <a:pPr lvl="1"/>
            <a:r>
              <a:rPr lang="en-US" dirty="0"/>
              <a:t>Doctors/Providers, Pharmacists, Nurses, Infection </a:t>
            </a:r>
            <a:r>
              <a:rPr lang="en-US" dirty="0" err="1"/>
              <a:t>Preventionists</a:t>
            </a:r>
            <a:r>
              <a:rPr lang="en-US" dirty="0"/>
              <a:t>, other healthcare staff, microbiology, academia, quality</a:t>
            </a:r>
          </a:p>
          <a:p>
            <a:pPr lvl="1"/>
            <a:r>
              <a:rPr lang="en-US" dirty="0"/>
              <a:t>How should recruitment be rolled out?</a:t>
            </a:r>
          </a:p>
          <a:p>
            <a:endParaRPr lang="en-US" dirty="0"/>
          </a:p>
          <a:p>
            <a:r>
              <a:rPr lang="en-US" dirty="0"/>
              <a:t>Separate AR and AS subcommittee?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Meeting Frequency – biannual? Quarterly?</a:t>
            </a:r>
          </a:p>
          <a:p>
            <a:endParaRPr lang="en-US" dirty="0"/>
          </a:p>
          <a:p>
            <a:r>
              <a:rPr lang="en-US" dirty="0"/>
              <a:t>Anyone you would like </a:t>
            </a:r>
            <a:r>
              <a:rPr lang="en-US"/>
              <a:t>to nominate?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6E0E-3C27-42E1-9E53-1560E77B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42C4B-AA82-4142-BD6E-EBD6C30E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70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162" y="1691432"/>
            <a:ext cx="518167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Rita Owsiak MS, MT(ASCP), CIC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Associated Infections Coordinator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Rita.Owsiak@maine.gov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207-287-6028</a:t>
            </a:r>
          </a:p>
          <a:p>
            <a:pPr algn="ctr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Jennifer Liao, PharmD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Resistance Coordinator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Jennifer.Liao@maine.gov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207-287-6516</a:t>
            </a:r>
          </a:p>
          <a:p>
            <a:pPr algn="ctr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258" y="5067341"/>
            <a:ext cx="3392769" cy="128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8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2159-DAC6-44A7-AD35-FC3F7E95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89C7-3A8F-445B-80CC-07D8B374B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Infectious Disease Physicians </a:t>
            </a:r>
          </a:p>
          <a:p>
            <a:pPr lvl="1"/>
            <a:r>
              <a:rPr lang="en-US" dirty="0"/>
              <a:t>Dr. Valenti resigned, </a:t>
            </a:r>
            <a:r>
              <a:rPr lang="en-US" b="1" dirty="0"/>
              <a:t>Dr. Pinsky is new representative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Maine Society Health System Pharm. Representative</a:t>
            </a:r>
          </a:p>
          <a:p>
            <a:pPr lvl="1"/>
            <a:r>
              <a:rPr lang="en-US" dirty="0"/>
              <a:t>Anthony Casapao resigned, reached out to group for new representative</a:t>
            </a:r>
          </a:p>
          <a:p>
            <a:endParaRPr lang="en-US" dirty="0"/>
          </a:p>
          <a:p>
            <a:r>
              <a:rPr lang="en-US" dirty="0"/>
              <a:t>Clinical Laboratory:  ALI Representative</a:t>
            </a:r>
          </a:p>
          <a:p>
            <a:pPr lvl="1"/>
            <a:r>
              <a:rPr lang="en-US" dirty="0"/>
              <a:t>Anthony Casapao resigned, will connect with new ALI Lab Director this fall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Public Health Laboratory Representative</a:t>
            </a:r>
          </a:p>
          <a:p>
            <a:pPr lvl="1"/>
            <a:r>
              <a:rPr lang="en-US" dirty="0"/>
              <a:t>Rick Danforth resigned, </a:t>
            </a:r>
            <a:r>
              <a:rPr lang="en-US" b="1" dirty="0"/>
              <a:t>Nick Matluk is new representative</a:t>
            </a:r>
          </a:p>
          <a:p>
            <a:endParaRPr lang="en-US" dirty="0"/>
          </a:p>
          <a:p>
            <a:r>
              <a:rPr lang="en-US" dirty="0"/>
              <a:t>Consumers for Affordable Healthcare Representative</a:t>
            </a:r>
          </a:p>
          <a:p>
            <a:pPr lvl="1"/>
            <a:r>
              <a:rPr lang="en-US" dirty="0"/>
              <a:t>Emily </a:t>
            </a:r>
            <a:r>
              <a:rPr lang="en-US" dirty="0" err="1"/>
              <a:t>Brostek</a:t>
            </a:r>
            <a:r>
              <a:rPr lang="en-US" dirty="0"/>
              <a:t> resigned, reaching out to group for new representative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0E556-052B-44F3-80B0-0BCF7FB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CA4FD-5D94-46B9-8AFC-6B3F0277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B232-7A00-4996-8DFB-D3075D45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HAI/AR Plan 2020-2024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85910-552C-4C35-B226-CBD5AA841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2018:  </a:t>
            </a:r>
          </a:p>
          <a:p>
            <a:pPr lvl="1"/>
            <a:r>
              <a:rPr lang="en-US" dirty="0"/>
              <a:t>State planning</a:t>
            </a:r>
          </a:p>
          <a:p>
            <a:endParaRPr lang="en-US" dirty="0"/>
          </a:p>
          <a:p>
            <a:r>
              <a:rPr lang="en-US" dirty="0"/>
              <a:t>2019:  </a:t>
            </a:r>
          </a:p>
          <a:p>
            <a:pPr lvl="1"/>
            <a:r>
              <a:rPr lang="en-US" dirty="0"/>
              <a:t>Align plan with ELC Grant Award on new 5-year cycle (new federal goals) </a:t>
            </a:r>
          </a:p>
          <a:p>
            <a:pPr lvl="1"/>
            <a:r>
              <a:rPr lang="en-US" dirty="0"/>
              <a:t>State planning continues</a:t>
            </a:r>
          </a:p>
          <a:p>
            <a:pPr lvl="1"/>
            <a:r>
              <a:rPr lang="en-US" dirty="0"/>
              <a:t>State approval</a:t>
            </a:r>
          </a:p>
          <a:p>
            <a:endParaRPr lang="en-US" dirty="0"/>
          </a:p>
          <a:p>
            <a:r>
              <a:rPr lang="en-US" dirty="0"/>
              <a:t>2020:  The work </a:t>
            </a:r>
            <a:r>
              <a:rPr lang="en-US" strike="sngStrike" dirty="0"/>
              <a:t>begins</a:t>
            </a:r>
            <a:r>
              <a:rPr lang="en-US" dirty="0"/>
              <a:t> continues!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2C487-B7A1-485E-86A6-22F4AEC2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789EC-AFDB-47D3-A349-46DB2DF5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5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57BC-D75A-4E06-A8AC-553758EC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HAI/AR Plan…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29D90-F3FF-40D5-8566-1456C4B1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52BC4-663F-434D-866A-516BA424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E1D32D-7F9E-4829-BC80-CC33A4AB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1371599"/>
            <a:ext cx="5343525" cy="4962525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6446A0C6-B5D8-4C37-925C-AE37EDC0CFA5}"/>
              </a:ext>
            </a:extLst>
          </p:cNvPr>
          <p:cNvSpPr/>
          <p:nvPr/>
        </p:nvSpPr>
        <p:spPr>
          <a:xfrm>
            <a:off x="6591300" y="5105400"/>
            <a:ext cx="2057400" cy="304800"/>
          </a:xfrm>
          <a:prstGeom prst="leftArrow">
            <a:avLst/>
          </a:prstGeom>
          <a:solidFill>
            <a:srgbClr val="FFCC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0A6AFCEB-EF79-4C16-A7C1-1AB8C95460E9}"/>
              </a:ext>
            </a:extLst>
          </p:cNvPr>
          <p:cNvSpPr/>
          <p:nvPr/>
        </p:nvSpPr>
        <p:spPr>
          <a:xfrm rot="11936731">
            <a:off x="908973" y="1394528"/>
            <a:ext cx="1498177" cy="304800"/>
          </a:xfrm>
          <a:prstGeom prst="leftArrow">
            <a:avLst/>
          </a:prstGeom>
          <a:solidFill>
            <a:srgbClr val="FFCC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1577-BD6F-43A1-BBCB-DCA07ADD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357" y="2438400"/>
            <a:ext cx="9168714" cy="1143000"/>
          </a:xfrm>
        </p:spPr>
        <p:txBody>
          <a:bodyPr/>
          <a:lstStyle/>
          <a:p>
            <a:pPr algn="ctr"/>
            <a:r>
              <a:rPr lang="en-US" dirty="0"/>
              <a:t>PREVENT – Healthcare Associated Infections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1E4EF-B965-4586-AD0D-20FC3DBE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7F445-1A99-4114-B268-256C1FAC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FE6C-3256-438E-9D86-A817DCAE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08B0A-A587-4E81-A074-6503B5AF0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Seeking a state strategy to reduce and prevent HAIs, across all healthcare facility types and HAI categories</a:t>
            </a:r>
          </a:p>
          <a:p>
            <a:pPr lvl="1"/>
            <a:r>
              <a:rPr lang="en-US" dirty="0"/>
              <a:t>Align with federal initiatives</a:t>
            </a:r>
          </a:p>
          <a:p>
            <a:pPr lvl="1"/>
            <a:r>
              <a:rPr lang="en-US" dirty="0"/>
              <a:t>Uses data to drive improvement</a:t>
            </a:r>
          </a:p>
          <a:p>
            <a:pPr lvl="1"/>
            <a:r>
              <a:rPr lang="en-US" dirty="0"/>
              <a:t>Targets facilities with higher rates</a:t>
            </a:r>
          </a:p>
          <a:p>
            <a:endParaRPr lang="en-US" dirty="0"/>
          </a:p>
          <a:p>
            <a:r>
              <a:rPr lang="en-US" dirty="0"/>
              <a:t>Using Acute Care as an example…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Proposal</a:t>
            </a:r>
          </a:p>
          <a:p>
            <a:pPr lvl="1"/>
            <a:r>
              <a:rPr lang="en-US" dirty="0"/>
              <a:t>Discussion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ED480-D961-4D6C-A729-9595B8BE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B6D64-7CB0-4F65-B93F-71F4100D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4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and Mortality on Selected Metrics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901200"/>
              </p:ext>
            </p:extLst>
          </p:nvPr>
        </p:nvGraphicFramePr>
        <p:xfrm>
          <a:off x="381000" y="1676400"/>
          <a:ext cx="8357593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9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HAI Quality 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Impact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baseline="0" dirty="0"/>
                        <a:t>2017</a:t>
                      </a:r>
                    </a:p>
                    <a:p>
                      <a:pPr algn="ctr"/>
                      <a:r>
                        <a:rPr lang="en-US" sz="1200" baseline="0" dirty="0"/>
                        <a:t>HAI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Estimated</a:t>
                      </a:r>
                    </a:p>
                    <a:p>
                      <a:pPr algn="ctr"/>
                      <a:r>
                        <a:rPr lang="en-US" sz="1200" dirty="0"/>
                        <a:t>Average</a:t>
                      </a:r>
                    </a:p>
                    <a:p>
                      <a:pPr algn="ctr"/>
                      <a:r>
                        <a:rPr lang="en-US" sz="1200" dirty="0"/>
                        <a:t>Healthcare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algn="ctr"/>
                      <a:r>
                        <a:rPr lang="en-US" sz="1200" baseline="0" dirty="0"/>
                        <a:t>Cost per HAI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Estimated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algn="ctr"/>
                      <a:r>
                        <a:rPr lang="en-US" sz="1200" baseline="0" dirty="0"/>
                        <a:t>Maine Healthcare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Estimated</a:t>
                      </a:r>
                    </a:p>
                    <a:p>
                      <a:pPr algn="ctr"/>
                      <a:r>
                        <a:rPr lang="en-US" sz="1200" dirty="0"/>
                        <a:t>Mortality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800" b="0" dirty="0"/>
                        <a:t>(literature)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Where</a:t>
                      </a:r>
                      <a:r>
                        <a:rPr lang="en-US" sz="1200" baseline="0" dirty="0"/>
                        <a:t> are we?</a:t>
                      </a:r>
                    </a:p>
                    <a:p>
                      <a:pPr algn="ctr"/>
                      <a:r>
                        <a:rPr lang="en-US" sz="1200" baseline="0" dirty="0"/>
                        <a:t>2017 SIR</a:t>
                      </a:r>
                    </a:p>
                    <a:p>
                      <a:pPr algn="ctr"/>
                      <a:r>
                        <a:rPr lang="en-US" sz="1200" baseline="0" dirty="0"/>
                        <a:t> </a:t>
                      </a:r>
                    </a:p>
                    <a:p>
                      <a:pPr algn="ctr"/>
                      <a:r>
                        <a:rPr lang="en-US" sz="800" b="0" baseline="0" dirty="0"/>
                        <a:t> (2015 baseline)</a:t>
                      </a:r>
                      <a:endParaRPr 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Target SIR</a:t>
                      </a:r>
                    </a:p>
                    <a:p>
                      <a:pPr algn="ctr"/>
                      <a:r>
                        <a:rPr lang="en-US" sz="1200" baseline="0" dirty="0"/>
                        <a:t>2020</a:t>
                      </a:r>
                    </a:p>
                    <a:p>
                      <a:pPr algn="ctr"/>
                      <a:endParaRPr lang="en-US" sz="1200" baseline="0" dirty="0"/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CDI</a:t>
                      </a:r>
                      <a:r>
                        <a:rPr lang="en-US" baseline="0" dirty="0"/>
                        <a:t> </a:t>
                      </a:r>
                      <a:r>
                        <a:rPr lang="en-US" sz="800" dirty="0"/>
                        <a:t>(HO)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$15,000 </a:t>
                      </a:r>
                      <a:r>
                        <a:rPr lang="en-US" sz="800" dirty="0"/>
                        <a:t>2008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$3.7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45 </a:t>
                      </a:r>
                      <a:r>
                        <a:rPr lang="en-US" sz="800" b="0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0.693  =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≤ 0.70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66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$20,00 </a:t>
                      </a:r>
                      <a:r>
                        <a:rPr lang="en-US" sz="800" dirty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$1.0</a:t>
                      </a:r>
                      <a:r>
                        <a:rPr lang="en-US" baseline="0" dirty="0"/>
                        <a:t> 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10 </a:t>
                      </a:r>
                      <a:r>
                        <a:rPr lang="en-US" sz="800" b="0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0.900  ↑↓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≤ 0.50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48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MRSA</a:t>
                      </a:r>
                      <a:r>
                        <a:rPr lang="en-US" baseline="0" dirty="0"/>
                        <a:t> </a:t>
                      </a:r>
                      <a:r>
                        <a:rPr lang="en-US" sz="800" dirty="0"/>
                        <a:t>(BSI, HO)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$34,500 </a:t>
                      </a:r>
                      <a:r>
                        <a:rPr lang="en-US" sz="800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$0.8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5 </a:t>
                      </a:r>
                      <a:r>
                        <a:rPr lang="en-US" sz="800" b="0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0.712  ↑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≤ 0.50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SSI</a:t>
                      </a:r>
                      <a:r>
                        <a:rPr lang="en-US" baseline="0" dirty="0"/>
                        <a:t> </a:t>
                      </a:r>
                      <a:r>
                        <a:rPr lang="en-US" sz="800" dirty="0"/>
                        <a:t>(COLO,</a:t>
                      </a:r>
                      <a:r>
                        <a:rPr lang="en-US" sz="800" baseline="0" dirty="0"/>
                        <a:t> HYST)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$21,000 </a:t>
                      </a:r>
                      <a:r>
                        <a:rPr lang="en-US" sz="800" dirty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$1.1</a:t>
                      </a:r>
                      <a:r>
                        <a:rPr lang="en-US" baseline="0" dirty="0"/>
                        <a:t> 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 </a:t>
                      </a:r>
                      <a:r>
                        <a:rPr lang="en-US" sz="800" b="0" dirty="0"/>
                        <a:t>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0.968  ↓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≤ 0.70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$7,670 </a:t>
                      </a:r>
                      <a:r>
                        <a:rPr lang="en-US" sz="800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$0.6M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ym typeface="Wingdings"/>
                        </a:rPr>
                        <a:t>2 </a:t>
                      </a:r>
                      <a:r>
                        <a:rPr lang="en-US" sz="800" b="0" dirty="0">
                          <a:sym typeface="Wingdings"/>
                        </a:rPr>
                        <a:t>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1.320  ↑↓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ym typeface="Wingdings"/>
                        </a:rPr>
                        <a:t>≤ 0.75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7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Clostridium difficile </a:t>
            </a:r>
            <a:r>
              <a:rPr lang="en-US" dirty="0"/>
              <a:t>Infection</a:t>
            </a:r>
            <a:br>
              <a:rPr lang="en-US" dirty="0"/>
            </a:br>
            <a:r>
              <a:rPr lang="en-US" dirty="0"/>
              <a:t>CDI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Center for Disease Control and Prevention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61FE-557B-45BA-B4B6-FC83F881436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395A36-0884-4A45-A41D-5B5556FD10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367222"/>
              </p:ext>
            </p:extLst>
          </p:nvPr>
        </p:nvGraphicFramePr>
        <p:xfrm>
          <a:off x="609600" y="1447800"/>
          <a:ext cx="8001000" cy="381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74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6844</TotalTime>
  <Words>1359</Words>
  <Application>Microsoft Office PowerPoint</Application>
  <PresentationFormat>On-screen Show (4:3)</PresentationFormat>
  <Paragraphs>320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PowerPoint Presentation</vt:lpstr>
      <vt:lpstr>Agenda</vt:lpstr>
      <vt:lpstr>Member Updates</vt:lpstr>
      <vt:lpstr>State HAI/AR Plan 2020-2024</vt:lpstr>
      <vt:lpstr>State HAI/AR Plan…</vt:lpstr>
      <vt:lpstr>PREVENT – Healthcare Associated Infections</vt:lpstr>
      <vt:lpstr>Overview</vt:lpstr>
      <vt:lpstr>Cost and Mortality on Selected Metrics</vt:lpstr>
      <vt:lpstr>Clostridium difficile Infection CDI</vt:lpstr>
      <vt:lpstr>Central Line Associated Blood Stream Infection CLABSI</vt:lpstr>
      <vt:lpstr>Methicillin Resistant Staphylococcus aureus Blood Stream Infection MRSA-BSI</vt:lpstr>
      <vt:lpstr>Catheter Associated Urinary Tract Infection CAUTI</vt:lpstr>
      <vt:lpstr>TAP Strategy</vt:lpstr>
      <vt:lpstr>Summary of Acute Care Data</vt:lpstr>
      <vt:lpstr>Proposal      “Working Draft”</vt:lpstr>
      <vt:lpstr>Operationalizing</vt:lpstr>
      <vt:lpstr>Then move on to other opportunities…</vt:lpstr>
      <vt:lpstr>Surgical Site Infection  Colon Surgeries (COLO) + Abdominal Hysterectomies (HYST)</vt:lpstr>
      <vt:lpstr>PREVENT – Antibiotic Resistance</vt:lpstr>
      <vt:lpstr>Overview</vt:lpstr>
      <vt:lpstr>State of Maine Antimicrobial Resistance &amp; Stewardship Subcommittee</vt:lpstr>
      <vt:lpstr>State of Maine Antimicrobial Resistance &amp; Stewardship Subcommittee</vt:lpstr>
      <vt:lpstr>AR-AS Subcommittee – Points for Discussion</vt:lpstr>
      <vt:lpstr>Questions?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Legee, Joe</dc:creator>
  <cp:lastModifiedBy>Bonsant, Kimberly</cp:lastModifiedBy>
  <cp:revision>341</cp:revision>
  <dcterms:created xsi:type="dcterms:W3CDTF">2015-09-30T13:02:00Z</dcterms:created>
  <dcterms:modified xsi:type="dcterms:W3CDTF">2018-09-10T20:17:51Z</dcterms:modified>
</cp:coreProperties>
</file>