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308" r:id="rId3"/>
    <p:sldId id="340" r:id="rId4"/>
    <p:sldId id="309" r:id="rId5"/>
    <p:sldId id="314" r:id="rId6"/>
    <p:sldId id="312" r:id="rId7"/>
    <p:sldId id="324" r:id="rId8"/>
    <p:sldId id="310" r:id="rId9"/>
    <p:sldId id="339" r:id="rId10"/>
    <p:sldId id="330" r:id="rId11"/>
    <p:sldId id="328" r:id="rId12"/>
    <p:sldId id="331" r:id="rId13"/>
    <p:sldId id="318" r:id="rId14"/>
    <p:sldId id="311" r:id="rId15"/>
    <p:sldId id="327" r:id="rId16"/>
    <p:sldId id="325" r:id="rId17"/>
    <p:sldId id="315" r:id="rId18"/>
    <p:sldId id="319" r:id="rId19"/>
    <p:sldId id="343" r:id="rId20"/>
    <p:sldId id="332" r:id="rId21"/>
    <p:sldId id="333" r:id="rId22"/>
    <p:sldId id="335" r:id="rId23"/>
    <p:sldId id="337" r:id="rId24"/>
    <p:sldId id="338" r:id="rId25"/>
    <p:sldId id="336" r:id="rId26"/>
    <p:sldId id="342" r:id="rId27"/>
    <p:sldId id="267" r:id="rId28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8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89" autoAdjust="0"/>
    <p:restoredTop sz="94660"/>
  </p:normalViewPr>
  <p:slideViewPr>
    <p:cSldViewPr>
      <p:cViewPr varScale="1">
        <p:scale>
          <a:sx n="49" d="100"/>
          <a:sy n="49" d="100"/>
        </p:scale>
        <p:origin x="1262" y="4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D5A447-A957-4590-B0B0-7A8F6566DF16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</dgm:pt>
    <dgm:pt modelId="{9DC1BAA6-D982-4010-B174-E69982FF0F0B}">
      <dgm:prSet phldrT="[Text]"/>
      <dgm:spPr>
        <a:xfrm>
          <a:off x="674369" y="12858"/>
          <a:ext cx="617220" cy="617220"/>
        </a:xfrm>
        <a:prstGeom prst="ellipse">
          <a:avLst/>
        </a:prstGeom>
        <a:solidFill>
          <a:srgbClr val="C0504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RESPOND</a:t>
          </a:r>
        </a:p>
      </dgm:t>
    </dgm:pt>
    <dgm:pt modelId="{E6C5D535-C9DB-431B-B848-4BD33B148714}" type="parTrans" cxnId="{261A2C6F-D22B-4354-83FA-E4B9D1503A32}">
      <dgm:prSet/>
      <dgm:spPr/>
      <dgm:t>
        <a:bodyPr/>
        <a:lstStyle/>
        <a:p>
          <a:endParaRPr lang="en-US"/>
        </a:p>
      </dgm:t>
    </dgm:pt>
    <dgm:pt modelId="{840B02D5-D543-466F-BFD3-1EB53BF04DB2}" type="sibTrans" cxnId="{261A2C6F-D22B-4354-83FA-E4B9D1503A32}">
      <dgm:prSet/>
      <dgm:spPr/>
      <dgm:t>
        <a:bodyPr/>
        <a:lstStyle/>
        <a:p>
          <a:endParaRPr lang="en-US"/>
        </a:p>
      </dgm:t>
    </dgm:pt>
    <dgm:pt modelId="{C13C04B6-C81E-4016-B3B5-82526AE42FB9}">
      <dgm:prSet phldrT="[Text]"/>
      <dgm:spPr>
        <a:xfrm>
          <a:off x="897083" y="398621"/>
          <a:ext cx="617220" cy="617220"/>
        </a:xfrm>
        <a:prstGeom prst="ellipse">
          <a:avLst/>
        </a:prstGeom>
        <a:solidFill>
          <a:srgbClr val="9BBB59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PREVENT</a:t>
          </a:r>
        </a:p>
      </dgm:t>
    </dgm:pt>
    <dgm:pt modelId="{B8DAADA6-5DAA-4E8C-BBD7-7038A458CE73}" type="parTrans" cxnId="{EF1BD2B1-D3AB-4CED-BA6A-4B750BE96A8C}">
      <dgm:prSet/>
      <dgm:spPr/>
      <dgm:t>
        <a:bodyPr/>
        <a:lstStyle/>
        <a:p>
          <a:endParaRPr lang="en-US"/>
        </a:p>
      </dgm:t>
    </dgm:pt>
    <dgm:pt modelId="{EEB6842B-27B7-4D90-AD80-DFB1C0DB4707}" type="sibTrans" cxnId="{EF1BD2B1-D3AB-4CED-BA6A-4B750BE96A8C}">
      <dgm:prSet/>
      <dgm:spPr/>
      <dgm:t>
        <a:bodyPr/>
        <a:lstStyle/>
        <a:p>
          <a:endParaRPr lang="en-US"/>
        </a:p>
      </dgm:t>
    </dgm:pt>
    <dgm:pt modelId="{12498824-2984-401A-8AA7-711B0C623A04}">
      <dgm:prSet phldrT="[Text]"/>
      <dgm:spPr>
        <a:xfrm>
          <a:off x="451656" y="398621"/>
          <a:ext cx="617220" cy="617220"/>
        </a:xfrm>
        <a:prstGeom prst="ellipse">
          <a:avLst/>
        </a:prstGeom>
        <a:solidFill>
          <a:srgbClr val="8064A2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ANALYZE</a:t>
          </a:r>
        </a:p>
      </dgm:t>
    </dgm:pt>
    <dgm:pt modelId="{29CFF9D5-C725-4C20-AA38-9E4929EA435C}" type="parTrans" cxnId="{628B083A-5B26-4F3F-A564-E91848F74B6C}">
      <dgm:prSet/>
      <dgm:spPr/>
      <dgm:t>
        <a:bodyPr/>
        <a:lstStyle/>
        <a:p>
          <a:endParaRPr lang="en-US"/>
        </a:p>
      </dgm:t>
    </dgm:pt>
    <dgm:pt modelId="{62FF86FF-F2E7-43DE-80E6-902AF406BB0E}" type="sibTrans" cxnId="{628B083A-5B26-4F3F-A564-E91848F74B6C}">
      <dgm:prSet/>
      <dgm:spPr/>
      <dgm:t>
        <a:bodyPr/>
        <a:lstStyle/>
        <a:p>
          <a:endParaRPr lang="en-US"/>
        </a:p>
      </dgm:t>
    </dgm:pt>
    <dgm:pt modelId="{86261CA2-A9A5-4177-825A-C8BC0BA48580}" type="pres">
      <dgm:prSet presAssocID="{7BD5A447-A957-4590-B0B0-7A8F6566DF16}" presName="compositeShape" presStyleCnt="0">
        <dgm:presLayoutVars>
          <dgm:chMax val="7"/>
          <dgm:dir/>
          <dgm:resizeHandles val="exact"/>
        </dgm:presLayoutVars>
      </dgm:prSet>
      <dgm:spPr/>
    </dgm:pt>
    <dgm:pt modelId="{67E55563-C082-4909-8AAD-55299D672436}" type="pres">
      <dgm:prSet presAssocID="{9DC1BAA6-D982-4010-B174-E69982FF0F0B}" presName="circ1" presStyleLbl="vennNode1" presStyleIdx="0" presStyleCnt="3" custLinFactNeighborX="1661"/>
      <dgm:spPr/>
    </dgm:pt>
    <dgm:pt modelId="{2CEF6492-5841-414F-AD1A-06FB510D23BA}" type="pres">
      <dgm:prSet presAssocID="{9DC1BAA6-D982-4010-B174-E69982FF0F0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2E54835-99A5-46D8-8C4F-E43E7B4DA59B}" type="pres">
      <dgm:prSet presAssocID="{C13C04B6-C81E-4016-B3B5-82526AE42FB9}" presName="circ2" presStyleLbl="vennNode1" presStyleIdx="1" presStyleCnt="3" custLinFactNeighborX="838" custLinFactNeighborY="231"/>
      <dgm:spPr/>
    </dgm:pt>
    <dgm:pt modelId="{8B6DB813-D72F-4A43-9725-018F480C740A}" type="pres">
      <dgm:prSet presAssocID="{C13C04B6-C81E-4016-B3B5-82526AE42FB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CB7DDC0-20B9-44FA-BE98-4885AE2EE5A0}" type="pres">
      <dgm:prSet presAssocID="{12498824-2984-401A-8AA7-711B0C623A04}" presName="circ3" presStyleLbl="vennNode1" presStyleIdx="2" presStyleCnt="3"/>
      <dgm:spPr/>
    </dgm:pt>
    <dgm:pt modelId="{B31E66D3-1CA0-4D91-BBF5-CF5DBF2B90D3}" type="pres">
      <dgm:prSet presAssocID="{12498824-2984-401A-8AA7-711B0C623A0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15C0E315-E536-47DA-B11D-AB6333AE47E2}" type="presOf" srcId="{9DC1BAA6-D982-4010-B174-E69982FF0F0B}" destId="{67E55563-C082-4909-8AAD-55299D672436}" srcOrd="0" destOrd="0" presId="urn:microsoft.com/office/officeart/2005/8/layout/venn1"/>
    <dgm:cxn modelId="{11F4DF32-0AE8-4583-8D66-814E42505D4B}" type="presOf" srcId="{C13C04B6-C81E-4016-B3B5-82526AE42FB9}" destId="{22E54835-99A5-46D8-8C4F-E43E7B4DA59B}" srcOrd="0" destOrd="0" presId="urn:microsoft.com/office/officeart/2005/8/layout/venn1"/>
    <dgm:cxn modelId="{224E1634-C02C-4546-AEEE-D0E7E483614B}" type="presOf" srcId="{12498824-2984-401A-8AA7-711B0C623A04}" destId="{B31E66D3-1CA0-4D91-BBF5-CF5DBF2B90D3}" srcOrd="1" destOrd="0" presId="urn:microsoft.com/office/officeart/2005/8/layout/venn1"/>
    <dgm:cxn modelId="{628B083A-5B26-4F3F-A564-E91848F74B6C}" srcId="{7BD5A447-A957-4590-B0B0-7A8F6566DF16}" destId="{12498824-2984-401A-8AA7-711B0C623A04}" srcOrd="2" destOrd="0" parTransId="{29CFF9D5-C725-4C20-AA38-9E4929EA435C}" sibTransId="{62FF86FF-F2E7-43DE-80E6-902AF406BB0E}"/>
    <dgm:cxn modelId="{A5B67B5D-64B6-4AE6-99BF-351BD972C962}" type="presOf" srcId="{12498824-2984-401A-8AA7-711B0C623A04}" destId="{DCB7DDC0-20B9-44FA-BE98-4885AE2EE5A0}" srcOrd="0" destOrd="0" presId="urn:microsoft.com/office/officeart/2005/8/layout/venn1"/>
    <dgm:cxn modelId="{CC7C7F61-55BD-4F01-AB04-219D97A2C592}" type="presOf" srcId="{7BD5A447-A957-4590-B0B0-7A8F6566DF16}" destId="{86261CA2-A9A5-4177-825A-C8BC0BA48580}" srcOrd="0" destOrd="0" presId="urn:microsoft.com/office/officeart/2005/8/layout/venn1"/>
    <dgm:cxn modelId="{261A2C6F-D22B-4354-83FA-E4B9D1503A32}" srcId="{7BD5A447-A957-4590-B0B0-7A8F6566DF16}" destId="{9DC1BAA6-D982-4010-B174-E69982FF0F0B}" srcOrd="0" destOrd="0" parTransId="{E6C5D535-C9DB-431B-B848-4BD33B148714}" sibTransId="{840B02D5-D543-466F-BFD3-1EB53BF04DB2}"/>
    <dgm:cxn modelId="{E6F2A69A-0725-494A-83EE-1329C54F506D}" type="presOf" srcId="{9DC1BAA6-D982-4010-B174-E69982FF0F0B}" destId="{2CEF6492-5841-414F-AD1A-06FB510D23BA}" srcOrd="1" destOrd="0" presId="urn:microsoft.com/office/officeart/2005/8/layout/venn1"/>
    <dgm:cxn modelId="{EF1BD2B1-D3AB-4CED-BA6A-4B750BE96A8C}" srcId="{7BD5A447-A957-4590-B0B0-7A8F6566DF16}" destId="{C13C04B6-C81E-4016-B3B5-82526AE42FB9}" srcOrd="1" destOrd="0" parTransId="{B8DAADA6-5DAA-4E8C-BBD7-7038A458CE73}" sibTransId="{EEB6842B-27B7-4D90-AD80-DFB1C0DB4707}"/>
    <dgm:cxn modelId="{175774B8-6EA6-449A-BDEB-278F3B20957B}" type="presOf" srcId="{C13C04B6-C81E-4016-B3B5-82526AE42FB9}" destId="{8B6DB813-D72F-4A43-9725-018F480C740A}" srcOrd="1" destOrd="0" presId="urn:microsoft.com/office/officeart/2005/8/layout/venn1"/>
    <dgm:cxn modelId="{A2D7C476-8230-4E20-876C-91B046071DDB}" type="presParOf" srcId="{86261CA2-A9A5-4177-825A-C8BC0BA48580}" destId="{67E55563-C082-4909-8AAD-55299D672436}" srcOrd="0" destOrd="0" presId="urn:microsoft.com/office/officeart/2005/8/layout/venn1"/>
    <dgm:cxn modelId="{FF8E4C9C-5EE2-41B1-95E8-987ADA22F4B0}" type="presParOf" srcId="{86261CA2-A9A5-4177-825A-C8BC0BA48580}" destId="{2CEF6492-5841-414F-AD1A-06FB510D23BA}" srcOrd="1" destOrd="0" presId="urn:microsoft.com/office/officeart/2005/8/layout/venn1"/>
    <dgm:cxn modelId="{53899EB7-A147-49F5-9737-31C30273CA3A}" type="presParOf" srcId="{86261CA2-A9A5-4177-825A-C8BC0BA48580}" destId="{22E54835-99A5-46D8-8C4F-E43E7B4DA59B}" srcOrd="2" destOrd="0" presId="urn:microsoft.com/office/officeart/2005/8/layout/venn1"/>
    <dgm:cxn modelId="{A0B0A8D5-94EC-4817-86EB-B8430FCEA4B5}" type="presParOf" srcId="{86261CA2-A9A5-4177-825A-C8BC0BA48580}" destId="{8B6DB813-D72F-4A43-9725-018F480C740A}" srcOrd="3" destOrd="0" presId="urn:microsoft.com/office/officeart/2005/8/layout/venn1"/>
    <dgm:cxn modelId="{B590DBF7-AC5D-4290-ABE9-5BD81FE1DB83}" type="presParOf" srcId="{86261CA2-A9A5-4177-825A-C8BC0BA48580}" destId="{DCB7DDC0-20B9-44FA-BE98-4885AE2EE5A0}" srcOrd="4" destOrd="0" presId="urn:microsoft.com/office/officeart/2005/8/layout/venn1"/>
    <dgm:cxn modelId="{6BB33D0C-65D3-4DEF-8056-E676A36EE7F1}" type="presParOf" srcId="{86261CA2-A9A5-4177-825A-C8BC0BA48580}" destId="{B31E66D3-1CA0-4D91-BBF5-CF5DBF2B90D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01E42B-CF4C-4C60-8A47-6BB9E22B9157}" type="doc">
      <dgm:prSet loTypeId="urn:microsoft.com/office/officeart/2005/8/layout/cycle6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825DA13-F73F-4524-B463-5387DBAF6AB8}">
      <dgm:prSet phldrT="[Text]"/>
      <dgm:spPr/>
      <dgm:t>
        <a:bodyPr/>
        <a:lstStyle/>
        <a:p>
          <a:r>
            <a:rPr lang="en-US" dirty="0"/>
            <a:t>Outbreaks</a:t>
          </a:r>
        </a:p>
      </dgm:t>
    </dgm:pt>
    <dgm:pt modelId="{BFC0DE3C-8D73-4B6B-8354-09E7FE1DCCDA}" type="parTrans" cxnId="{82C2B1C6-9CDE-46FB-A8E1-45A7E83B69C6}">
      <dgm:prSet/>
      <dgm:spPr/>
      <dgm:t>
        <a:bodyPr/>
        <a:lstStyle/>
        <a:p>
          <a:endParaRPr lang="en-US"/>
        </a:p>
      </dgm:t>
    </dgm:pt>
    <dgm:pt modelId="{2CD80293-2460-42E8-B8AE-9FA90AD485AF}" type="sibTrans" cxnId="{82C2B1C6-9CDE-46FB-A8E1-45A7E83B69C6}">
      <dgm:prSet/>
      <dgm:spPr/>
      <dgm:t>
        <a:bodyPr/>
        <a:lstStyle/>
        <a:p>
          <a:endParaRPr lang="en-US"/>
        </a:p>
      </dgm:t>
    </dgm:pt>
    <dgm:pt modelId="{5B12AD55-3811-4BE7-8A05-7238C785E194}">
      <dgm:prSet phldrT="[Text]"/>
      <dgm:spPr/>
      <dgm:t>
        <a:bodyPr/>
        <a:lstStyle/>
        <a:p>
          <a:r>
            <a:rPr lang="en-US"/>
            <a:t>Special </a:t>
          </a:r>
        </a:p>
        <a:p>
          <a:r>
            <a:rPr lang="en-US"/>
            <a:t>Pathogens</a:t>
          </a:r>
        </a:p>
      </dgm:t>
    </dgm:pt>
    <dgm:pt modelId="{AB5FBA28-C124-4D6B-A087-6642CF859410}" type="parTrans" cxnId="{2C882BF0-3C8E-4491-B91E-82F171BE368E}">
      <dgm:prSet/>
      <dgm:spPr/>
      <dgm:t>
        <a:bodyPr/>
        <a:lstStyle/>
        <a:p>
          <a:endParaRPr lang="en-US"/>
        </a:p>
      </dgm:t>
    </dgm:pt>
    <dgm:pt modelId="{D4899BDC-7EE1-4E31-85C1-2842C9FD51BB}" type="sibTrans" cxnId="{2C882BF0-3C8E-4491-B91E-82F171BE368E}">
      <dgm:prSet/>
      <dgm:spPr/>
      <dgm:t>
        <a:bodyPr/>
        <a:lstStyle/>
        <a:p>
          <a:endParaRPr lang="en-US"/>
        </a:p>
      </dgm:t>
    </dgm:pt>
    <dgm:pt modelId="{3DADFB94-169B-4F79-AB75-910A6AA445E8}">
      <dgm:prSet phldrT="[Text]"/>
      <dgm:spPr/>
      <dgm:t>
        <a:bodyPr/>
        <a:lstStyle/>
        <a:p>
          <a:r>
            <a:rPr lang="en-US" dirty="0"/>
            <a:t>OUTPATIENT </a:t>
          </a:r>
        </a:p>
        <a:p>
          <a:r>
            <a:rPr lang="en-US" dirty="0"/>
            <a:t>Antimicrobial</a:t>
          </a:r>
        </a:p>
        <a:p>
          <a:r>
            <a:rPr lang="en-US" dirty="0"/>
            <a:t>Stewardship</a:t>
          </a:r>
        </a:p>
      </dgm:t>
    </dgm:pt>
    <dgm:pt modelId="{F3914747-AC16-458E-9B22-A650CF68CC5E}" type="parTrans" cxnId="{78FFE4AB-EF1B-446F-A8DF-B0F3C5E8AF0F}">
      <dgm:prSet/>
      <dgm:spPr/>
      <dgm:t>
        <a:bodyPr/>
        <a:lstStyle/>
        <a:p>
          <a:endParaRPr lang="en-US"/>
        </a:p>
      </dgm:t>
    </dgm:pt>
    <dgm:pt modelId="{91E8903F-0CE7-49DC-B027-070372B41D4A}" type="sibTrans" cxnId="{78FFE4AB-EF1B-446F-A8DF-B0F3C5E8AF0F}">
      <dgm:prSet/>
      <dgm:spPr/>
      <dgm:t>
        <a:bodyPr/>
        <a:lstStyle/>
        <a:p>
          <a:endParaRPr lang="en-US"/>
        </a:p>
      </dgm:t>
    </dgm:pt>
    <dgm:pt modelId="{E3CA7B48-087B-4AD6-86DD-7B103FDE87BD}">
      <dgm:prSet phldrT="[Text]"/>
      <dgm:spPr/>
      <dgm:t>
        <a:bodyPr/>
        <a:lstStyle/>
        <a:p>
          <a:r>
            <a:rPr lang="en-US" dirty="0"/>
            <a:t>HOSPITAL</a:t>
          </a:r>
        </a:p>
        <a:p>
          <a:r>
            <a:rPr lang="en-US" dirty="0"/>
            <a:t>AMS / CLABSI</a:t>
          </a:r>
        </a:p>
      </dgm:t>
    </dgm:pt>
    <dgm:pt modelId="{62F37952-C8CF-4208-9D1F-9C2B47FA9FC7}" type="parTrans" cxnId="{C96263C1-04A3-4B49-B8B8-B7DD8A472495}">
      <dgm:prSet/>
      <dgm:spPr/>
      <dgm:t>
        <a:bodyPr/>
        <a:lstStyle/>
        <a:p>
          <a:endParaRPr lang="en-US"/>
        </a:p>
      </dgm:t>
    </dgm:pt>
    <dgm:pt modelId="{180E25EF-529A-4F5D-8C02-B1279A9F8B1E}" type="sibTrans" cxnId="{C96263C1-04A3-4B49-B8B8-B7DD8A472495}">
      <dgm:prSet/>
      <dgm:spPr/>
      <dgm:t>
        <a:bodyPr/>
        <a:lstStyle/>
        <a:p>
          <a:endParaRPr lang="en-US"/>
        </a:p>
      </dgm:t>
    </dgm:pt>
    <dgm:pt modelId="{5A14F9D7-FB20-485B-B5BB-7964B5E9AAD0}">
      <dgm:prSet phldrT="[Text]"/>
      <dgm:spPr/>
      <dgm:t>
        <a:bodyPr/>
        <a:lstStyle/>
        <a:p>
          <a:r>
            <a:rPr lang="en-US"/>
            <a:t>Education</a:t>
          </a:r>
        </a:p>
      </dgm:t>
    </dgm:pt>
    <dgm:pt modelId="{7DD9CBB7-BCCD-4465-AF44-1E8289FD682D}" type="parTrans" cxnId="{EE0BEE87-42E0-4D97-8392-63451573A8F2}">
      <dgm:prSet/>
      <dgm:spPr/>
      <dgm:t>
        <a:bodyPr/>
        <a:lstStyle/>
        <a:p>
          <a:endParaRPr lang="en-US"/>
        </a:p>
      </dgm:t>
    </dgm:pt>
    <dgm:pt modelId="{2EBB7D79-8F5F-4588-9B12-573128343442}" type="sibTrans" cxnId="{EE0BEE87-42E0-4D97-8392-63451573A8F2}">
      <dgm:prSet/>
      <dgm:spPr/>
      <dgm:t>
        <a:bodyPr/>
        <a:lstStyle/>
        <a:p>
          <a:endParaRPr lang="en-US"/>
        </a:p>
      </dgm:t>
    </dgm:pt>
    <dgm:pt modelId="{2E4DAA4F-34BA-4442-9BA5-A3A070532EC0}">
      <dgm:prSet phldrT="[Text]"/>
      <dgm:spPr/>
      <dgm:t>
        <a:bodyPr/>
        <a:lstStyle/>
        <a:p>
          <a:r>
            <a:rPr lang="en-US" dirty="0"/>
            <a:t>NURSING HOME</a:t>
          </a:r>
        </a:p>
        <a:p>
          <a:r>
            <a:rPr lang="en-US" dirty="0"/>
            <a:t>Surveillance</a:t>
          </a:r>
        </a:p>
      </dgm:t>
    </dgm:pt>
    <dgm:pt modelId="{5395918B-1C07-45C4-9195-83671177C4C9}" type="parTrans" cxnId="{8B79692B-2465-4632-B448-8C2A8E04ED2A}">
      <dgm:prSet/>
      <dgm:spPr/>
      <dgm:t>
        <a:bodyPr/>
        <a:lstStyle/>
        <a:p>
          <a:endParaRPr lang="en-US"/>
        </a:p>
      </dgm:t>
    </dgm:pt>
    <dgm:pt modelId="{48F18BEC-9BFF-4341-B861-06B81742952F}" type="sibTrans" cxnId="{8B79692B-2465-4632-B448-8C2A8E04ED2A}">
      <dgm:prSet/>
      <dgm:spPr/>
      <dgm:t>
        <a:bodyPr/>
        <a:lstStyle/>
        <a:p>
          <a:endParaRPr lang="en-US"/>
        </a:p>
      </dgm:t>
    </dgm:pt>
    <dgm:pt modelId="{E673BC3D-F070-4692-9CFB-0B944CADB595}">
      <dgm:prSet phldrT="[Text]"/>
      <dgm:spPr/>
      <dgm:t>
        <a:bodyPr/>
        <a:lstStyle/>
        <a:p>
          <a:r>
            <a:rPr lang="en-US" dirty="0"/>
            <a:t>Data for Action</a:t>
          </a:r>
        </a:p>
      </dgm:t>
    </dgm:pt>
    <dgm:pt modelId="{20B5E7E5-1693-4BD9-8BB8-8F3E0019417A}" type="parTrans" cxnId="{6B9FA76A-31BB-4B75-8C08-19F1C7601AD1}">
      <dgm:prSet/>
      <dgm:spPr/>
      <dgm:t>
        <a:bodyPr/>
        <a:lstStyle/>
        <a:p>
          <a:endParaRPr lang="en-US"/>
        </a:p>
      </dgm:t>
    </dgm:pt>
    <dgm:pt modelId="{43233A73-DFF8-4B00-8312-508C09DBBF53}" type="sibTrans" cxnId="{6B9FA76A-31BB-4B75-8C08-19F1C7601AD1}">
      <dgm:prSet/>
      <dgm:spPr/>
      <dgm:t>
        <a:bodyPr/>
        <a:lstStyle/>
        <a:p>
          <a:endParaRPr lang="en-US"/>
        </a:p>
      </dgm:t>
    </dgm:pt>
    <dgm:pt modelId="{CFEFEADC-62C0-4CE4-92D3-8D5DD8FE2101}" type="pres">
      <dgm:prSet presAssocID="{3801E42B-CF4C-4C60-8A47-6BB9E22B9157}" presName="cycle" presStyleCnt="0">
        <dgm:presLayoutVars>
          <dgm:dir/>
          <dgm:resizeHandles val="exact"/>
        </dgm:presLayoutVars>
      </dgm:prSet>
      <dgm:spPr/>
    </dgm:pt>
    <dgm:pt modelId="{4E7EDE04-3012-4ED4-87B5-630078D4FB36}" type="pres">
      <dgm:prSet presAssocID="{F825DA13-F73F-4524-B463-5387DBAF6AB8}" presName="node" presStyleLbl="node1" presStyleIdx="0" presStyleCnt="7">
        <dgm:presLayoutVars>
          <dgm:bulletEnabled val="1"/>
        </dgm:presLayoutVars>
      </dgm:prSet>
      <dgm:spPr/>
    </dgm:pt>
    <dgm:pt modelId="{22821020-2979-4992-8C7B-3968CB51949C}" type="pres">
      <dgm:prSet presAssocID="{F825DA13-F73F-4524-B463-5387DBAF6AB8}" presName="spNode" presStyleCnt="0"/>
      <dgm:spPr/>
    </dgm:pt>
    <dgm:pt modelId="{018572AD-9E49-46C0-AFBE-FEB2A596D0DB}" type="pres">
      <dgm:prSet presAssocID="{2CD80293-2460-42E8-B8AE-9FA90AD485AF}" presName="sibTrans" presStyleLbl="sibTrans1D1" presStyleIdx="0" presStyleCnt="7"/>
      <dgm:spPr/>
    </dgm:pt>
    <dgm:pt modelId="{955D5461-9812-447F-BB89-891EC849634C}" type="pres">
      <dgm:prSet presAssocID="{E673BC3D-F070-4692-9CFB-0B944CADB595}" presName="node" presStyleLbl="node1" presStyleIdx="1" presStyleCnt="7">
        <dgm:presLayoutVars>
          <dgm:bulletEnabled val="1"/>
        </dgm:presLayoutVars>
      </dgm:prSet>
      <dgm:spPr/>
    </dgm:pt>
    <dgm:pt modelId="{12672CD2-5405-444C-BCD6-AB2FCD1AF56B}" type="pres">
      <dgm:prSet presAssocID="{E673BC3D-F070-4692-9CFB-0B944CADB595}" presName="spNode" presStyleCnt="0"/>
      <dgm:spPr/>
    </dgm:pt>
    <dgm:pt modelId="{083FFE29-42C5-45F2-99BC-2D78D5635223}" type="pres">
      <dgm:prSet presAssocID="{43233A73-DFF8-4B00-8312-508C09DBBF53}" presName="sibTrans" presStyleLbl="sibTrans1D1" presStyleIdx="1" presStyleCnt="7"/>
      <dgm:spPr/>
    </dgm:pt>
    <dgm:pt modelId="{31E996D9-C697-430B-8D23-8212DCED7554}" type="pres">
      <dgm:prSet presAssocID="{5B12AD55-3811-4BE7-8A05-7238C785E194}" presName="node" presStyleLbl="node1" presStyleIdx="2" presStyleCnt="7">
        <dgm:presLayoutVars>
          <dgm:bulletEnabled val="1"/>
        </dgm:presLayoutVars>
      </dgm:prSet>
      <dgm:spPr/>
    </dgm:pt>
    <dgm:pt modelId="{35EBAAE9-676B-4B9D-98EE-EFCBDD45060E}" type="pres">
      <dgm:prSet presAssocID="{5B12AD55-3811-4BE7-8A05-7238C785E194}" presName="spNode" presStyleCnt="0"/>
      <dgm:spPr/>
    </dgm:pt>
    <dgm:pt modelId="{8F337A1B-BB36-4719-BFB0-06A240C22D51}" type="pres">
      <dgm:prSet presAssocID="{D4899BDC-7EE1-4E31-85C1-2842C9FD51BB}" presName="sibTrans" presStyleLbl="sibTrans1D1" presStyleIdx="2" presStyleCnt="7"/>
      <dgm:spPr/>
    </dgm:pt>
    <dgm:pt modelId="{35B9E317-2358-474D-BE08-1F31D16DB5CE}" type="pres">
      <dgm:prSet presAssocID="{5A14F9D7-FB20-485B-B5BB-7964B5E9AAD0}" presName="node" presStyleLbl="node1" presStyleIdx="3" presStyleCnt="7">
        <dgm:presLayoutVars>
          <dgm:bulletEnabled val="1"/>
        </dgm:presLayoutVars>
      </dgm:prSet>
      <dgm:spPr/>
    </dgm:pt>
    <dgm:pt modelId="{D12C17A8-7BE2-4425-9199-5D79053A2114}" type="pres">
      <dgm:prSet presAssocID="{5A14F9D7-FB20-485B-B5BB-7964B5E9AAD0}" presName="spNode" presStyleCnt="0"/>
      <dgm:spPr/>
    </dgm:pt>
    <dgm:pt modelId="{12FBA7E6-C13E-413A-911B-9F3C1DEA3A40}" type="pres">
      <dgm:prSet presAssocID="{2EBB7D79-8F5F-4588-9B12-573128343442}" presName="sibTrans" presStyleLbl="sibTrans1D1" presStyleIdx="3" presStyleCnt="7"/>
      <dgm:spPr/>
    </dgm:pt>
    <dgm:pt modelId="{E4567991-69F6-4015-A64B-740C252D3365}" type="pres">
      <dgm:prSet presAssocID="{E3CA7B48-087B-4AD6-86DD-7B103FDE87BD}" presName="node" presStyleLbl="node1" presStyleIdx="4" presStyleCnt="7">
        <dgm:presLayoutVars>
          <dgm:bulletEnabled val="1"/>
        </dgm:presLayoutVars>
      </dgm:prSet>
      <dgm:spPr/>
    </dgm:pt>
    <dgm:pt modelId="{F78D7AC4-1DC8-446C-B2EC-787581929CF6}" type="pres">
      <dgm:prSet presAssocID="{E3CA7B48-087B-4AD6-86DD-7B103FDE87BD}" presName="spNode" presStyleCnt="0"/>
      <dgm:spPr/>
    </dgm:pt>
    <dgm:pt modelId="{3C85325B-3958-422E-B385-CB8B2E95F2C0}" type="pres">
      <dgm:prSet presAssocID="{180E25EF-529A-4F5D-8C02-B1279A9F8B1E}" presName="sibTrans" presStyleLbl="sibTrans1D1" presStyleIdx="4" presStyleCnt="7"/>
      <dgm:spPr/>
    </dgm:pt>
    <dgm:pt modelId="{7D4B74D3-0547-441A-A337-5EC1E8E14914}" type="pres">
      <dgm:prSet presAssocID="{3DADFB94-169B-4F79-AB75-910A6AA445E8}" presName="node" presStyleLbl="node1" presStyleIdx="5" presStyleCnt="7">
        <dgm:presLayoutVars>
          <dgm:bulletEnabled val="1"/>
        </dgm:presLayoutVars>
      </dgm:prSet>
      <dgm:spPr/>
    </dgm:pt>
    <dgm:pt modelId="{9B0E68A6-8804-457E-A254-ABF4B3205D67}" type="pres">
      <dgm:prSet presAssocID="{3DADFB94-169B-4F79-AB75-910A6AA445E8}" presName="spNode" presStyleCnt="0"/>
      <dgm:spPr/>
    </dgm:pt>
    <dgm:pt modelId="{052F9C34-E87C-463C-9D19-21CD4B6D25C2}" type="pres">
      <dgm:prSet presAssocID="{91E8903F-0CE7-49DC-B027-070372B41D4A}" presName="sibTrans" presStyleLbl="sibTrans1D1" presStyleIdx="5" presStyleCnt="7"/>
      <dgm:spPr/>
    </dgm:pt>
    <dgm:pt modelId="{74F0392F-EF0E-4865-8FAE-7AC0D26220F0}" type="pres">
      <dgm:prSet presAssocID="{2E4DAA4F-34BA-4442-9BA5-A3A070532EC0}" presName="node" presStyleLbl="node1" presStyleIdx="6" presStyleCnt="7">
        <dgm:presLayoutVars>
          <dgm:bulletEnabled val="1"/>
        </dgm:presLayoutVars>
      </dgm:prSet>
      <dgm:spPr/>
    </dgm:pt>
    <dgm:pt modelId="{EFEAF8FB-EBDC-44B3-A45D-7EC504E20461}" type="pres">
      <dgm:prSet presAssocID="{2E4DAA4F-34BA-4442-9BA5-A3A070532EC0}" presName="spNode" presStyleCnt="0"/>
      <dgm:spPr/>
    </dgm:pt>
    <dgm:pt modelId="{66C08AA1-BBD4-4FBC-9368-27F5A33DA682}" type="pres">
      <dgm:prSet presAssocID="{48F18BEC-9BFF-4341-B861-06B81742952F}" presName="sibTrans" presStyleLbl="sibTrans1D1" presStyleIdx="6" presStyleCnt="7"/>
      <dgm:spPr/>
    </dgm:pt>
  </dgm:ptLst>
  <dgm:cxnLst>
    <dgm:cxn modelId="{B0DD970A-CF35-4F9C-B8BA-1490BE12AA25}" type="presOf" srcId="{E3CA7B48-087B-4AD6-86DD-7B103FDE87BD}" destId="{E4567991-69F6-4015-A64B-740C252D3365}" srcOrd="0" destOrd="0" presId="urn:microsoft.com/office/officeart/2005/8/layout/cycle6"/>
    <dgm:cxn modelId="{10AB5E16-DAE6-4E8D-9057-1D308EEB0226}" type="presOf" srcId="{E673BC3D-F070-4692-9CFB-0B944CADB595}" destId="{955D5461-9812-447F-BB89-891EC849634C}" srcOrd="0" destOrd="0" presId="urn:microsoft.com/office/officeart/2005/8/layout/cycle6"/>
    <dgm:cxn modelId="{8B79692B-2465-4632-B448-8C2A8E04ED2A}" srcId="{3801E42B-CF4C-4C60-8A47-6BB9E22B9157}" destId="{2E4DAA4F-34BA-4442-9BA5-A3A070532EC0}" srcOrd="6" destOrd="0" parTransId="{5395918B-1C07-45C4-9195-83671177C4C9}" sibTransId="{48F18BEC-9BFF-4341-B861-06B81742952F}"/>
    <dgm:cxn modelId="{0B17193B-806F-48A8-9BD2-60B961C27B08}" type="presOf" srcId="{5A14F9D7-FB20-485B-B5BB-7964B5E9AAD0}" destId="{35B9E317-2358-474D-BE08-1F31D16DB5CE}" srcOrd="0" destOrd="0" presId="urn:microsoft.com/office/officeart/2005/8/layout/cycle6"/>
    <dgm:cxn modelId="{C12B8E62-329A-4E96-8DCE-756D140C4468}" type="presOf" srcId="{91E8903F-0CE7-49DC-B027-070372B41D4A}" destId="{052F9C34-E87C-463C-9D19-21CD4B6D25C2}" srcOrd="0" destOrd="0" presId="urn:microsoft.com/office/officeart/2005/8/layout/cycle6"/>
    <dgm:cxn modelId="{EC3F8244-8797-4597-A30E-43EEF2BE503B}" type="presOf" srcId="{2E4DAA4F-34BA-4442-9BA5-A3A070532EC0}" destId="{74F0392F-EF0E-4865-8FAE-7AC0D26220F0}" srcOrd="0" destOrd="0" presId="urn:microsoft.com/office/officeart/2005/8/layout/cycle6"/>
    <dgm:cxn modelId="{6B9FA76A-31BB-4B75-8C08-19F1C7601AD1}" srcId="{3801E42B-CF4C-4C60-8A47-6BB9E22B9157}" destId="{E673BC3D-F070-4692-9CFB-0B944CADB595}" srcOrd="1" destOrd="0" parTransId="{20B5E7E5-1693-4BD9-8BB8-8F3E0019417A}" sibTransId="{43233A73-DFF8-4B00-8312-508C09DBBF53}"/>
    <dgm:cxn modelId="{AB989F54-6118-4D5B-8F61-C0DDB6993041}" type="presOf" srcId="{5B12AD55-3811-4BE7-8A05-7238C785E194}" destId="{31E996D9-C697-430B-8D23-8212DCED7554}" srcOrd="0" destOrd="0" presId="urn:microsoft.com/office/officeart/2005/8/layout/cycle6"/>
    <dgm:cxn modelId="{6C6AB174-EB2B-4396-AD3C-6371DFA047C7}" type="presOf" srcId="{3DADFB94-169B-4F79-AB75-910A6AA445E8}" destId="{7D4B74D3-0547-441A-A337-5EC1E8E14914}" srcOrd="0" destOrd="0" presId="urn:microsoft.com/office/officeart/2005/8/layout/cycle6"/>
    <dgm:cxn modelId="{EAE83885-E412-4726-B6E5-96A681A94718}" type="presOf" srcId="{180E25EF-529A-4F5D-8C02-B1279A9F8B1E}" destId="{3C85325B-3958-422E-B385-CB8B2E95F2C0}" srcOrd="0" destOrd="0" presId="urn:microsoft.com/office/officeart/2005/8/layout/cycle6"/>
    <dgm:cxn modelId="{EE0BEE87-42E0-4D97-8392-63451573A8F2}" srcId="{3801E42B-CF4C-4C60-8A47-6BB9E22B9157}" destId="{5A14F9D7-FB20-485B-B5BB-7964B5E9AAD0}" srcOrd="3" destOrd="0" parTransId="{7DD9CBB7-BCCD-4465-AF44-1E8289FD682D}" sibTransId="{2EBB7D79-8F5F-4588-9B12-573128343442}"/>
    <dgm:cxn modelId="{75736E92-C75C-4A9B-8A48-E9268B33B935}" type="presOf" srcId="{D4899BDC-7EE1-4E31-85C1-2842C9FD51BB}" destId="{8F337A1B-BB36-4719-BFB0-06A240C22D51}" srcOrd="0" destOrd="0" presId="urn:microsoft.com/office/officeart/2005/8/layout/cycle6"/>
    <dgm:cxn modelId="{EBABAA96-47D1-4AAD-B973-BBBD193A135C}" type="presOf" srcId="{2CD80293-2460-42E8-B8AE-9FA90AD485AF}" destId="{018572AD-9E49-46C0-AFBE-FEB2A596D0DB}" srcOrd="0" destOrd="0" presId="urn:microsoft.com/office/officeart/2005/8/layout/cycle6"/>
    <dgm:cxn modelId="{1B148798-4BB4-4584-B176-7B637AAEB0E0}" type="presOf" srcId="{2EBB7D79-8F5F-4588-9B12-573128343442}" destId="{12FBA7E6-C13E-413A-911B-9F3C1DEA3A40}" srcOrd="0" destOrd="0" presId="urn:microsoft.com/office/officeart/2005/8/layout/cycle6"/>
    <dgm:cxn modelId="{C86CAAA6-F2D8-4BDB-ACEF-2C8C2EF13AAB}" type="presOf" srcId="{43233A73-DFF8-4B00-8312-508C09DBBF53}" destId="{083FFE29-42C5-45F2-99BC-2D78D5635223}" srcOrd="0" destOrd="0" presId="urn:microsoft.com/office/officeart/2005/8/layout/cycle6"/>
    <dgm:cxn modelId="{15B7A4AB-3442-4742-A38D-74103B3FEB83}" type="presOf" srcId="{3801E42B-CF4C-4C60-8A47-6BB9E22B9157}" destId="{CFEFEADC-62C0-4CE4-92D3-8D5DD8FE2101}" srcOrd="0" destOrd="0" presId="urn:microsoft.com/office/officeart/2005/8/layout/cycle6"/>
    <dgm:cxn modelId="{78FFE4AB-EF1B-446F-A8DF-B0F3C5E8AF0F}" srcId="{3801E42B-CF4C-4C60-8A47-6BB9E22B9157}" destId="{3DADFB94-169B-4F79-AB75-910A6AA445E8}" srcOrd="5" destOrd="0" parTransId="{F3914747-AC16-458E-9B22-A650CF68CC5E}" sibTransId="{91E8903F-0CE7-49DC-B027-070372B41D4A}"/>
    <dgm:cxn modelId="{C96263C1-04A3-4B49-B8B8-B7DD8A472495}" srcId="{3801E42B-CF4C-4C60-8A47-6BB9E22B9157}" destId="{E3CA7B48-087B-4AD6-86DD-7B103FDE87BD}" srcOrd="4" destOrd="0" parTransId="{62F37952-C8CF-4208-9D1F-9C2B47FA9FC7}" sibTransId="{180E25EF-529A-4F5D-8C02-B1279A9F8B1E}"/>
    <dgm:cxn modelId="{82C2B1C6-9CDE-46FB-A8E1-45A7E83B69C6}" srcId="{3801E42B-CF4C-4C60-8A47-6BB9E22B9157}" destId="{F825DA13-F73F-4524-B463-5387DBAF6AB8}" srcOrd="0" destOrd="0" parTransId="{BFC0DE3C-8D73-4B6B-8354-09E7FE1DCCDA}" sibTransId="{2CD80293-2460-42E8-B8AE-9FA90AD485AF}"/>
    <dgm:cxn modelId="{BF93FAE1-AFD0-461D-A4A9-F29C9FB40B18}" type="presOf" srcId="{F825DA13-F73F-4524-B463-5387DBAF6AB8}" destId="{4E7EDE04-3012-4ED4-87B5-630078D4FB36}" srcOrd="0" destOrd="0" presId="urn:microsoft.com/office/officeart/2005/8/layout/cycle6"/>
    <dgm:cxn modelId="{6134D0E4-6B7B-44EE-A2F8-D537FD9D852B}" type="presOf" srcId="{48F18BEC-9BFF-4341-B861-06B81742952F}" destId="{66C08AA1-BBD4-4FBC-9368-27F5A33DA682}" srcOrd="0" destOrd="0" presId="urn:microsoft.com/office/officeart/2005/8/layout/cycle6"/>
    <dgm:cxn modelId="{2C882BF0-3C8E-4491-B91E-82F171BE368E}" srcId="{3801E42B-CF4C-4C60-8A47-6BB9E22B9157}" destId="{5B12AD55-3811-4BE7-8A05-7238C785E194}" srcOrd="2" destOrd="0" parTransId="{AB5FBA28-C124-4D6B-A087-6642CF859410}" sibTransId="{D4899BDC-7EE1-4E31-85C1-2842C9FD51BB}"/>
    <dgm:cxn modelId="{AD77F62E-CACA-40F0-95C5-687AE0377A8B}" type="presParOf" srcId="{CFEFEADC-62C0-4CE4-92D3-8D5DD8FE2101}" destId="{4E7EDE04-3012-4ED4-87B5-630078D4FB36}" srcOrd="0" destOrd="0" presId="urn:microsoft.com/office/officeart/2005/8/layout/cycle6"/>
    <dgm:cxn modelId="{B693C6EC-6A4A-4FA0-9A20-229B35B59831}" type="presParOf" srcId="{CFEFEADC-62C0-4CE4-92D3-8D5DD8FE2101}" destId="{22821020-2979-4992-8C7B-3968CB51949C}" srcOrd="1" destOrd="0" presId="urn:microsoft.com/office/officeart/2005/8/layout/cycle6"/>
    <dgm:cxn modelId="{903105FD-4F30-45C6-AD13-88BF03A500B1}" type="presParOf" srcId="{CFEFEADC-62C0-4CE4-92D3-8D5DD8FE2101}" destId="{018572AD-9E49-46C0-AFBE-FEB2A596D0DB}" srcOrd="2" destOrd="0" presId="urn:microsoft.com/office/officeart/2005/8/layout/cycle6"/>
    <dgm:cxn modelId="{C51214D4-4223-422E-8477-C16F3BFC5AD0}" type="presParOf" srcId="{CFEFEADC-62C0-4CE4-92D3-8D5DD8FE2101}" destId="{955D5461-9812-447F-BB89-891EC849634C}" srcOrd="3" destOrd="0" presId="urn:microsoft.com/office/officeart/2005/8/layout/cycle6"/>
    <dgm:cxn modelId="{87EE6D15-11FA-4FFE-A021-90BE9CB0120E}" type="presParOf" srcId="{CFEFEADC-62C0-4CE4-92D3-8D5DD8FE2101}" destId="{12672CD2-5405-444C-BCD6-AB2FCD1AF56B}" srcOrd="4" destOrd="0" presId="urn:microsoft.com/office/officeart/2005/8/layout/cycle6"/>
    <dgm:cxn modelId="{916EE839-08B1-4571-BD9B-C653B74B7974}" type="presParOf" srcId="{CFEFEADC-62C0-4CE4-92D3-8D5DD8FE2101}" destId="{083FFE29-42C5-45F2-99BC-2D78D5635223}" srcOrd="5" destOrd="0" presId="urn:microsoft.com/office/officeart/2005/8/layout/cycle6"/>
    <dgm:cxn modelId="{E379A828-C6C9-4B07-B83B-E8EBC01634DB}" type="presParOf" srcId="{CFEFEADC-62C0-4CE4-92D3-8D5DD8FE2101}" destId="{31E996D9-C697-430B-8D23-8212DCED7554}" srcOrd="6" destOrd="0" presId="urn:microsoft.com/office/officeart/2005/8/layout/cycle6"/>
    <dgm:cxn modelId="{903DF772-4C9A-45D8-873D-D434A9689243}" type="presParOf" srcId="{CFEFEADC-62C0-4CE4-92D3-8D5DD8FE2101}" destId="{35EBAAE9-676B-4B9D-98EE-EFCBDD45060E}" srcOrd="7" destOrd="0" presId="urn:microsoft.com/office/officeart/2005/8/layout/cycle6"/>
    <dgm:cxn modelId="{62B5B417-1610-47A2-86FD-E16A5654F639}" type="presParOf" srcId="{CFEFEADC-62C0-4CE4-92D3-8D5DD8FE2101}" destId="{8F337A1B-BB36-4719-BFB0-06A240C22D51}" srcOrd="8" destOrd="0" presId="urn:microsoft.com/office/officeart/2005/8/layout/cycle6"/>
    <dgm:cxn modelId="{6A17C1FE-7477-4465-8F60-C6030AEA21D8}" type="presParOf" srcId="{CFEFEADC-62C0-4CE4-92D3-8D5DD8FE2101}" destId="{35B9E317-2358-474D-BE08-1F31D16DB5CE}" srcOrd="9" destOrd="0" presId="urn:microsoft.com/office/officeart/2005/8/layout/cycle6"/>
    <dgm:cxn modelId="{7F3D338E-5979-43C6-9B34-432818234847}" type="presParOf" srcId="{CFEFEADC-62C0-4CE4-92D3-8D5DD8FE2101}" destId="{D12C17A8-7BE2-4425-9199-5D79053A2114}" srcOrd="10" destOrd="0" presId="urn:microsoft.com/office/officeart/2005/8/layout/cycle6"/>
    <dgm:cxn modelId="{2516D5B2-95B2-4ED3-B3F3-D7F7582B85B4}" type="presParOf" srcId="{CFEFEADC-62C0-4CE4-92D3-8D5DD8FE2101}" destId="{12FBA7E6-C13E-413A-911B-9F3C1DEA3A40}" srcOrd="11" destOrd="0" presId="urn:microsoft.com/office/officeart/2005/8/layout/cycle6"/>
    <dgm:cxn modelId="{2918CD2B-E4F8-4DC9-85D8-19BEB47E4D76}" type="presParOf" srcId="{CFEFEADC-62C0-4CE4-92D3-8D5DD8FE2101}" destId="{E4567991-69F6-4015-A64B-740C252D3365}" srcOrd="12" destOrd="0" presId="urn:microsoft.com/office/officeart/2005/8/layout/cycle6"/>
    <dgm:cxn modelId="{110CC64C-F267-4EA4-AC7A-E8D6F0E58953}" type="presParOf" srcId="{CFEFEADC-62C0-4CE4-92D3-8D5DD8FE2101}" destId="{F78D7AC4-1DC8-446C-B2EC-787581929CF6}" srcOrd="13" destOrd="0" presId="urn:microsoft.com/office/officeart/2005/8/layout/cycle6"/>
    <dgm:cxn modelId="{D9FBBA17-5EE9-4392-B13D-DC3B63A7B783}" type="presParOf" srcId="{CFEFEADC-62C0-4CE4-92D3-8D5DD8FE2101}" destId="{3C85325B-3958-422E-B385-CB8B2E95F2C0}" srcOrd="14" destOrd="0" presId="urn:microsoft.com/office/officeart/2005/8/layout/cycle6"/>
    <dgm:cxn modelId="{386D8E55-6F01-4CEB-933C-F94042A76F7B}" type="presParOf" srcId="{CFEFEADC-62C0-4CE4-92D3-8D5DD8FE2101}" destId="{7D4B74D3-0547-441A-A337-5EC1E8E14914}" srcOrd="15" destOrd="0" presId="urn:microsoft.com/office/officeart/2005/8/layout/cycle6"/>
    <dgm:cxn modelId="{9746F6E3-2E06-4843-AE73-48F66F21B61C}" type="presParOf" srcId="{CFEFEADC-62C0-4CE4-92D3-8D5DD8FE2101}" destId="{9B0E68A6-8804-457E-A254-ABF4B3205D67}" srcOrd="16" destOrd="0" presId="urn:microsoft.com/office/officeart/2005/8/layout/cycle6"/>
    <dgm:cxn modelId="{DE423EF4-1F8B-48CD-AF67-F17B398AF986}" type="presParOf" srcId="{CFEFEADC-62C0-4CE4-92D3-8D5DD8FE2101}" destId="{052F9C34-E87C-463C-9D19-21CD4B6D25C2}" srcOrd="17" destOrd="0" presId="urn:microsoft.com/office/officeart/2005/8/layout/cycle6"/>
    <dgm:cxn modelId="{2B56AFF3-13ED-4B22-A347-267DF1888723}" type="presParOf" srcId="{CFEFEADC-62C0-4CE4-92D3-8D5DD8FE2101}" destId="{74F0392F-EF0E-4865-8FAE-7AC0D26220F0}" srcOrd="18" destOrd="0" presId="urn:microsoft.com/office/officeart/2005/8/layout/cycle6"/>
    <dgm:cxn modelId="{7111A42A-C452-4840-B2FE-E3B4E677F90B}" type="presParOf" srcId="{CFEFEADC-62C0-4CE4-92D3-8D5DD8FE2101}" destId="{EFEAF8FB-EBDC-44B3-A45D-7EC504E20461}" srcOrd="19" destOrd="0" presId="urn:microsoft.com/office/officeart/2005/8/layout/cycle6"/>
    <dgm:cxn modelId="{4988F875-C870-401E-8817-584DEF9B42CA}" type="presParOf" srcId="{CFEFEADC-62C0-4CE4-92D3-8D5DD8FE2101}" destId="{66C08AA1-BBD4-4FBC-9368-27F5A33DA682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D5A447-A957-4590-B0B0-7A8F6566DF16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</dgm:pt>
    <dgm:pt modelId="{9DC1BAA6-D982-4010-B174-E69982FF0F0B}">
      <dgm:prSet phldrT="[Text]"/>
      <dgm:spPr>
        <a:xfrm>
          <a:off x="674369" y="12858"/>
          <a:ext cx="617220" cy="617220"/>
        </a:xfrm>
        <a:prstGeom prst="ellipse">
          <a:avLst/>
        </a:prstGeom>
        <a:solidFill>
          <a:srgbClr val="C0504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RESPOND</a:t>
          </a:r>
        </a:p>
      </dgm:t>
    </dgm:pt>
    <dgm:pt modelId="{E6C5D535-C9DB-431B-B848-4BD33B148714}" type="parTrans" cxnId="{261A2C6F-D22B-4354-83FA-E4B9D1503A32}">
      <dgm:prSet/>
      <dgm:spPr/>
      <dgm:t>
        <a:bodyPr/>
        <a:lstStyle/>
        <a:p>
          <a:endParaRPr lang="en-US"/>
        </a:p>
      </dgm:t>
    </dgm:pt>
    <dgm:pt modelId="{840B02D5-D543-466F-BFD3-1EB53BF04DB2}" type="sibTrans" cxnId="{261A2C6F-D22B-4354-83FA-E4B9D1503A32}">
      <dgm:prSet/>
      <dgm:spPr/>
      <dgm:t>
        <a:bodyPr/>
        <a:lstStyle/>
        <a:p>
          <a:endParaRPr lang="en-US"/>
        </a:p>
      </dgm:t>
    </dgm:pt>
    <dgm:pt modelId="{C13C04B6-C81E-4016-B3B5-82526AE42FB9}">
      <dgm:prSet phldrT="[Text]"/>
      <dgm:spPr>
        <a:xfrm>
          <a:off x="897083" y="398621"/>
          <a:ext cx="617220" cy="617220"/>
        </a:xfrm>
        <a:prstGeom prst="ellipse">
          <a:avLst/>
        </a:prstGeom>
        <a:solidFill>
          <a:srgbClr val="9BBB59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PREVENT</a:t>
          </a:r>
        </a:p>
      </dgm:t>
    </dgm:pt>
    <dgm:pt modelId="{B8DAADA6-5DAA-4E8C-BBD7-7038A458CE73}" type="parTrans" cxnId="{EF1BD2B1-D3AB-4CED-BA6A-4B750BE96A8C}">
      <dgm:prSet/>
      <dgm:spPr/>
      <dgm:t>
        <a:bodyPr/>
        <a:lstStyle/>
        <a:p>
          <a:endParaRPr lang="en-US"/>
        </a:p>
      </dgm:t>
    </dgm:pt>
    <dgm:pt modelId="{EEB6842B-27B7-4D90-AD80-DFB1C0DB4707}" type="sibTrans" cxnId="{EF1BD2B1-D3AB-4CED-BA6A-4B750BE96A8C}">
      <dgm:prSet/>
      <dgm:spPr/>
      <dgm:t>
        <a:bodyPr/>
        <a:lstStyle/>
        <a:p>
          <a:endParaRPr lang="en-US"/>
        </a:p>
      </dgm:t>
    </dgm:pt>
    <dgm:pt modelId="{12498824-2984-401A-8AA7-711B0C623A04}">
      <dgm:prSet phldrT="[Text]"/>
      <dgm:spPr>
        <a:xfrm>
          <a:off x="451656" y="398621"/>
          <a:ext cx="617220" cy="617220"/>
        </a:xfrm>
        <a:prstGeom prst="ellipse">
          <a:avLst/>
        </a:prstGeom>
        <a:solidFill>
          <a:srgbClr val="8064A2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ANALYZE</a:t>
          </a:r>
        </a:p>
      </dgm:t>
    </dgm:pt>
    <dgm:pt modelId="{29CFF9D5-C725-4C20-AA38-9E4929EA435C}" type="parTrans" cxnId="{628B083A-5B26-4F3F-A564-E91848F74B6C}">
      <dgm:prSet/>
      <dgm:spPr/>
      <dgm:t>
        <a:bodyPr/>
        <a:lstStyle/>
        <a:p>
          <a:endParaRPr lang="en-US"/>
        </a:p>
      </dgm:t>
    </dgm:pt>
    <dgm:pt modelId="{62FF86FF-F2E7-43DE-80E6-902AF406BB0E}" type="sibTrans" cxnId="{628B083A-5B26-4F3F-A564-E91848F74B6C}">
      <dgm:prSet/>
      <dgm:spPr/>
      <dgm:t>
        <a:bodyPr/>
        <a:lstStyle/>
        <a:p>
          <a:endParaRPr lang="en-US"/>
        </a:p>
      </dgm:t>
    </dgm:pt>
    <dgm:pt modelId="{86261CA2-A9A5-4177-825A-C8BC0BA48580}" type="pres">
      <dgm:prSet presAssocID="{7BD5A447-A957-4590-B0B0-7A8F6566DF16}" presName="compositeShape" presStyleCnt="0">
        <dgm:presLayoutVars>
          <dgm:chMax val="7"/>
          <dgm:dir/>
          <dgm:resizeHandles val="exact"/>
        </dgm:presLayoutVars>
      </dgm:prSet>
      <dgm:spPr/>
    </dgm:pt>
    <dgm:pt modelId="{67E55563-C082-4909-8AAD-55299D672436}" type="pres">
      <dgm:prSet presAssocID="{9DC1BAA6-D982-4010-B174-E69982FF0F0B}" presName="circ1" presStyleLbl="vennNode1" presStyleIdx="0" presStyleCnt="3" custLinFactNeighborX="1661"/>
      <dgm:spPr/>
    </dgm:pt>
    <dgm:pt modelId="{2CEF6492-5841-414F-AD1A-06FB510D23BA}" type="pres">
      <dgm:prSet presAssocID="{9DC1BAA6-D982-4010-B174-E69982FF0F0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2E54835-99A5-46D8-8C4F-E43E7B4DA59B}" type="pres">
      <dgm:prSet presAssocID="{C13C04B6-C81E-4016-B3B5-82526AE42FB9}" presName="circ2" presStyleLbl="vennNode1" presStyleIdx="1" presStyleCnt="3"/>
      <dgm:spPr/>
    </dgm:pt>
    <dgm:pt modelId="{8B6DB813-D72F-4A43-9725-018F480C740A}" type="pres">
      <dgm:prSet presAssocID="{C13C04B6-C81E-4016-B3B5-82526AE42FB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CB7DDC0-20B9-44FA-BE98-4885AE2EE5A0}" type="pres">
      <dgm:prSet presAssocID="{12498824-2984-401A-8AA7-711B0C623A04}" presName="circ3" presStyleLbl="vennNode1" presStyleIdx="2" presStyleCnt="3"/>
      <dgm:spPr/>
    </dgm:pt>
    <dgm:pt modelId="{B31E66D3-1CA0-4D91-BBF5-CF5DBF2B90D3}" type="pres">
      <dgm:prSet presAssocID="{12498824-2984-401A-8AA7-711B0C623A0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15C0E315-E536-47DA-B11D-AB6333AE47E2}" type="presOf" srcId="{9DC1BAA6-D982-4010-B174-E69982FF0F0B}" destId="{67E55563-C082-4909-8AAD-55299D672436}" srcOrd="0" destOrd="0" presId="urn:microsoft.com/office/officeart/2005/8/layout/venn1"/>
    <dgm:cxn modelId="{11F4DF32-0AE8-4583-8D66-814E42505D4B}" type="presOf" srcId="{C13C04B6-C81E-4016-B3B5-82526AE42FB9}" destId="{22E54835-99A5-46D8-8C4F-E43E7B4DA59B}" srcOrd="0" destOrd="0" presId="urn:microsoft.com/office/officeart/2005/8/layout/venn1"/>
    <dgm:cxn modelId="{224E1634-C02C-4546-AEEE-D0E7E483614B}" type="presOf" srcId="{12498824-2984-401A-8AA7-711B0C623A04}" destId="{B31E66D3-1CA0-4D91-BBF5-CF5DBF2B90D3}" srcOrd="1" destOrd="0" presId="urn:microsoft.com/office/officeart/2005/8/layout/venn1"/>
    <dgm:cxn modelId="{628B083A-5B26-4F3F-A564-E91848F74B6C}" srcId="{7BD5A447-A957-4590-B0B0-7A8F6566DF16}" destId="{12498824-2984-401A-8AA7-711B0C623A04}" srcOrd="2" destOrd="0" parTransId="{29CFF9D5-C725-4C20-AA38-9E4929EA435C}" sibTransId="{62FF86FF-F2E7-43DE-80E6-902AF406BB0E}"/>
    <dgm:cxn modelId="{A5B67B5D-64B6-4AE6-99BF-351BD972C962}" type="presOf" srcId="{12498824-2984-401A-8AA7-711B0C623A04}" destId="{DCB7DDC0-20B9-44FA-BE98-4885AE2EE5A0}" srcOrd="0" destOrd="0" presId="urn:microsoft.com/office/officeart/2005/8/layout/venn1"/>
    <dgm:cxn modelId="{CC7C7F61-55BD-4F01-AB04-219D97A2C592}" type="presOf" srcId="{7BD5A447-A957-4590-B0B0-7A8F6566DF16}" destId="{86261CA2-A9A5-4177-825A-C8BC0BA48580}" srcOrd="0" destOrd="0" presId="urn:microsoft.com/office/officeart/2005/8/layout/venn1"/>
    <dgm:cxn modelId="{261A2C6F-D22B-4354-83FA-E4B9D1503A32}" srcId="{7BD5A447-A957-4590-B0B0-7A8F6566DF16}" destId="{9DC1BAA6-D982-4010-B174-E69982FF0F0B}" srcOrd="0" destOrd="0" parTransId="{E6C5D535-C9DB-431B-B848-4BD33B148714}" sibTransId="{840B02D5-D543-466F-BFD3-1EB53BF04DB2}"/>
    <dgm:cxn modelId="{E6F2A69A-0725-494A-83EE-1329C54F506D}" type="presOf" srcId="{9DC1BAA6-D982-4010-B174-E69982FF0F0B}" destId="{2CEF6492-5841-414F-AD1A-06FB510D23BA}" srcOrd="1" destOrd="0" presId="urn:microsoft.com/office/officeart/2005/8/layout/venn1"/>
    <dgm:cxn modelId="{EF1BD2B1-D3AB-4CED-BA6A-4B750BE96A8C}" srcId="{7BD5A447-A957-4590-B0B0-7A8F6566DF16}" destId="{C13C04B6-C81E-4016-B3B5-82526AE42FB9}" srcOrd="1" destOrd="0" parTransId="{B8DAADA6-5DAA-4E8C-BBD7-7038A458CE73}" sibTransId="{EEB6842B-27B7-4D90-AD80-DFB1C0DB4707}"/>
    <dgm:cxn modelId="{175774B8-6EA6-449A-BDEB-278F3B20957B}" type="presOf" srcId="{C13C04B6-C81E-4016-B3B5-82526AE42FB9}" destId="{8B6DB813-D72F-4A43-9725-018F480C740A}" srcOrd="1" destOrd="0" presId="urn:microsoft.com/office/officeart/2005/8/layout/venn1"/>
    <dgm:cxn modelId="{A2D7C476-8230-4E20-876C-91B046071DDB}" type="presParOf" srcId="{86261CA2-A9A5-4177-825A-C8BC0BA48580}" destId="{67E55563-C082-4909-8AAD-55299D672436}" srcOrd="0" destOrd="0" presId="urn:microsoft.com/office/officeart/2005/8/layout/venn1"/>
    <dgm:cxn modelId="{FF8E4C9C-5EE2-41B1-95E8-987ADA22F4B0}" type="presParOf" srcId="{86261CA2-A9A5-4177-825A-C8BC0BA48580}" destId="{2CEF6492-5841-414F-AD1A-06FB510D23BA}" srcOrd="1" destOrd="0" presId="urn:microsoft.com/office/officeart/2005/8/layout/venn1"/>
    <dgm:cxn modelId="{53899EB7-A147-49F5-9737-31C30273CA3A}" type="presParOf" srcId="{86261CA2-A9A5-4177-825A-C8BC0BA48580}" destId="{22E54835-99A5-46D8-8C4F-E43E7B4DA59B}" srcOrd="2" destOrd="0" presId="urn:microsoft.com/office/officeart/2005/8/layout/venn1"/>
    <dgm:cxn modelId="{A0B0A8D5-94EC-4817-86EB-B8430FCEA4B5}" type="presParOf" srcId="{86261CA2-A9A5-4177-825A-C8BC0BA48580}" destId="{8B6DB813-D72F-4A43-9725-018F480C740A}" srcOrd="3" destOrd="0" presId="urn:microsoft.com/office/officeart/2005/8/layout/venn1"/>
    <dgm:cxn modelId="{B590DBF7-AC5D-4290-ABE9-5BD81FE1DB83}" type="presParOf" srcId="{86261CA2-A9A5-4177-825A-C8BC0BA48580}" destId="{DCB7DDC0-20B9-44FA-BE98-4885AE2EE5A0}" srcOrd="4" destOrd="0" presId="urn:microsoft.com/office/officeart/2005/8/layout/venn1"/>
    <dgm:cxn modelId="{6BB33D0C-65D3-4DEF-8056-E676A36EE7F1}" type="presParOf" srcId="{86261CA2-A9A5-4177-825A-C8BC0BA48580}" destId="{B31E66D3-1CA0-4D91-BBF5-CF5DBF2B90D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E55563-C082-4909-8AAD-55299D672436}">
      <dsp:nvSpPr>
        <dsp:cNvPr id="0" name=""/>
        <dsp:cNvSpPr/>
      </dsp:nvSpPr>
      <dsp:spPr>
        <a:xfrm>
          <a:off x="1185606" y="37572"/>
          <a:ext cx="1803499" cy="1803499"/>
        </a:xfrm>
        <a:prstGeom prst="ellipse">
          <a:avLst/>
        </a:prstGeom>
        <a:solidFill>
          <a:srgbClr val="C0504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RESPOND</a:t>
          </a:r>
        </a:p>
      </dsp:txBody>
      <dsp:txXfrm>
        <a:off x="1619758" y="472037"/>
        <a:ext cx="935196" cy="573870"/>
      </dsp:txXfrm>
    </dsp:sp>
    <dsp:sp modelId="{22E54835-99A5-46D8-8C4F-E43E7B4DA59B}">
      <dsp:nvSpPr>
        <dsp:cNvPr id="0" name=""/>
        <dsp:cNvSpPr/>
      </dsp:nvSpPr>
      <dsp:spPr>
        <a:xfrm>
          <a:off x="1821526" y="1168925"/>
          <a:ext cx="1803499" cy="1803499"/>
        </a:xfrm>
        <a:prstGeom prst="ellipse">
          <a:avLst/>
        </a:prstGeom>
        <a:solidFill>
          <a:srgbClr val="9BBB59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PREVENT</a:t>
          </a:r>
        </a:p>
      </dsp:txBody>
      <dsp:txXfrm>
        <a:off x="2531566" y="1780093"/>
        <a:ext cx="765159" cy="701396"/>
      </dsp:txXfrm>
    </dsp:sp>
    <dsp:sp modelId="{DCB7DDC0-20B9-44FA-BE98-4885AE2EE5A0}">
      <dsp:nvSpPr>
        <dsp:cNvPr id="0" name=""/>
        <dsp:cNvSpPr/>
      </dsp:nvSpPr>
      <dsp:spPr>
        <a:xfrm>
          <a:off x="504887" y="1164759"/>
          <a:ext cx="1803499" cy="1803499"/>
        </a:xfrm>
        <a:prstGeom prst="ellipse">
          <a:avLst/>
        </a:prstGeom>
        <a:solidFill>
          <a:srgbClr val="8064A2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ANALYZE</a:t>
          </a:r>
        </a:p>
      </dsp:txBody>
      <dsp:txXfrm>
        <a:off x="833187" y="1775927"/>
        <a:ext cx="765159" cy="701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7EDE04-3012-4ED4-87B5-630078D4FB36}">
      <dsp:nvSpPr>
        <dsp:cNvPr id="0" name=""/>
        <dsp:cNvSpPr/>
      </dsp:nvSpPr>
      <dsp:spPr>
        <a:xfrm>
          <a:off x="2712615" y="92"/>
          <a:ext cx="1204168" cy="7827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Outbreaks</a:t>
          </a:r>
        </a:p>
      </dsp:txBody>
      <dsp:txXfrm>
        <a:off x="2750824" y="38301"/>
        <a:ext cx="1127750" cy="706291"/>
      </dsp:txXfrm>
    </dsp:sp>
    <dsp:sp modelId="{018572AD-9E49-46C0-AFBE-FEB2A596D0DB}">
      <dsp:nvSpPr>
        <dsp:cNvPr id="0" name=""/>
        <dsp:cNvSpPr/>
      </dsp:nvSpPr>
      <dsp:spPr>
        <a:xfrm>
          <a:off x="1080941" y="391446"/>
          <a:ext cx="4467517" cy="4467517"/>
        </a:xfrm>
        <a:custGeom>
          <a:avLst/>
          <a:gdLst/>
          <a:ahLst/>
          <a:cxnLst/>
          <a:rect l="0" t="0" r="0" b="0"/>
          <a:pathLst>
            <a:path>
              <a:moveTo>
                <a:pt x="2843811" y="84918"/>
              </a:moveTo>
              <a:arcTo wR="2233758" hR="2233758" stAng="17150949" swAng="1255999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5D5461-9812-447F-BB89-891EC849634C}">
      <dsp:nvSpPr>
        <dsp:cNvPr id="0" name=""/>
        <dsp:cNvSpPr/>
      </dsp:nvSpPr>
      <dsp:spPr>
        <a:xfrm>
          <a:off x="4459038" y="841125"/>
          <a:ext cx="1204168" cy="7827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Data for Action</a:t>
          </a:r>
        </a:p>
      </dsp:txBody>
      <dsp:txXfrm>
        <a:off x="4497247" y="879334"/>
        <a:ext cx="1127750" cy="706291"/>
      </dsp:txXfrm>
    </dsp:sp>
    <dsp:sp modelId="{083FFE29-42C5-45F2-99BC-2D78D5635223}">
      <dsp:nvSpPr>
        <dsp:cNvPr id="0" name=""/>
        <dsp:cNvSpPr/>
      </dsp:nvSpPr>
      <dsp:spPr>
        <a:xfrm>
          <a:off x="1080941" y="391446"/>
          <a:ext cx="4467517" cy="4467517"/>
        </a:xfrm>
        <a:custGeom>
          <a:avLst/>
          <a:gdLst/>
          <a:ahLst/>
          <a:cxnLst/>
          <a:rect l="0" t="0" r="0" b="0"/>
          <a:pathLst>
            <a:path>
              <a:moveTo>
                <a:pt x="4235537" y="1242516"/>
              </a:moveTo>
              <a:arcTo wR="2233758" hR="2233758" stAng="20019375" swAng="1725946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E996D9-C697-430B-8D23-8212DCED7554}">
      <dsp:nvSpPr>
        <dsp:cNvPr id="0" name=""/>
        <dsp:cNvSpPr/>
      </dsp:nvSpPr>
      <dsp:spPr>
        <a:xfrm>
          <a:off x="4890369" y="2730909"/>
          <a:ext cx="1204168" cy="7827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Special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Pathogens</a:t>
          </a:r>
        </a:p>
      </dsp:txBody>
      <dsp:txXfrm>
        <a:off x="4928578" y="2769118"/>
        <a:ext cx="1127750" cy="706291"/>
      </dsp:txXfrm>
    </dsp:sp>
    <dsp:sp modelId="{8F337A1B-BB36-4719-BFB0-06A240C22D51}">
      <dsp:nvSpPr>
        <dsp:cNvPr id="0" name=""/>
        <dsp:cNvSpPr/>
      </dsp:nvSpPr>
      <dsp:spPr>
        <a:xfrm>
          <a:off x="1080941" y="391446"/>
          <a:ext cx="4467517" cy="4467517"/>
        </a:xfrm>
        <a:custGeom>
          <a:avLst/>
          <a:gdLst/>
          <a:ahLst/>
          <a:cxnLst/>
          <a:rect l="0" t="0" r="0" b="0"/>
          <a:pathLst>
            <a:path>
              <a:moveTo>
                <a:pt x="4279673" y="3130370"/>
              </a:moveTo>
              <a:arcTo wR="2233758" hR="2233758" stAng="1419912" swAng="1358294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B9E317-2358-474D-BE08-1F31D16DB5CE}">
      <dsp:nvSpPr>
        <dsp:cNvPr id="0" name=""/>
        <dsp:cNvSpPr/>
      </dsp:nvSpPr>
      <dsp:spPr>
        <a:xfrm>
          <a:off x="3681807" y="4246398"/>
          <a:ext cx="1204168" cy="7827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Education</a:t>
          </a:r>
        </a:p>
      </dsp:txBody>
      <dsp:txXfrm>
        <a:off x="3720016" y="4284607"/>
        <a:ext cx="1127750" cy="706291"/>
      </dsp:txXfrm>
    </dsp:sp>
    <dsp:sp modelId="{12FBA7E6-C13E-413A-911B-9F3C1DEA3A40}">
      <dsp:nvSpPr>
        <dsp:cNvPr id="0" name=""/>
        <dsp:cNvSpPr/>
      </dsp:nvSpPr>
      <dsp:spPr>
        <a:xfrm>
          <a:off x="1080941" y="391446"/>
          <a:ext cx="4467517" cy="4467517"/>
        </a:xfrm>
        <a:custGeom>
          <a:avLst/>
          <a:gdLst/>
          <a:ahLst/>
          <a:cxnLst/>
          <a:rect l="0" t="0" r="0" b="0"/>
          <a:pathLst>
            <a:path>
              <a:moveTo>
                <a:pt x="2593622" y="4438339"/>
              </a:moveTo>
              <a:arcTo wR="2233758" hR="2233758" stAng="4843748" swAng="1112504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567991-69F6-4015-A64B-740C252D3365}">
      <dsp:nvSpPr>
        <dsp:cNvPr id="0" name=""/>
        <dsp:cNvSpPr/>
      </dsp:nvSpPr>
      <dsp:spPr>
        <a:xfrm>
          <a:off x="1743424" y="4246398"/>
          <a:ext cx="1204168" cy="7827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HOSPITAL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AMS / CLABSI</a:t>
          </a:r>
        </a:p>
      </dsp:txBody>
      <dsp:txXfrm>
        <a:off x="1781633" y="4284607"/>
        <a:ext cx="1127750" cy="706291"/>
      </dsp:txXfrm>
    </dsp:sp>
    <dsp:sp modelId="{3C85325B-3958-422E-B385-CB8B2E95F2C0}">
      <dsp:nvSpPr>
        <dsp:cNvPr id="0" name=""/>
        <dsp:cNvSpPr/>
      </dsp:nvSpPr>
      <dsp:spPr>
        <a:xfrm>
          <a:off x="1080941" y="391446"/>
          <a:ext cx="4467517" cy="4467517"/>
        </a:xfrm>
        <a:custGeom>
          <a:avLst/>
          <a:gdLst/>
          <a:ahLst/>
          <a:cxnLst/>
          <a:rect l="0" t="0" r="0" b="0"/>
          <a:pathLst>
            <a:path>
              <a:moveTo>
                <a:pt x="690590" y="3848785"/>
              </a:moveTo>
              <a:arcTo wR="2233758" hR="2233758" stAng="8021794" swAng="1358294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B74D3-0547-441A-A337-5EC1E8E14914}">
      <dsp:nvSpPr>
        <dsp:cNvPr id="0" name=""/>
        <dsp:cNvSpPr/>
      </dsp:nvSpPr>
      <dsp:spPr>
        <a:xfrm>
          <a:off x="534861" y="2730909"/>
          <a:ext cx="1204168" cy="7827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OUTPATIENT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Antimicrobial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Stewardship</a:t>
          </a:r>
        </a:p>
      </dsp:txBody>
      <dsp:txXfrm>
        <a:off x="573070" y="2769118"/>
        <a:ext cx="1127750" cy="706291"/>
      </dsp:txXfrm>
    </dsp:sp>
    <dsp:sp modelId="{052F9C34-E87C-463C-9D19-21CD4B6D25C2}">
      <dsp:nvSpPr>
        <dsp:cNvPr id="0" name=""/>
        <dsp:cNvSpPr/>
      </dsp:nvSpPr>
      <dsp:spPr>
        <a:xfrm>
          <a:off x="1080941" y="391446"/>
          <a:ext cx="4467517" cy="4467517"/>
        </a:xfrm>
        <a:custGeom>
          <a:avLst/>
          <a:gdLst/>
          <a:ahLst/>
          <a:cxnLst/>
          <a:rect l="0" t="0" r="0" b="0"/>
          <a:pathLst>
            <a:path>
              <a:moveTo>
                <a:pt x="1995" y="2328157"/>
              </a:moveTo>
              <a:arcTo wR="2233758" hR="2233758" stAng="10654678" swAng="1725946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F0392F-EF0E-4865-8FAE-7AC0D26220F0}">
      <dsp:nvSpPr>
        <dsp:cNvPr id="0" name=""/>
        <dsp:cNvSpPr/>
      </dsp:nvSpPr>
      <dsp:spPr>
        <a:xfrm>
          <a:off x="966192" y="841125"/>
          <a:ext cx="1204168" cy="7827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NURSING HOME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Surveillance</a:t>
          </a:r>
        </a:p>
      </dsp:txBody>
      <dsp:txXfrm>
        <a:off x="1004401" y="879334"/>
        <a:ext cx="1127750" cy="706291"/>
      </dsp:txXfrm>
    </dsp:sp>
    <dsp:sp modelId="{66C08AA1-BBD4-4FBC-9368-27F5A33DA682}">
      <dsp:nvSpPr>
        <dsp:cNvPr id="0" name=""/>
        <dsp:cNvSpPr/>
      </dsp:nvSpPr>
      <dsp:spPr>
        <a:xfrm>
          <a:off x="1080941" y="391446"/>
          <a:ext cx="4467517" cy="4467517"/>
        </a:xfrm>
        <a:custGeom>
          <a:avLst/>
          <a:gdLst/>
          <a:ahLst/>
          <a:cxnLst/>
          <a:rect l="0" t="0" r="0" b="0"/>
          <a:pathLst>
            <a:path>
              <a:moveTo>
                <a:pt x="896231" y="444708"/>
              </a:moveTo>
              <a:arcTo wR="2233758" hR="2233758" stAng="13993051" swAng="1255999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E55563-C082-4909-8AAD-55299D672436}">
      <dsp:nvSpPr>
        <dsp:cNvPr id="0" name=""/>
        <dsp:cNvSpPr/>
      </dsp:nvSpPr>
      <dsp:spPr>
        <a:xfrm>
          <a:off x="969330" y="31622"/>
          <a:ext cx="1517904" cy="1517904"/>
        </a:xfrm>
        <a:prstGeom prst="ellipse">
          <a:avLst/>
        </a:prstGeom>
        <a:solidFill>
          <a:srgbClr val="C0504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RESPOND</a:t>
          </a:r>
        </a:p>
      </dsp:txBody>
      <dsp:txXfrm>
        <a:off x="1334731" y="397287"/>
        <a:ext cx="787101" cy="482994"/>
      </dsp:txXfrm>
    </dsp:sp>
    <dsp:sp modelId="{22E54835-99A5-46D8-8C4F-E43E7B4DA59B}">
      <dsp:nvSpPr>
        <dsp:cNvPr id="0" name=""/>
        <dsp:cNvSpPr/>
      </dsp:nvSpPr>
      <dsp:spPr>
        <a:xfrm>
          <a:off x="1491828" y="980312"/>
          <a:ext cx="1517904" cy="1517904"/>
        </a:xfrm>
        <a:prstGeom prst="ellipse">
          <a:avLst/>
        </a:prstGeom>
        <a:solidFill>
          <a:srgbClr val="9BBB59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PREVENT</a:t>
          </a:r>
        </a:p>
      </dsp:txBody>
      <dsp:txXfrm>
        <a:off x="2089429" y="1494699"/>
        <a:ext cx="643992" cy="590325"/>
      </dsp:txXfrm>
    </dsp:sp>
    <dsp:sp modelId="{DCB7DDC0-20B9-44FA-BE98-4885AE2EE5A0}">
      <dsp:nvSpPr>
        <dsp:cNvPr id="0" name=""/>
        <dsp:cNvSpPr/>
      </dsp:nvSpPr>
      <dsp:spPr>
        <a:xfrm>
          <a:off x="396407" y="980312"/>
          <a:ext cx="1517904" cy="1517904"/>
        </a:xfrm>
        <a:prstGeom prst="ellipse">
          <a:avLst/>
        </a:prstGeom>
        <a:solidFill>
          <a:srgbClr val="8064A2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ANALYZE</a:t>
          </a:r>
        </a:p>
      </dsp:txBody>
      <dsp:txXfrm>
        <a:off x="672718" y="1494699"/>
        <a:ext cx="643992" cy="5903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6CFD76A7-59D2-4195-9B1D-AAD6D9FF6802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2054341-5499-4B96-92EC-FB30E8B82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19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6C925246-0DF8-42B4-8844-7CB090C4107A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1" tIns="46090" rIns="92181" bIns="4609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181" tIns="46090" rIns="92181" bIns="4609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9910F91F-2413-4B17-A2A4-E081FA6F39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37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F91F-2413-4B17-A2A4-E081FA6F39B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307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9F27D-83D8-4CE4-B3BD-A4581E189851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309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6FFC1-FA82-473D-B8AB-92B311C41072}" type="datetime1">
              <a:rPr lang="en-US" smtClean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82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8AD4-4484-4A3F-AE44-03C288D655DD}" type="datetime1">
              <a:rPr lang="en-US" smtClean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83C2-44DD-4B7D-B3DB-10305C261740}" type="datetime1">
              <a:rPr lang="en-US" smtClean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8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C7305-52F7-49BC-B3BF-7194D70178C1}" type="datetime1">
              <a:rPr lang="en-US" smtClean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2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E0B9-6FAF-403E-9F15-136A38E3D574}" type="datetime1">
              <a:rPr lang="en-US" smtClean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11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40BB-99B6-416B-88F7-D6870326FA0F}" type="datetime1">
              <a:rPr lang="en-US" smtClean="0"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78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A053-4859-4DC6-A8DC-6431CC4CFD73}" type="datetime1">
              <a:rPr lang="en-US" smtClean="0"/>
              <a:t>2/25/2019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8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6E0B-A923-4CE2-8E84-A05641F4546A}" type="datetime1">
              <a:rPr lang="en-US" smtClean="0"/>
              <a:t>2/25/2019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315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0A87-BAE6-4D5D-86DF-3F13CB3AEEA6}" type="datetime1">
              <a:rPr lang="en-US" smtClean="0"/>
              <a:t>2/25/2019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513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EC63-C81A-4615-9583-045C5499212E}" type="datetime1">
              <a:rPr lang="en-US" smtClean="0"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0A2C0-A722-4512-AD22-3A6B340CC446}" type="datetime1">
              <a:rPr lang="en-US" smtClean="0"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7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5E651-5E7C-447B-8E63-5B75A8F360CB}" type="datetime1">
              <a:rPr lang="en-US" smtClean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54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xdro.org/index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Rita.Owsiak@maine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3999" cy="1905000"/>
          </a:xfrm>
          <a:solidFill>
            <a:srgbClr val="004D80"/>
          </a:solidFill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HAI/AR Collaborating Partners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5655"/>
            <a:ext cx="6400800" cy="2209800"/>
          </a:xfrm>
        </p:spPr>
        <p:txBody>
          <a:bodyPr>
            <a:noAutofit/>
          </a:bodyPr>
          <a:lstStyle/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22, 2019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229" y="4876800"/>
            <a:ext cx="1515539" cy="151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151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54025"/>
            <a:ext cx="8763000" cy="4953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The Healthcare Epidemiology Program (formerly the HAI/AR Program) Core Functions: </a:t>
            </a:r>
          </a:p>
          <a:p>
            <a:pPr lvl="0"/>
            <a:endParaRPr lang="en-US" sz="1700" dirty="0"/>
          </a:p>
          <a:p>
            <a:pPr lvl="0"/>
            <a:r>
              <a:rPr lang="en-US" dirty="0"/>
              <a:t>Offers </a:t>
            </a:r>
            <a:r>
              <a:rPr lang="en-US" b="1" dirty="0"/>
              <a:t>phone consults </a:t>
            </a:r>
            <a:r>
              <a:rPr lang="en-US" dirty="0"/>
              <a:t>to any healthcare facility for HAI/AR inquiries, clusters/outbreaks.</a:t>
            </a:r>
          </a:p>
          <a:p>
            <a:pPr lvl="0"/>
            <a:endParaRPr lang="en-US" sz="1700" dirty="0"/>
          </a:p>
          <a:p>
            <a:pPr lvl="0"/>
            <a:r>
              <a:rPr lang="en-US" dirty="0"/>
              <a:t>Offers non-regulatory </a:t>
            </a:r>
            <a:r>
              <a:rPr lang="en-US" b="1" dirty="0"/>
              <a:t>Infection Control site visits</a:t>
            </a:r>
            <a:r>
              <a:rPr lang="en-US" dirty="0"/>
              <a:t>, upon invitation by healthcare facility.</a:t>
            </a:r>
          </a:p>
          <a:p>
            <a:pPr lvl="0"/>
            <a:endParaRPr lang="en-US" sz="1700" dirty="0"/>
          </a:p>
          <a:p>
            <a:pPr lvl="0"/>
            <a:r>
              <a:rPr lang="en-US" dirty="0"/>
              <a:t>Acts as a </a:t>
            </a:r>
            <a:r>
              <a:rPr lang="en-US" b="1" dirty="0"/>
              <a:t>liaison</a:t>
            </a:r>
            <a:r>
              <a:rPr lang="en-US" dirty="0"/>
              <a:t> </a:t>
            </a:r>
            <a:r>
              <a:rPr lang="en-US" b="1" dirty="0"/>
              <a:t>between healthcare facilities and the State Public Health Laboratory </a:t>
            </a:r>
            <a:r>
              <a:rPr lang="en-US" dirty="0"/>
              <a:t>to obtain bacteria strain identification for clusters/outbreaks.</a:t>
            </a:r>
          </a:p>
          <a:p>
            <a:pPr lvl="0"/>
            <a:endParaRPr lang="en-US" sz="2000" dirty="0"/>
          </a:p>
          <a:p>
            <a:pPr lvl="0"/>
            <a:r>
              <a:rPr lang="en-US" dirty="0"/>
              <a:t>Works to </a:t>
            </a:r>
            <a:r>
              <a:rPr lang="en-US" b="1" dirty="0"/>
              <a:t>slow the spread of novel/targeted MDROs</a:t>
            </a:r>
            <a:r>
              <a:rPr lang="en-US" dirty="0"/>
              <a:t>, such as </a:t>
            </a:r>
            <a:r>
              <a:rPr lang="en-US" i="1" dirty="0"/>
              <a:t>Candida auris</a:t>
            </a:r>
            <a:r>
              <a:rPr lang="en-US" dirty="0"/>
              <a:t>, carbapenemase-producing organisms, </a:t>
            </a:r>
            <a:r>
              <a:rPr lang="en-US" dirty="0" err="1"/>
              <a:t>colistin</a:t>
            </a:r>
            <a:r>
              <a:rPr lang="en-US" dirty="0"/>
              <a:t>-resistant organisms, pan drug-resistant organisms, </a:t>
            </a:r>
            <a:r>
              <a:rPr lang="en-US" i="1" dirty="0"/>
              <a:t>Staphylococcus aureus</a:t>
            </a:r>
            <a:r>
              <a:rPr lang="en-US" dirty="0"/>
              <a:t> non-susceptible to vancomycin.</a:t>
            </a:r>
          </a:p>
          <a:p>
            <a:pPr lvl="1"/>
            <a:r>
              <a:rPr lang="en-US" sz="2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Containment activities involve the screening of high-risk potentially exposed patients to identify possible transmission of novel/targeted MDROs within a healthcare facility.  </a:t>
            </a:r>
          </a:p>
          <a:p>
            <a:pPr lvl="1"/>
            <a:r>
              <a:rPr lang="en-US" sz="2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If possible transmission is identified, the program assesses for and works with healthcare facility to mitigate gaps in infection control.</a:t>
            </a:r>
          </a:p>
          <a:p>
            <a:pPr lvl="1"/>
            <a:r>
              <a:rPr lang="en-US" sz="2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program works with the State Public Health Laboratory to ensure testing platforms are available for novel/targeted MDROs.</a:t>
            </a:r>
          </a:p>
          <a:p>
            <a:pPr lvl="0"/>
            <a:endParaRPr lang="en-US" sz="1700" dirty="0"/>
          </a:p>
          <a:p>
            <a:pPr lvl="0"/>
            <a:r>
              <a:rPr lang="en-US" dirty="0"/>
              <a:t>Works with Public Health Emergency Preparedness (PHEP) to </a:t>
            </a:r>
            <a:r>
              <a:rPr lang="en-US" b="1" dirty="0"/>
              <a:t>maintain highly infectious disease readiness </a:t>
            </a:r>
            <a:r>
              <a:rPr lang="en-US" dirty="0"/>
              <a:t>for at least one Assessment Hospital in Maine.  Currently, Maine has three Assessment Hospitals.</a:t>
            </a:r>
          </a:p>
          <a:p>
            <a:pPr lvl="0"/>
            <a:endParaRPr lang="en-US" sz="15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6220"/>
            <a:ext cx="9153378" cy="1138773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RESPOND</a:t>
            </a:r>
          </a:p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0FC72E5-4414-4C68-9BB2-18EE14AE1D3D}"/>
              </a:ext>
            </a:extLst>
          </p:cNvPr>
          <p:cNvSpPr>
            <a:spLocks noGrp="1"/>
          </p:cNvSpPr>
          <p:nvPr/>
        </p:nvSpPr>
        <p:spPr>
          <a:xfrm>
            <a:off x="1524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Maine Department of Health and Human Services – Maine Center for Disease Control and Prevention – Healthcare Epidemiology Program</a:t>
            </a:r>
          </a:p>
        </p:txBody>
      </p:sp>
    </p:spTree>
    <p:extLst>
      <p:ext uri="{BB962C8B-B14F-4D97-AF65-F5344CB8AC3E}">
        <p14:creationId xmlns:p14="http://schemas.microsoft.com/office/powerpoint/2010/main" val="1327846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98475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The Healthcare Epidemiology Program Core Functions:</a:t>
            </a:r>
          </a:p>
          <a:p>
            <a:pPr lvl="0"/>
            <a:endParaRPr lang="en-US" sz="1500" dirty="0"/>
          </a:p>
          <a:p>
            <a:pPr lvl="0"/>
            <a:r>
              <a:rPr lang="en-US" dirty="0"/>
              <a:t>Ensures </a:t>
            </a:r>
            <a:r>
              <a:rPr lang="en-US" b="1" dirty="0"/>
              <a:t>data quality </a:t>
            </a:r>
            <a:r>
              <a:rPr lang="en-US" dirty="0"/>
              <a:t>of HAI/AR data reported to NHSN per state or federal mandates.</a:t>
            </a:r>
          </a:p>
          <a:p>
            <a:pPr lvl="0"/>
            <a:endParaRPr lang="en-US" sz="1500" dirty="0"/>
          </a:p>
          <a:p>
            <a:pPr lvl="0"/>
            <a:r>
              <a:rPr lang="en-US" dirty="0"/>
              <a:t>Works with MQF and HAI/AR Collaborating Partners to determine </a:t>
            </a:r>
            <a:r>
              <a:rPr lang="en-US" b="1" dirty="0"/>
              <a:t>state HAI/AR mandates. </a:t>
            </a:r>
          </a:p>
          <a:p>
            <a:pPr lvl="0"/>
            <a:endParaRPr lang="en-US" sz="1700" dirty="0"/>
          </a:p>
          <a:p>
            <a:pPr lvl="0"/>
            <a:r>
              <a:rPr lang="en-US" dirty="0"/>
              <a:t>Conducts </a:t>
            </a:r>
            <a:r>
              <a:rPr lang="en-US" b="1" dirty="0"/>
              <a:t>surveillance for novel/targeted MDROs </a:t>
            </a:r>
            <a:r>
              <a:rPr lang="en-US" dirty="0"/>
              <a:t>via the Notifiable Conditions Rule.</a:t>
            </a:r>
          </a:p>
          <a:p>
            <a:pPr lvl="0"/>
            <a:endParaRPr lang="en-US" sz="1700" dirty="0"/>
          </a:p>
          <a:p>
            <a:r>
              <a:rPr lang="en-US" dirty="0"/>
              <a:t>Conducts </a:t>
            </a:r>
            <a:r>
              <a:rPr lang="en-US" b="1" dirty="0"/>
              <a:t>outbreak/pattern/trend surveillance </a:t>
            </a:r>
            <a:r>
              <a:rPr lang="en-US" dirty="0"/>
              <a:t>using data available through state and federal databases. </a:t>
            </a:r>
          </a:p>
          <a:p>
            <a:endParaRPr lang="en-US" altLang="en-US" sz="1100" dirty="0">
              <a:latin typeface="Times New Roman" pitchFamily="18" charset="0"/>
            </a:endParaRPr>
          </a:p>
          <a:p>
            <a:pPr lvl="0"/>
            <a:r>
              <a:rPr lang="en-US" dirty="0"/>
              <a:t>Adopts national HAI/AR </a:t>
            </a:r>
            <a:r>
              <a:rPr lang="en-US" b="1" dirty="0"/>
              <a:t>outbreak definitions</a:t>
            </a:r>
            <a:r>
              <a:rPr lang="en-US" dirty="0"/>
              <a:t>, as they become available. </a:t>
            </a:r>
          </a:p>
          <a:p>
            <a:pPr lvl="0"/>
            <a:endParaRPr lang="en-US" sz="1500" dirty="0"/>
          </a:p>
          <a:p>
            <a:pPr lvl="0"/>
            <a:r>
              <a:rPr lang="en-US" dirty="0"/>
              <a:t>Compiles an annual </a:t>
            </a:r>
            <a:r>
              <a:rPr lang="en-US" b="1" dirty="0"/>
              <a:t>HAI summary report </a:t>
            </a:r>
            <a:r>
              <a:rPr lang="en-US" dirty="0"/>
              <a:t>for each Acute Care and Critical Access Hospital.  Facility-specific reports are distributed to the CEO and IP.</a:t>
            </a:r>
          </a:p>
          <a:p>
            <a:pPr lvl="0"/>
            <a:endParaRPr lang="en-US" sz="1700" dirty="0"/>
          </a:p>
          <a:p>
            <a:pPr lvl="0"/>
            <a:r>
              <a:rPr lang="en-US" dirty="0"/>
              <a:t>Compiles a </a:t>
            </a:r>
            <a:r>
              <a:rPr lang="en-US" b="1" dirty="0"/>
              <a:t>HAI high rate report </a:t>
            </a:r>
            <a:r>
              <a:rPr lang="en-US" dirty="0"/>
              <a:t>for facilities with HAI rates above the targeted threshold.   Facility specific reports are distributed to the CEO and IP.</a:t>
            </a:r>
          </a:p>
          <a:p>
            <a:pPr lvl="0"/>
            <a:endParaRPr lang="en-US" dirty="0"/>
          </a:p>
          <a:p>
            <a:endParaRPr lang="en-US" sz="17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6220"/>
            <a:ext cx="9153378" cy="1138773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ANALYZE</a:t>
            </a:r>
          </a:p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0FC72E5-4414-4C68-9BB2-18EE14AE1D3D}"/>
              </a:ext>
            </a:extLst>
          </p:cNvPr>
          <p:cNvSpPr>
            <a:spLocks noGrp="1"/>
          </p:cNvSpPr>
          <p:nvPr/>
        </p:nvSpPr>
        <p:spPr>
          <a:xfrm>
            <a:off x="1524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Maine Department of Health and Human Services – Maine Center for Disease Control and Prevention – Healthcare Epidemiology Program</a:t>
            </a:r>
          </a:p>
        </p:txBody>
      </p:sp>
    </p:spTree>
    <p:extLst>
      <p:ext uri="{BB962C8B-B14F-4D97-AF65-F5344CB8AC3E}">
        <p14:creationId xmlns:p14="http://schemas.microsoft.com/office/powerpoint/2010/main" val="2935431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13621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The Healthcare Epidemiology Program Core Functions:</a:t>
            </a:r>
          </a:p>
          <a:p>
            <a:pPr lvl="0"/>
            <a:endParaRPr lang="en-US" sz="1700" dirty="0"/>
          </a:p>
          <a:p>
            <a:pPr lvl="0"/>
            <a:r>
              <a:rPr lang="en-US" dirty="0"/>
              <a:t>Supports MQF’s</a:t>
            </a:r>
            <a:r>
              <a:rPr lang="en-US" b="1" dirty="0"/>
              <a:t> Infection Prevention Forum</a:t>
            </a:r>
            <a:r>
              <a:rPr lang="en-US" dirty="0"/>
              <a:t>, an on-line infection prevention and control training repository for Nursing Home staff.</a:t>
            </a:r>
          </a:p>
          <a:p>
            <a:pPr lvl="0"/>
            <a:endParaRPr lang="en-US" sz="1700" dirty="0"/>
          </a:p>
          <a:p>
            <a:pPr lvl="0"/>
            <a:endParaRPr lang="en-US" sz="1500" dirty="0"/>
          </a:p>
          <a:p>
            <a:pPr lvl="0"/>
            <a:r>
              <a:rPr lang="en-US" dirty="0"/>
              <a:t>Promotes the use of the federal CDC’s </a:t>
            </a:r>
            <a:r>
              <a:rPr lang="en-US" b="1" dirty="0"/>
              <a:t>Targeted Assessment for Prevention (TAP) Strategy </a:t>
            </a:r>
            <a:r>
              <a:rPr lang="en-US" dirty="0"/>
              <a:t>in hospitals with high rates, especially if a hospital is not already engaged in another HAI prevention strategy. </a:t>
            </a:r>
          </a:p>
          <a:p>
            <a:pPr lvl="0"/>
            <a:endParaRPr lang="en-US" sz="1500" dirty="0"/>
          </a:p>
          <a:p>
            <a:pPr lvl="0"/>
            <a:r>
              <a:rPr lang="en-US" dirty="0"/>
              <a:t>Supports MQF’s duty to </a:t>
            </a:r>
            <a:r>
              <a:rPr lang="en-US" b="1" dirty="0"/>
              <a:t>publicly report HAI/AR data</a:t>
            </a:r>
            <a:r>
              <a:rPr lang="en-US" dirty="0"/>
              <a:t>. </a:t>
            </a:r>
          </a:p>
          <a:p>
            <a:endParaRPr lang="en-US" sz="1500" dirty="0"/>
          </a:p>
          <a:p>
            <a:r>
              <a:rPr lang="en-US" dirty="0"/>
              <a:t>Distributes </a:t>
            </a:r>
            <a:r>
              <a:rPr lang="en-US" b="1" dirty="0"/>
              <a:t>AR educational materials</a:t>
            </a:r>
            <a:r>
              <a:rPr lang="en-US" dirty="0"/>
              <a:t>.</a:t>
            </a:r>
          </a:p>
          <a:p>
            <a:pPr marL="0" lvl="0" indent="0">
              <a:buNone/>
            </a:pPr>
            <a:endParaRPr lang="en-US" sz="1500" dirty="0"/>
          </a:p>
          <a:p>
            <a:pPr lvl="0"/>
            <a:r>
              <a:rPr lang="en-US" dirty="0"/>
              <a:t>Works with Hospitals and Nursing Homes to increase the number of facilities that have implemented all seven core elements of an </a:t>
            </a:r>
            <a:r>
              <a:rPr lang="en-US" b="1" dirty="0"/>
              <a:t>Antimicrobial Stewardship Program</a:t>
            </a:r>
            <a:r>
              <a:rPr lang="en-US" dirty="0"/>
              <a:t>.</a:t>
            </a:r>
          </a:p>
          <a:p>
            <a:pPr lvl="0"/>
            <a:endParaRPr lang="en-US" sz="1500" dirty="0"/>
          </a:p>
          <a:p>
            <a:pPr lvl="0"/>
            <a:r>
              <a:rPr lang="en-US" dirty="0"/>
              <a:t>Promotes </a:t>
            </a:r>
            <a:r>
              <a:rPr lang="en-US" b="1" dirty="0"/>
              <a:t>public education of AR </a:t>
            </a:r>
            <a:r>
              <a:rPr lang="en-US" dirty="0"/>
              <a:t>during Antibiotic Awareness Week (November).</a:t>
            </a:r>
          </a:p>
          <a:p>
            <a:endParaRPr lang="en-US" sz="1500" dirty="0"/>
          </a:p>
          <a:p>
            <a:r>
              <a:rPr lang="en-US" dirty="0"/>
              <a:t>Publicly </a:t>
            </a:r>
            <a:r>
              <a:rPr lang="en-US" b="1" dirty="0"/>
              <a:t>reports state surveillance data </a:t>
            </a:r>
            <a:r>
              <a:rPr lang="en-US" dirty="0"/>
              <a:t>via the Infectious Disease Annual Report.</a:t>
            </a:r>
          </a:p>
          <a:p>
            <a:endParaRPr lang="en-US" altLang="en-US" sz="6000" dirty="0">
              <a:latin typeface="Times New Roman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6220"/>
            <a:ext cx="9153378" cy="1138773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</a:t>
            </a:r>
          </a:p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0FC72E5-4414-4C68-9BB2-18EE14AE1D3D}"/>
              </a:ext>
            </a:extLst>
          </p:cNvPr>
          <p:cNvSpPr>
            <a:spLocks noGrp="1"/>
          </p:cNvSpPr>
          <p:nvPr/>
        </p:nvSpPr>
        <p:spPr>
          <a:xfrm>
            <a:off x="1524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Maine Department of Health and Human Services – Maine Center for Disease Control and Prevention – Healthcare Epidemiology Program</a:t>
            </a:r>
          </a:p>
        </p:txBody>
      </p:sp>
    </p:spTree>
    <p:extLst>
      <p:ext uri="{BB962C8B-B14F-4D97-AF65-F5344CB8AC3E}">
        <p14:creationId xmlns:p14="http://schemas.microsoft.com/office/powerpoint/2010/main" val="3701207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39" y="1308020"/>
            <a:ext cx="8153400" cy="311167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Balancing State needs with federal grant requirements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Incorporate all healthcare setting types into the State Plan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Outcomes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Focus on gaps/needs and work for resolution over next 5 years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Uncertainty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Federal funding sources (AR &gt; HAI), as funding sources determine priorities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Assumption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Grant requirements for next 5 years will build on the structure from the last 5-years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-123111"/>
            <a:ext cx="9153378" cy="1138773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Maine’s HAI/AR State Plan 2020-2024</a:t>
            </a:r>
          </a:p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0FC72E5-4414-4C68-9BB2-18EE14AE1D3D}"/>
              </a:ext>
            </a:extLst>
          </p:cNvPr>
          <p:cNvSpPr>
            <a:spLocks noGrp="1"/>
          </p:cNvSpPr>
          <p:nvPr/>
        </p:nvSpPr>
        <p:spPr>
          <a:xfrm>
            <a:off x="1524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Maine Department of Health and Human Services – Maine Center for Disease Control and Prevention – Healthcare Epidemiology Program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860897B-3C8B-4ED4-BF2F-C2B7C6ECCB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4495800"/>
            <a:ext cx="2238633" cy="179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132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-123111"/>
            <a:ext cx="9153378" cy="1138773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and National HAI/AR Priorities</a:t>
            </a:r>
          </a:p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0FC72E5-4414-4C68-9BB2-18EE14AE1D3D}"/>
              </a:ext>
            </a:extLst>
          </p:cNvPr>
          <p:cNvSpPr>
            <a:spLocks noGrp="1"/>
          </p:cNvSpPr>
          <p:nvPr/>
        </p:nvSpPr>
        <p:spPr>
          <a:xfrm>
            <a:off x="1524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Maine Department of Health and Human Services – Maine Center for Disease Control and Prevention – Healthcare Epidemiology Program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1F6CB25-996B-43B2-B146-304F4C762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724400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Maine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education about HAI and AR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Obtaining HAI data from Nursing Homes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Maintaining emerging pathogen readiness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Reducing HAIs with greatest impact:  CLABSI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Promoting transparency of HAI data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Expanding the use of the Infection Prevention Forum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Federal CDC (based on requirements in current grant)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Ensure NHSN data quality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Partner with key stakeholders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Promoting transparency for HAI/AR outbreaks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Slow the spread of novel/targeted MDROs (containment)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Promote the use of TAP Strategy for HAI high rate reduction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 healthcare facility infection control assessments for outbreaks and high rates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Ensure Hospitals and Nursing Home achieve all seven core elements of AMS Program</a:t>
            </a:r>
          </a:p>
          <a:p>
            <a:pPr marL="457200" lvl="1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F485D88-F71D-4F8D-ADC8-18F7D9B9E0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575" y="1322913"/>
            <a:ext cx="2867425" cy="230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641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-123111"/>
            <a:ext cx="9153378" cy="1138773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National HAI/AR Priorities</a:t>
            </a:r>
          </a:p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0FC72E5-4414-4C68-9BB2-18EE14AE1D3D}"/>
              </a:ext>
            </a:extLst>
          </p:cNvPr>
          <p:cNvSpPr>
            <a:spLocks noGrp="1"/>
          </p:cNvSpPr>
          <p:nvPr/>
        </p:nvSpPr>
        <p:spPr>
          <a:xfrm>
            <a:off x="1524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Maine Department of Health and Human Services – Maine Center for Disease Control and Prevention – Healthcare Epidemiology Program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1F6CB25-996B-43B2-B146-304F4C762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49530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CORHA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[The Council for Outbreak Response:  Healthcare Associated Infections and Antimicrobial Resistant Pathogens]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Standardized HAI/AR outbreak definitions</a:t>
            </a:r>
          </a:p>
          <a:p>
            <a:pPr marL="457200" lvl="1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CSTE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[Council of State and Territorial Epidemiologists]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Novel/targeted MDROs as Nationally Notifiable Conditions</a:t>
            </a:r>
          </a:p>
          <a:p>
            <a:pPr marL="457200" lvl="1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ARSTF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[Antimicrobial Resistance Surveillance Task Force]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Antibiogram, by state mandate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 surveillance for colonization with novel/targeted MDROs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Encourage use of most up to date antibiotic sensitivity breakpoints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Antibiotic utilization and resistance (AUR) data reported, by state mandate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antibiotic sensitivity data suppression guidance for novel/targeted MDROs 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 identification of infected/colonized patients with novel/targeted MDROs via a State Registry (such as the Illinois XDRO Registry: 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https://www.xdro.org/index.html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4DE271B-F14B-4161-8F6E-0296F8B3D5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199" y="2286000"/>
            <a:ext cx="2244969" cy="1803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105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0FC72E5-4414-4C68-9BB2-18EE14AE1D3D}"/>
              </a:ext>
            </a:extLst>
          </p:cNvPr>
          <p:cNvSpPr>
            <a:spLocks noGrp="1"/>
          </p:cNvSpPr>
          <p:nvPr/>
        </p:nvSpPr>
        <p:spPr>
          <a:xfrm>
            <a:off x="1524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Maine Department of Health and Human Services – Maine Center for Disease Control and Prevention – Healthcare Epidemiology Program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32F7B5C-34BC-43AB-A7E8-333CE57970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04800"/>
            <a:ext cx="5715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161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E5C1994E-3A31-49B9-8124-7775260977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1179311"/>
              </p:ext>
            </p:extLst>
          </p:nvPr>
        </p:nvGraphicFramePr>
        <p:xfrm>
          <a:off x="1252611" y="1322923"/>
          <a:ext cx="6629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9378" y="0"/>
            <a:ext cx="9153378" cy="1138773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“Strengthening our Core”</a:t>
            </a:r>
          </a:p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0FC72E5-4414-4C68-9BB2-18EE14AE1D3D}"/>
              </a:ext>
            </a:extLst>
          </p:cNvPr>
          <p:cNvSpPr>
            <a:spLocks noGrp="1"/>
          </p:cNvSpPr>
          <p:nvPr/>
        </p:nvSpPr>
        <p:spPr>
          <a:xfrm>
            <a:off x="1524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Maine Department of Health and Human Services – Maine Center for Disease Control and Prevention – Healthcare Epidemiology Program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C17AE015-B372-45C0-B912-4E14D19174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3103162"/>
              </p:ext>
            </p:extLst>
          </p:nvPr>
        </p:nvGraphicFramePr>
        <p:xfrm>
          <a:off x="2864241" y="2469515"/>
          <a:ext cx="3406140" cy="2529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55618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03330"/>
            <a:ext cx="8763000" cy="48006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As we look at each of these topics…</a:t>
            </a:r>
          </a:p>
          <a:p>
            <a:pPr lvl="0"/>
            <a:endParaRPr lang="en-US" dirty="0"/>
          </a:p>
          <a:p>
            <a:pPr lvl="1"/>
            <a:r>
              <a:rPr lang="en-US" b="1" dirty="0"/>
              <a:t>Is this the “right” project?</a:t>
            </a:r>
          </a:p>
          <a:p>
            <a:pPr lvl="2"/>
            <a:r>
              <a:rPr lang="en-US" dirty="0"/>
              <a:t>If we can fix a gap/need in the next 5 years, what would that project be?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Are these the “right” outcome measures?</a:t>
            </a:r>
          </a:p>
          <a:p>
            <a:pPr lvl="2"/>
            <a:r>
              <a:rPr lang="en-US" dirty="0"/>
              <a:t>There will be one or more outcome measures listed for each project (where to we want to be in 5 years?).   </a:t>
            </a:r>
          </a:p>
          <a:p>
            <a:pPr marL="914400" lvl="2" indent="0">
              <a:buNone/>
            </a:pPr>
            <a:r>
              <a:rPr lang="en-US" dirty="0"/>
              <a:t>            </a:t>
            </a:r>
          </a:p>
          <a:p>
            <a:pPr lvl="1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Potential Initiatives (how we will get to the outcome measures) are presented to help answer the first two question.  Discussion is welcomed, however,  we have time to build our initiatives. 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0"/>
            <a:ext cx="9153378" cy="1138773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Today’s “Ask”</a:t>
            </a:r>
          </a:p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0FC72E5-4414-4C68-9BB2-18EE14AE1D3D}"/>
              </a:ext>
            </a:extLst>
          </p:cNvPr>
          <p:cNvSpPr>
            <a:spLocks noGrp="1"/>
          </p:cNvSpPr>
          <p:nvPr/>
        </p:nvSpPr>
        <p:spPr>
          <a:xfrm>
            <a:off x="1524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Maine Department of Health and Human Services – Maine Center for Disease Control and Prevention – Healthcare Epidemiology Program</a:t>
            </a:r>
          </a:p>
        </p:txBody>
      </p:sp>
    </p:spTree>
    <p:extLst>
      <p:ext uri="{BB962C8B-B14F-4D97-AF65-F5344CB8AC3E}">
        <p14:creationId xmlns:p14="http://schemas.microsoft.com/office/powerpoint/2010/main" val="3300681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03330"/>
            <a:ext cx="8763000" cy="480060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b="1" u="sng" dirty="0"/>
              <a:t>Outcome Measures:</a:t>
            </a:r>
          </a:p>
          <a:p>
            <a:pPr lvl="0"/>
            <a:r>
              <a:rPr lang="en-US" b="1" dirty="0"/>
              <a:t>Nursing Home HAI/AR surveillance manual</a:t>
            </a:r>
          </a:p>
          <a:p>
            <a:pPr lvl="0"/>
            <a:r>
              <a:rPr lang="en-US" b="1" dirty="0"/>
              <a:t>Most Nursing Home IPs trained on HAI/AR surveillance</a:t>
            </a:r>
          </a:p>
          <a:p>
            <a:pPr lvl="0"/>
            <a:r>
              <a:rPr lang="en-US" b="1" dirty="0"/>
              <a:t>Offered Administrator-level discussion at each MHCA Fall Conference</a:t>
            </a:r>
            <a:r>
              <a:rPr lang="en-US" dirty="0"/>
              <a:t> </a:t>
            </a:r>
          </a:p>
          <a:p>
            <a:pPr lvl="0"/>
            <a:endParaRPr lang="en-US" dirty="0"/>
          </a:p>
          <a:p>
            <a:pPr marL="0" lvl="0" indent="0">
              <a:buNone/>
            </a:pPr>
            <a:r>
              <a:rPr lang="en-US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Potential Initiatives:</a:t>
            </a:r>
          </a:p>
          <a:p>
            <a:pPr lvl="0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Develop a surveillance manual ( adding 1-3 HAIs per year)</a:t>
            </a:r>
          </a:p>
          <a:p>
            <a:pPr lvl="0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Offer education to IP via web and in-person training sessions</a:t>
            </a:r>
          </a:p>
          <a:p>
            <a:pPr lvl="0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Expand state mandates for HAI reporting in Nursing Homes</a:t>
            </a:r>
          </a:p>
          <a:p>
            <a:pPr lvl="1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Urine,  Skin/Soft Tissue, Respiratory, GI, Blood, MDRO (skin, GI)</a:t>
            </a:r>
          </a:p>
          <a:p>
            <a:pPr lvl="0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Build web-based training for mandated HAI reporting</a:t>
            </a:r>
          </a:p>
          <a:p>
            <a:pPr lvl="0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Connect with Administrators on mandated reporting, Infection Prevention hours, need for surveillance, interrupting the data, etc.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6173"/>
            <a:ext cx="9153378" cy="1323439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Nursing Home Surveillance</a:t>
            </a:r>
          </a:p>
          <a:p>
            <a:pPr algn="ctr" eaLnBrk="1" hangingPunct="1"/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MHCA, Maine CDC, MQF</a:t>
            </a:r>
          </a:p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0FC72E5-4414-4C68-9BB2-18EE14AE1D3D}"/>
              </a:ext>
            </a:extLst>
          </p:cNvPr>
          <p:cNvSpPr>
            <a:spLocks noGrp="1"/>
          </p:cNvSpPr>
          <p:nvPr/>
        </p:nvSpPr>
        <p:spPr>
          <a:xfrm>
            <a:off x="1524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Maine Department of Health and Human Services – Maine Center for Disease Control and Prevention – Healthcare Epidemiology Program</a:t>
            </a:r>
          </a:p>
        </p:txBody>
      </p:sp>
    </p:spTree>
    <p:extLst>
      <p:ext uri="{BB962C8B-B14F-4D97-AF65-F5344CB8AC3E}">
        <p14:creationId xmlns:p14="http://schemas.microsoft.com/office/powerpoint/2010/main" val="2403548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72000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endParaRPr lang="en-US" alt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0"/>
            <a:ext cx="9153378" cy="892552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</a:p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0FC72E5-4414-4C68-9BB2-18EE14AE1D3D}"/>
              </a:ext>
            </a:extLst>
          </p:cNvPr>
          <p:cNvSpPr>
            <a:spLocks noGrp="1"/>
          </p:cNvSpPr>
          <p:nvPr/>
        </p:nvSpPr>
        <p:spPr>
          <a:xfrm>
            <a:off x="1524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Maine Department of Health and Human Services – Maine Center for Disease Control and Prevention – Healthcare Epidemiology Program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084D38-6BD4-4D43-B548-F9E0395517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550" y="1209675"/>
            <a:ext cx="6438900" cy="496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8255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03330"/>
            <a:ext cx="8763000" cy="48006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b="1" u="sng" dirty="0"/>
              <a:t>Outcome Measures:</a:t>
            </a:r>
          </a:p>
          <a:p>
            <a:pPr lvl="0"/>
            <a:r>
              <a:rPr lang="en-US" b="1" dirty="0"/>
              <a:t>Reduce high usage rates of outpatient antibiotics by 30-50% at selected practices</a:t>
            </a:r>
          </a:p>
          <a:p>
            <a:pPr marL="0" lvl="0" indent="0">
              <a:buNone/>
            </a:pPr>
            <a:endParaRPr lang="en-US" u="sng" dirty="0"/>
          </a:p>
          <a:p>
            <a:pPr marL="0" lvl="0" indent="0">
              <a:buNone/>
            </a:pPr>
            <a:r>
              <a:rPr lang="en-US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Potential Initiatives:</a:t>
            </a:r>
          </a:p>
          <a:p>
            <a:pPr lvl="0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Target clinics with high antibiotic usage rates for reduction/prevention activities (data need listed under Data for Action)</a:t>
            </a:r>
          </a:p>
          <a:p>
            <a:pPr lvl="0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Activities to be determined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6173"/>
            <a:ext cx="9153378" cy="1323439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Outpatient Antimicrobial Stewardship</a:t>
            </a:r>
          </a:p>
          <a:p>
            <a:pPr algn="ctr" eaLnBrk="1" hangingPunct="1"/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Maine CDC, MQF, QIN-QIO</a:t>
            </a:r>
          </a:p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0FC72E5-4414-4C68-9BB2-18EE14AE1D3D}"/>
              </a:ext>
            </a:extLst>
          </p:cNvPr>
          <p:cNvSpPr>
            <a:spLocks noGrp="1"/>
          </p:cNvSpPr>
          <p:nvPr/>
        </p:nvSpPr>
        <p:spPr>
          <a:xfrm>
            <a:off x="1524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Maine Department of Health and Human Services – Maine Center for Disease Control and Prevention – Healthcare Epidemiology Program</a:t>
            </a:r>
          </a:p>
        </p:txBody>
      </p:sp>
    </p:spTree>
    <p:extLst>
      <p:ext uri="{BB962C8B-B14F-4D97-AF65-F5344CB8AC3E}">
        <p14:creationId xmlns:p14="http://schemas.microsoft.com/office/powerpoint/2010/main" val="21665204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03330"/>
            <a:ext cx="8763000" cy="480060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u="sng" dirty="0"/>
              <a:t>Pattern:</a:t>
            </a:r>
            <a:r>
              <a:rPr lang="en-US" dirty="0"/>
              <a:t>  1/3 of Maine CLABSIs are related to </a:t>
            </a:r>
            <a:r>
              <a:rPr lang="en-US" i="1" dirty="0"/>
              <a:t>Candida</a:t>
            </a:r>
            <a:r>
              <a:rPr lang="en-US" dirty="0"/>
              <a:t> sp.  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Use of antimicrobials inhibit normal flora and allows for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Candida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overgrowth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Candida CLABSIs are associated with high mortality, high cost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Maine data:  12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Candida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-associated CLABSI/year, 5 hospitals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Actions taken to reduce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Candida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CLABSIs will likely reduce other CLABSIs</a:t>
            </a:r>
          </a:p>
          <a:p>
            <a:pPr marL="0" lvl="0" indent="0">
              <a:buNone/>
            </a:pPr>
            <a:endParaRPr lang="en-US" u="sng" dirty="0"/>
          </a:p>
          <a:p>
            <a:pPr marL="0" lvl="0" indent="0">
              <a:buNone/>
            </a:pPr>
            <a:r>
              <a:rPr lang="en-US" b="1" u="sng" dirty="0"/>
              <a:t>Outcome Measures:</a:t>
            </a:r>
          </a:p>
          <a:p>
            <a:pPr lvl="0"/>
            <a:r>
              <a:rPr lang="en-US" b="1" dirty="0"/>
              <a:t>Eliminate CLABSIs attributed to </a:t>
            </a:r>
            <a:r>
              <a:rPr lang="en-US" b="1" i="1" dirty="0"/>
              <a:t>Candida</a:t>
            </a:r>
            <a:r>
              <a:rPr lang="en-US" b="1" dirty="0"/>
              <a:t> sp.</a:t>
            </a:r>
          </a:p>
          <a:p>
            <a:pPr lvl="0"/>
            <a:r>
              <a:rPr lang="en-US" b="1" dirty="0"/>
              <a:t>AMS outcome?</a:t>
            </a:r>
          </a:p>
          <a:p>
            <a:pPr lvl="0"/>
            <a:endParaRPr lang="en-US" dirty="0"/>
          </a:p>
          <a:p>
            <a:pPr marL="0" lvl="0" indent="0">
              <a:buNone/>
            </a:pPr>
            <a:r>
              <a:rPr lang="en-US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Potential Initiatives:</a:t>
            </a:r>
          </a:p>
          <a:p>
            <a:pPr lvl="0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Engage hospitals through a AMS / CLABSI collaborative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Develop prevention strategy, include role of antibiotics on </a:t>
            </a: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Candida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spp. </a:t>
            </a:r>
          </a:p>
          <a:p>
            <a:pPr lvl="0"/>
            <a:endParaRPr lang="en-US" dirty="0"/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6173"/>
            <a:ext cx="9153378" cy="1323439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Hospital HAI – AMS / CLABSI</a:t>
            </a:r>
          </a:p>
          <a:p>
            <a:pPr algn="ctr" eaLnBrk="1" hangingPunct="1"/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MHA, Maine CDC</a:t>
            </a:r>
          </a:p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0FC72E5-4414-4C68-9BB2-18EE14AE1D3D}"/>
              </a:ext>
            </a:extLst>
          </p:cNvPr>
          <p:cNvSpPr>
            <a:spLocks noGrp="1"/>
          </p:cNvSpPr>
          <p:nvPr/>
        </p:nvSpPr>
        <p:spPr>
          <a:xfrm>
            <a:off x="1524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Maine Department of Health and Human Services – Maine Center for Disease Control and Prevention – Healthcare Epidemiology Program</a:t>
            </a:r>
          </a:p>
        </p:txBody>
      </p:sp>
    </p:spTree>
    <p:extLst>
      <p:ext uri="{BB962C8B-B14F-4D97-AF65-F5344CB8AC3E}">
        <p14:creationId xmlns:p14="http://schemas.microsoft.com/office/powerpoint/2010/main" val="7300734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03330"/>
            <a:ext cx="8763000" cy="4800600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b="1" u="sng" dirty="0"/>
              <a:t>Outcome Measures:</a:t>
            </a:r>
          </a:p>
          <a:p>
            <a:r>
              <a:rPr lang="en-US" b="1" dirty="0">
                <a:cs typeface="Shruti" panose="020B0502040204020203" pitchFamily="34" charset="0"/>
              </a:rPr>
              <a:t>Convert State Ebola Plan to a State Special Pathogens Plan</a:t>
            </a:r>
          </a:p>
          <a:p>
            <a:endParaRPr lang="en-US" dirty="0">
              <a:cs typeface="Shruti" panose="020B0502040204020203" pitchFamily="34" charset="0"/>
            </a:endParaRPr>
          </a:p>
          <a:p>
            <a:pPr marL="0" lvl="0" indent="0">
              <a:buNone/>
            </a:pPr>
            <a:r>
              <a:rPr lang="en-US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Potential Initiatives:</a:t>
            </a:r>
          </a:p>
          <a:p>
            <a:pPr lvl="0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Determine role of Assessment Hospitals for non-Ebola special pathogens</a:t>
            </a:r>
          </a:p>
          <a:p>
            <a:pPr lvl="0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Work to move all required Laboratory testing for Assessment Hospitals from state public health lab to Hospital</a:t>
            </a:r>
          </a:p>
          <a:p>
            <a:pPr lvl="0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Frontline hospital readiness ?</a:t>
            </a:r>
          </a:p>
          <a:p>
            <a:pPr lvl="0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Maintain readiness:  tie to licensure?  State mandate?</a:t>
            </a:r>
          </a:p>
          <a:p>
            <a:pPr lvl="0"/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6173"/>
            <a:ext cx="9153378" cy="1323439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Pathogen Readiness</a:t>
            </a:r>
          </a:p>
          <a:p>
            <a:pPr algn="ctr" eaLnBrk="1" hangingPunct="1"/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Maine CDC</a:t>
            </a:r>
          </a:p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0FC72E5-4414-4C68-9BB2-18EE14AE1D3D}"/>
              </a:ext>
            </a:extLst>
          </p:cNvPr>
          <p:cNvSpPr>
            <a:spLocks noGrp="1"/>
          </p:cNvSpPr>
          <p:nvPr/>
        </p:nvSpPr>
        <p:spPr>
          <a:xfrm>
            <a:off x="1524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Maine Department of Health and Human Services – Maine Center for Disease Control and Prevention – Healthcare Epidemiology Program</a:t>
            </a:r>
          </a:p>
        </p:txBody>
      </p:sp>
    </p:spTree>
    <p:extLst>
      <p:ext uri="{BB962C8B-B14F-4D97-AF65-F5344CB8AC3E}">
        <p14:creationId xmlns:p14="http://schemas.microsoft.com/office/powerpoint/2010/main" val="20954711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03330"/>
            <a:ext cx="8763000" cy="480060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b="1" u="sng" dirty="0"/>
              <a:t>Outcome Measures:</a:t>
            </a:r>
          </a:p>
          <a:p>
            <a:r>
              <a:rPr lang="en-US" b="1" dirty="0">
                <a:cs typeface="Shruti" panose="020B0502040204020203" pitchFamily="34" charset="0"/>
              </a:rPr>
              <a:t>Conduct one round of </a:t>
            </a:r>
            <a:r>
              <a:rPr lang="en-US" b="1" u="sng" dirty="0">
                <a:cs typeface="Shruti" panose="020B0502040204020203" pitchFamily="34" charset="0"/>
              </a:rPr>
              <a:t>public education </a:t>
            </a:r>
            <a:r>
              <a:rPr lang="en-US" b="1" dirty="0">
                <a:cs typeface="Shruti" panose="020B0502040204020203" pitchFamily="34" charset="0"/>
              </a:rPr>
              <a:t>for both HAI and AR each month/quarter/year</a:t>
            </a:r>
          </a:p>
          <a:p>
            <a:r>
              <a:rPr lang="en-US" b="1" dirty="0">
                <a:cs typeface="Shruti" panose="020B0502040204020203" pitchFamily="34" charset="0"/>
              </a:rPr>
              <a:t>What do we want for </a:t>
            </a:r>
            <a:r>
              <a:rPr lang="en-US" b="1" u="sng" dirty="0">
                <a:cs typeface="Shruti" panose="020B0502040204020203" pitchFamily="34" charset="0"/>
              </a:rPr>
              <a:t>professional education</a:t>
            </a:r>
            <a:r>
              <a:rPr lang="en-US" b="1" dirty="0">
                <a:cs typeface="Shruti" panose="020B0502040204020203" pitchFamily="34" charset="0"/>
              </a:rPr>
              <a:t> ?</a:t>
            </a:r>
          </a:p>
          <a:p>
            <a:endParaRPr lang="en-US" dirty="0">
              <a:cs typeface="Shruti" panose="020B0502040204020203" pitchFamily="34" charset="0"/>
            </a:endParaRPr>
          </a:p>
          <a:p>
            <a:pPr marL="0" lvl="0" indent="0">
              <a:buNone/>
            </a:pPr>
            <a:r>
              <a:rPr lang="en-US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Potential Initiatives:</a:t>
            </a:r>
          </a:p>
          <a:p>
            <a:pPr lvl="0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Increase education to public on HAI and AR using social media, public service announcements (methodology must be low to no cost)</a:t>
            </a:r>
          </a:p>
          <a:p>
            <a:pPr lvl="0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Increase Maine Infection Prevention Forum courses</a:t>
            </a:r>
          </a:p>
          <a:p>
            <a:pPr lvl="1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IC Risk Assessment ?</a:t>
            </a:r>
          </a:p>
          <a:p>
            <a:pPr lvl="1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Infection Control Plans ?</a:t>
            </a:r>
          </a:p>
          <a:p>
            <a:pPr lvl="1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Hand Hygiene:  Train-the-Trainer ?</a:t>
            </a:r>
          </a:p>
          <a:p>
            <a:pPr lvl="1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Water Management Plans ?</a:t>
            </a:r>
          </a:p>
          <a:p>
            <a:pPr lvl="1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Other ?</a:t>
            </a:r>
          </a:p>
          <a:p>
            <a:pPr lvl="0"/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6173"/>
            <a:ext cx="9153378" cy="1323439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</a:p>
          <a:p>
            <a:pPr algn="ctr" eaLnBrk="1" hangingPunct="1"/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Maine CDC, MQF</a:t>
            </a:r>
          </a:p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0FC72E5-4414-4C68-9BB2-18EE14AE1D3D}"/>
              </a:ext>
            </a:extLst>
          </p:cNvPr>
          <p:cNvSpPr>
            <a:spLocks noGrp="1"/>
          </p:cNvSpPr>
          <p:nvPr/>
        </p:nvSpPr>
        <p:spPr>
          <a:xfrm>
            <a:off x="1524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Maine Department of Health and Human Services – Maine Center for Disease Control and Prevention – Healthcare Epidemiology Program</a:t>
            </a:r>
          </a:p>
        </p:txBody>
      </p:sp>
    </p:spTree>
    <p:extLst>
      <p:ext uri="{BB962C8B-B14F-4D97-AF65-F5344CB8AC3E}">
        <p14:creationId xmlns:p14="http://schemas.microsoft.com/office/powerpoint/2010/main" val="27065094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03330"/>
            <a:ext cx="8763000" cy="4800600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en-US" b="1" u="sng" dirty="0"/>
              <a:t>Outcome Measures:</a:t>
            </a:r>
          </a:p>
          <a:p>
            <a:pPr lvl="0"/>
            <a:r>
              <a:rPr lang="en-US" b="1" dirty="0"/>
              <a:t>State Antibiogram by 2024</a:t>
            </a:r>
          </a:p>
          <a:p>
            <a:pPr lvl="0"/>
            <a:r>
              <a:rPr lang="en-US" b="1" dirty="0"/>
              <a:t>State HAI/AR mandates for next 5 years ?</a:t>
            </a:r>
          </a:p>
          <a:p>
            <a:pPr lvl="1"/>
            <a:r>
              <a:rPr lang="en-US" b="1" dirty="0"/>
              <a:t>Nursing Home:  UTI, Other?</a:t>
            </a:r>
          </a:p>
          <a:p>
            <a:pPr lvl="1"/>
            <a:r>
              <a:rPr lang="en-US" b="1" dirty="0"/>
              <a:t>Hospitals: ?</a:t>
            </a:r>
          </a:p>
          <a:p>
            <a:pPr lvl="0"/>
            <a:r>
              <a:rPr lang="en-US" b="1" dirty="0"/>
              <a:t>State access to outpatient AMS data for performance improvement</a:t>
            </a:r>
          </a:p>
          <a:p>
            <a:pPr lvl="0"/>
            <a:r>
              <a:rPr lang="en-US" b="1" dirty="0"/>
              <a:t>State access to inpatient AMS data for performance improvement</a:t>
            </a:r>
          </a:p>
          <a:p>
            <a:pPr lvl="0"/>
            <a:endParaRPr lang="en-US" u="sng" dirty="0"/>
          </a:p>
          <a:p>
            <a:pPr marL="0" lvl="0" indent="0">
              <a:buNone/>
            </a:pPr>
            <a:r>
              <a:rPr lang="en-US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Potential Initiatives:</a:t>
            </a:r>
          </a:p>
          <a:p>
            <a:pPr lvl="0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Expand public reporting of HAI/AR data</a:t>
            </a:r>
          </a:p>
          <a:p>
            <a:pPr lvl="0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Develop annual State Antibiogram, by state mandate for standardization</a:t>
            </a:r>
          </a:p>
          <a:p>
            <a:pPr lvl="0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Develop process for reporting of HAI to prior HCF, when identified by next HCF</a:t>
            </a:r>
          </a:p>
          <a:p>
            <a:pPr lvl="0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Data mining capability for All Payer Claims Data (APCD) for Outpatient antimicrobial stewardship (AMS) activities</a:t>
            </a:r>
          </a:p>
          <a:p>
            <a:pPr lvl="0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Develop process for Inpatient AMS data (e.g. National Health and Safety Network (NHSN) – antibiotic utilization and resistance (AUR) module)</a:t>
            </a:r>
          </a:p>
          <a:p>
            <a:pPr lvl="0"/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6173"/>
            <a:ext cx="9153378" cy="1323439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for Action</a:t>
            </a:r>
          </a:p>
          <a:p>
            <a:pPr algn="ctr" eaLnBrk="1" hangingPunct="1"/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HAI/AR Collaborating Partners</a:t>
            </a:r>
          </a:p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0FC72E5-4414-4C68-9BB2-18EE14AE1D3D}"/>
              </a:ext>
            </a:extLst>
          </p:cNvPr>
          <p:cNvSpPr>
            <a:spLocks noGrp="1"/>
          </p:cNvSpPr>
          <p:nvPr/>
        </p:nvSpPr>
        <p:spPr>
          <a:xfrm>
            <a:off x="1524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Maine Department of Health and Human Services – Maine Center for Disease Control and Prevention – Healthcare Epidemiology Program</a:t>
            </a:r>
          </a:p>
        </p:txBody>
      </p:sp>
    </p:spTree>
    <p:extLst>
      <p:ext uri="{BB962C8B-B14F-4D97-AF65-F5344CB8AC3E}">
        <p14:creationId xmlns:p14="http://schemas.microsoft.com/office/powerpoint/2010/main" val="18224885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03330"/>
            <a:ext cx="8763000" cy="4800600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en-US" b="1" u="sng" dirty="0"/>
              <a:t>Outcome Measures:</a:t>
            </a:r>
          </a:p>
          <a:p>
            <a:pPr lvl="0"/>
            <a:r>
              <a:rPr lang="en-US" b="1" dirty="0"/>
              <a:t>??</a:t>
            </a:r>
          </a:p>
          <a:p>
            <a:pPr lvl="0"/>
            <a:endParaRPr lang="en-US" b="1" dirty="0"/>
          </a:p>
          <a:p>
            <a:pPr lvl="0"/>
            <a:endParaRPr lang="en-US" dirty="0"/>
          </a:p>
          <a:p>
            <a:pPr marL="0" lvl="0" indent="0">
              <a:buNone/>
            </a:pPr>
            <a:r>
              <a:rPr lang="en-US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Potential Initiatives:</a:t>
            </a:r>
          </a:p>
          <a:p>
            <a:pPr lvl="0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Develop/adopt outbreak definitions </a:t>
            </a:r>
          </a:p>
          <a:p>
            <a:pPr lvl="0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Ensure reporting of clusters/outbreaks to public health</a:t>
            </a:r>
          </a:p>
          <a:p>
            <a:pPr lvl="0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Consider reporting deadlines on mandated HAI data (e.g. 30 days)</a:t>
            </a:r>
          </a:p>
          <a:p>
            <a:pPr lvl="0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Determine authority for public health to conduct Infection Control Assessment</a:t>
            </a:r>
          </a:p>
          <a:p>
            <a:pPr lvl="0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Outline process for 2-way communication between Maine CDC and Division of Licensing and Certification (DLC)</a:t>
            </a:r>
          </a:p>
          <a:p>
            <a:pPr lvl="0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Increase healthcare facility transparency to the public/customers</a:t>
            </a:r>
          </a:p>
          <a:p>
            <a:pPr lvl="0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Develop communication process for patient/resident transfer</a:t>
            </a:r>
          </a:p>
          <a:p>
            <a:pPr lvl="0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Develop communication process for notifying local hospitals when cluster/outbreak in nearby facility</a:t>
            </a:r>
          </a:p>
          <a:p>
            <a:pPr lvl="0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Develop process for public communication of investigation findings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Tool:  transfer mapping database</a:t>
            </a:r>
          </a:p>
          <a:p>
            <a:pPr lvl="0"/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6173"/>
            <a:ext cx="9153378" cy="1323439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Outbreaks</a:t>
            </a:r>
          </a:p>
          <a:p>
            <a:pPr algn="ctr" eaLnBrk="1" hangingPunct="1"/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HAI/AR Collaborating Partners</a:t>
            </a:r>
          </a:p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0FC72E5-4414-4C68-9BB2-18EE14AE1D3D}"/>
              </a:ext>
            </a:extLst>
          </p:cNvPr>
          <p:cNvSpPr>
            <a:spLocks noGrp="1"/>
          </p:cNvSpPr>
          <p:nvPr/>
        </p:nvSpPr>
        <p:spPr>
          <a:xfrm>
            <a:off x="1524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Maine Department of Health and Human Services – Maine Center for Disease Control and Prevention – Healthcare Epidemiology Program</a:t>
            </a:r>
          </a:p>
        </p:txBody>
      </p:sp>
    </p:spTree>
    <p:extLst>
      <p:ext uri="{BB962C8B-B14F-4D97-AF65-F5344CB8AC3E}">
        <p14:creationId xmlns:p14="http://schemas.microsoft.com/office/powerpoint/2010/main" val="37295033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03330"/>
            <a:ext cx="8763000" cy="48006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April 26th</a:t>
            </a:r>
          </a:p>
          <a:p>
            <a:pPr lvl="1"/>
            <a:r>
              <a:rPr lang="en-US" dirty="0"/>
              <a:t>State HAI/AR Plan</a:t>
            </a:r>
          </a:p>
          <a:p>
            <a:pPr lvl="2"/>
            <a:r>
              <a:rPr lang="en-US" dirty="0"/>
              <a:t>Changes related to new grant requirements</a:t>
            </a:r>
          </a:p>
          <a:p>
            <a:pPr lvl="2"/>
            <a:r>
              <a:rPr lang="en-US" dirty="0"/>
              <a:t>Work on Initiatives for each project</a:t>
            </a:r>
          </a:p>
          <a:p>
            <a:pPr lvl="1"/>
            <a:r>
              <a:rPr lang="en-US" dirty="0"/>
              <a:t>Membership</a:t>
            </a:r>
          </a:p>
          <a:p>
            <a:pPr lvl="2"/>
            <a:r>
              <a:rPr lang="en-US" dirty="0"/>
              <a:t>Review membership in relation to State HAI/AR Plan</a:t>
            </a:r>
          </a:p>
          <a:p>
            <a:pPr lvl="1"/>
            <a:r>
              <a:rPr lang="en-US" dirty="0"/>
              <a:t>Program authority (to enter a facility)</a:t>
            </a:r>
          </a:p>
          <a:p>
            <a:pPr lvl="2"/>
            <a:endParaRPr lang="en-US" dirty="0"/>
          </a:p>
          <a:p>
            <a:r>
              <a:rPr lang="en-US" b="1" dirty="0"/>
              <a:t>August 23</a:t>
            </a:r>
            <a:r>
              <a:rPr lang="en-US" b="1" baseline="30000" dirty="0"/>
              <a:t>rd</a:t>
            </a:r>
            <a:endParaRPr lang="en-US" b="1" dirty="0"/>
          </a:p>
          <a:p>
            <a:r>
              <a:rPr lang="en-US" b="1" dirty="0"/>
              <a:t>October 25th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0"/>
            <a:ext cx="9153378" cy="1384995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Meetings</a:t>
            </a:r>
          </a:p>
          <a:p>
            <a:pPr algn="ctr" eaLnBrk="1" hangingPunct="1"/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Preliminary Agenda</a:t>
            </a:r>
          </a:p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0FC72E5-4414-4C68-9BB2-18EE14AE1D3D}"/>
              </a:ext>
            </a:extLst>
          </p:cNvPr>
          <p:cNvSpPr>
            <a:spLocks noGrp="1"/>
          </p:cNvSpPr>
          <p:nvPr/>
        </p:nvSpPr>
        <p:spPr>
          <a:xfrm>
            <a:off x="1524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Maine Department of Health and Human Services – Maine Center for Disease Control and Prevention – Healthcare Epidemiology Program</a:t>
            </a:r>
          </a:p>
        </p:txBody>
      </p:sp>
    </p:spTree>
    <p:extLst>
      <p:ext uri="{BB962C8B-B14F-4D97-AF65-F5344CB8AC3E}">
        <p14:creationId xmlns:p14="http://schemas.microsoft.com/office/powerpoint/2010/main" val="14538556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1"/>
            <a:ext cx="9144000" cy="312419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Rita Owsiak MS, MT(ASCP), CIC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 Coordinator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Maine CDC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Rita.Owsiak@maine.gov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Phone:  207-287-6028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2C6-7067-432E-A04B-6684B33D0546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4D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230" y="4752118"/>
            <a:ext cx="1515539" cy="1515539"/>
          </a:xfrm>
          <a:prstGeom prst="rect">
            <a:avLst/>
          </a:prstGeom>
        </p:spPr>
      </p:pic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74A61942-7C72-4EBE-A055-514A08FE49F2}"/>
              </a:ext>
            </a:extLst>
          </p:cNvPr>
          <p:cNvSpPr>
            <a:spLocks noGrp="1"/>
          </p:cNvSpPr>
          <p:nvPr/>
        </p:nvSpPr>
        <p:spPr>
          <a:xfrm>
            <a:off x="29308" y="6356349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Maine Department of Health and Human Services – Maine Center for Disease Control and Prevention – Healthcare Epidemiology Program</a:t>
            </a:r>
          </a:p>
        </p:txBody>
      </p:sp>
    </p:spTree>
    <p:extLst>
      <p:ext uri="{BB962C8B-B14F-4D97-AF65-F5344CB8AC3E}">
        <p14:creationId xmlns:p14="http://schemas.microsoft.com/office/powerpoint/2010/main" val="2656455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72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2400" dirty="0">
                <a:latin typeface="Times New Roman" pitchFamily="18" charset="0"/>
              </a:rPr>
              <a:t>New Members</a:t>
            </a:r>
          </a:p>
          <a:p>
            <a:pPr lvl="1">
              <a:defRPr/>
            </a:pPr>
            <a:r>
              <a:rPr lang="en-US" altLang="en-US" sz="2000" dirty="0">
                <a:latin typeface="Times New Roman" pitchFamily="18" charset="0"/>
              </a:rPr>
              <a:t>Dr. Sarah Buss</a:t>
            </a:r>
          </a:p>
          <a:p>
            <a:pPr lvl="2">
              <a:defRPr/>
            </a:pPr>
            <a:r>
              <a:rPr lang="en-US" altLang="en-US" sz="1600" dirty="0">
                <a:latin typeface="Times New Roman" pitchFamily="18" charset="0"/>
              </a:rPr>
              <a:t>Northern Lights Laboratory (formerly ALI)</a:t>
            </a:r>
          </a:p>
          <a:p>
            <a:pPr>
              <a:defRPr/>
            </a:pPr>
            <a:endParaRPr lang="en-US" altLang="en-US" sz="2400" dirty="0">
              <a:latin typeface="Times New Roman" pitchFamily="18" charset="0"/>
            </a:endParaRPr>
          </a:p>
          <a:p>
            <a:pPr marL="457200" lvl="1" indent="0">
              <a:buNone/>
              <a:defRPr/>
            </a:pPr>
            <a:endParaRPr lang="en-US" altLang="en-US" sz="2000" dirty="0">
              <a:latin typeface="Times New Roman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0"/>
            <a:ext cx="9153378" cy="892552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Membership</a:t>
            </a:r>
          </a:p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0FC72E5-4414-4C68-9BB2-18EE14AE1D3D}"/>
              </a:ext>
            </a:extLst>
          </p:cNvPr>
          <p:cNvSpPr>
            <a:spLocks noGrp="1"/>
          </p:cNvSpPr>
          <p:nvPr/>
        </p:nvSpPr>
        <p:spPr>
          <a:xfrm>
            <a:off x="1524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Maine Department of Health and Human Services – Maine Center for Disease Control and Prevention – Healthcare Epidemiology Program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C90558B-D9CA-4489-91BA-345AE5337D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505200"/>
            <a:ext cx="3443287" cy="2291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249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800600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endParaRPr lang="en-US" altLang="en-US" sz="2400" dirty="0">
              <a:latin typeface="Times New Roman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270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 Maine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 Annual Report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Validation:  CLABSI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0"/>
            <a:ext cx="9153378" cy="892552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Updates</a:t>
            </a:r>
          </a:p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0FC72E5-4414-4C68-9BB2-18EE14AE1D3D}"/>
              </a:ext>
            </a:extLst>
          </p:cNvPr>
          <p:cNvSpPr>
            <a:spLocks noGrp="1"/>
          </p:cNvSpPr>
          <p:nvPr/>
        </p:nvSpPr>
        <p:spPr>
          <a:xfrm>
            <a:off x="1524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Maine Department of Health and Human Services – Maine Center for Disease Control and Prevention – Healthcare Epidemiology Program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0A6768-3925-4C9C-8625-8065EB7B31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6925" y="2667000"/>
            <a:ext cx="2809875" cy="316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650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72000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endParaRPr lang="en-US" alt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9378" y="2057400"/>
            <a:ext cx="9153378" cy="1138773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HAI/AR Plan</a:t>
            </a:r>
          </a:p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0FC72E5-4414-4C68-9BB2-18EE14AE1D3D}"/>
              </a:ext>
            </a:extLst>
          </p:cNvPr>
          <p:cNvSpPr>
            <a:spLocks noGrp="1"/>
          </p:cNvSpPr>
          <p:nvPr/>
        </p:nvSpPr>
        <p:spPr>
          <a:xfrm>
            <a:off x="1524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Maine Department of Health and Human Services – Maine Center for Disease Control and Prevention – Healthcare Epidemiology Program</a:t>
            </a:r>
          </a:p>
        </p:txBody>
      </p:sp>
    </p:spTree>
    <p:extLst>
      <p:ext uri="{BB962C8B-B14F-4D97-AF65-F5344CB8AC3E}">
        <p14:creationId xmlns:p14="http://schemas.microsoft.com/office/powerpoint/2010/main" val="3434573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800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HAI/AR Programs were started by federal grant dollars.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Federal funding is a large percentage of Maine’s HAI/AR budget and therefore federal grant requirements are a large percentage of HAI/AR activities.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grant requirement to have 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HAI/AR Plan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-71973"/>
            <a:ext cx="9153378" cy="1138773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</a:p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0FC72E5-4414-4C68-9BB2-18EE14AE1D3D}"/>
              </a:ext>
            </a:extLst>
          </p:cNvPr>
          <p:cNvSpPr>
            <a:spLocks noGrp="1"/>
          </p:cNvSpPr>
          <p:nvPr/>
        </p:nvSpPr>
        <p:spPr>
          <a:xfrm>
            <a:off x="1524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Maine Department of Health and Human Services – Maine Center for Disease Control and Prevention – Healthcare Epidemiology Program</a:t>
            </a:r>
          </a:p>
        </p:txBody>
      </p:sp>
    </p:spTree>
    <p:extLst>
      <p:ext uri="{BB962C8B-B14F-4D97-AF65-F5344CB8AC3E}">
        <p14:creationId xmlns:p14="http://schemas.microsoft.com/office/powerpoint/2010/main" val="3237112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800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Grant has a 5-year cycle, with a renewal application each year.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year of a 5-year cycle is a “competitive” year for funds.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Years 2-5 are usually funded similar to year 1, if progress made.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5-year cycle begins 08/01/2019.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2019:  Annual Plan + 5-year overview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2020:  Annual Plan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2021:  Annual Plan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2022:  Annual Plan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2023:  Annual Plan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-71973"/>
            <a:ext cx="9153378" cy="1138773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Grant</a:t>
            </a:r>
          </a:p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0FC72E5-4414-4C68-9BB2-18EE14AE1D3D}"/>
              </a:ext>
            </a:extLst>
          </p:cNvPr>
          <p:cNvSpPr>
            <a:spLocks noGrp="1"/>
          </p:cNvSpPr>
          <p:nvPr/>
        </p:nvSpPr>
        <p:spPr>
          <a:xfrm>
            <a:off x="1524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Maine Department of Health and Human Services – Maine Center for Disease Control and Prevention – Healthcare Epidemiology Program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28245A-1DFD-4D31-B151-24A91A079A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292" y="4343400"/>
            <a:ext cx="2743200" cy="159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609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39624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Modeled after federal grant requirements in 2014.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5-year grant cycle for HAI/AR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HAI/AR program core functions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Explored several topics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years later…</a:t>
            </a:r>
          </a:p>
          <a:p>
            <a:pPr marL="457200" lvl="1" indent="0"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-123111"/>
            <a:ext cx="9153378" cy="1138773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Maine’s HAI/AR State Plan 2015-2018</a:t>
            </a:r>
          </a:p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0FC72E5-4414-4C68-9BB2-18EE14AE1D3D}"/>
              </a:ext>
            </a:extLst>
          </p:cNvPr>
          <p:cNvSpPr>
            <a:spLocks noGrp="1"/>
          </p:cNvSpPr>
          <p:nvPr/>
        </p:nvSpPr>
        <p:spPr>
          <a:xfrm>
            <a:off x="1524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Maine Department of Health and Human Services – Maine Center for Disease Control and Prevention – Healthcare Epidemiology Program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BA4F2B5-0E38-457D-89F1-1D56D863C4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2591" y="1291785"/>
            <a:ext cx="2058705" cy="213721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3C33DD0-9813-4E3C-A4DE-B94B7FC55C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800924"/>
            <a:ext cx="1905000" cy="198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354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2971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/>
              <a:t>Maine will work to eliminate healthcare-associated infections and combat antibiotic resistance by </a:t>
            </a:r>
            <a:br>
              <a:rPr lang="en-US" dirty="0"/>
            </a:br>
            <a:r>
              <a:rPr lang="en-US" dirty="0"/>
              <a:t>collaborating with stakeholders across the healthcare continuum and the public to focus on three key actions:  </a:t>
            </a:r>
          </a:p>
          <a:p>
            <a:pPr marL="457200" lvl="1" indent="0" algn="just"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-123111"/>
            <a:ext cx="9153378" cy="1138773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</a:t>
            </a:r>
          </a:p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22318"/>
            <a:ext cx="2133600" cy="365125"/>
          </a:xfrm>
        </p:spPr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0FC72E5-4414-4C68-9BB2-18EE14AE1D3D}"/>
              </a:ext>
            </a:extLst>
          </p:cNvPr>
          <p:cNvSpPr>
            <a:spLocks noGrp="1"/>
          </p:cNvSpPr>
          <p:nvPr/>
        </p:nvSpPr>
        <p:spPr>
          <a:xfrm>
            <a:off x="1524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Maine Department of Health and Human Services – Maine Center for Disease Control and Prevention – Healthcare Epidemiology Program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95577BC8-BEF0-4653-9A2E-785033D1A3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5028860"/>
              </p:ext>
            </p:extLst>
          </p:nvPr>
        </p:nvGraphicFramePr>
        <p:xfrm>
          <a:off x="2590800" y="3350518"/>
          <a:ext cx="4114800" cy="3005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519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7624</TotalTime>
  <Words>2406</Words>
  <Application>Microsoft Office PowerPoint</Application>
  <PresentationFormat>On-screen Show (4:3)</PresentationFormat>
  <Paragraphs>354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Shruti</vt:lpstr>
      <vt:lpstr>Times New Roman</vt:lpstr>
      <vt:lpstr>Office Theme</vt:lpstr>
      <vt:lpstr>HAI/AR Collaborating Partners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State of Maine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Aging and Disability Services Pressures and Priorities</dc:title>
  <dc:creator>Martins, John A</dc:creator>
  <cp:lastModifiedBy>Bonsant, Kimberly</cp:lastModifiedBy>
  <cp:revision>183</cp:revision>
  <cp:lastPrinted>2019-02-11T19:26:46Z</cp:lastPrinted>
  <dcterms:created xsi:type="dcterms:W3CDTF">2015-04-10T16:13:17Z</dcterms:created>
  <dcterms:modified xsi:type="dcterms:W3CDTF">2019-02-25T14:48:40Z</dcterms:modified>
</cp:coreProperties>
</file>