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 id="2147483663" r:id="rId2"/>
  </p:sldMasterIdLst>
  <p:notesMasterIdLst>
    <p:notesMasterId r:id="rId22"/>
  </p:notesMasterIdLst>
  <p:sldIdLst>
    <p:sldId id="256" r:id="rId3"/>
    <p:sldId id="257" r:id="rId4"/>
    <p:sldId id="259" r:id="rId5"/>
    <p:sldId id="382" r:id="rId6"/>
    <p:sldId id="388" r:id="rId7"/>
    <p:sldId id="347" r:id="rId8"/>
    <p:sldId id="352" r:id="rId9"/>
    <p:sldId id="389" r:id="rId10"/>
    <p:sldId id="387" r:id="rId11"/>
    <p:sldId id="393" r:id="rId12"/>
    <p:sldId id="394" r:id="rId13"/>
    <p:sldId id="390" r:id="rId14"/>
    <p:sldId id="391" r:id="rId15"/>
    <p:sldId id="308" r:id="rId16"/>
    <p:sldId id="309" r:id="rId17"/>
    <p:sldId id="291" r:id="rId18"/>
    <p:sldId id="290" r:id="rId19"/>
    <p:sldId id="289" r:id="rId20"/>
    <p:sldId id="258" r:id="rId21"/>
  </p:sldIdLst>
  <p:sldSz cx="12192000" cy="6858000"/>
  <p:notesSz cx="6858000" cy="93122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e Mullins" initials="KM" lastIdx="10" clrIdx="0">
    <p:extLst/>
  </p:cmAuthor>
  <p:cmAuthor id="2" name="Leanne Candura" initials="LC" lastIdx="9" clrIdx="1">
    <p:extLst/>
  </p:cmAuthor>
  <p:cmAuthor id="3" name="Harrington, Karynlee" initials="HK" lastIdx="1" clrIdx="2"/>
  <p:cmAuthor id="4" name="Hailey DuBreuil" initials="HD" lastIdx="2" clrIdx="3">
    <p:extLst>
      <p:ext uri="{19B8F6BF-5375-455C-9EA6-DF929625EA0E}">
        <p15:presenceInfo xmlns:p15="http://schemas.microsoft.com/office/powerpoint/2012/main" userId="Hailey DuBreuil"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99"/>
    <a:srgbClr val="FFFF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7020" autoAdjust="0"/>
  </p:normalViewPr>
  <p:slideViewPr>
    <p:cSldViewPr snapToGrid="0">
      <p:cViewPr varScale="1">
        <p:scale>
          <a:sx n="46" d="100"/>
          <a:sy n="46" d="100"/>
        </p:scale>
        <p:origin x="955" y="34"/>
      </p:cViewPr>
      <p:guideLst>
        <p:guide orient="horz" pos="2160"/>
        <p:guide pos="3840"/>
      </p:guideLst>
    </p:cSldViewPr>
  </p:slideViewPr>
  <p:notesTextViewPr>
    <p:cViewPr>
      <p:scale>
        <a:sx n="1" d="1"/>
        <a:sy n="1" d="1"/>
      </p:scale>
      <p:origin x="0" y="0"/>
    </p:cViewPr>
  </p:notesTextViewPr>
  <p:notesViewPr>
    <p:cSldViewPr snapToGrid="0">
      <p:cViewPr varScale="1">
        <p:scale>
          <a:sx n="89" d="100"/>
          <a:sy n="89" d="100"/>
        </p:scale>
        <p:origin x="3078"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723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7231"/>
          </a:xfrm>
          <a:prstGeom prst="rect">
            <a:avLst/>
          </a:prstGeom>
        </p:spPr>
        <p:txBody>
          <a:bodyPr vert="horz" lIns="91440" tIns="45720" rIns="91440" bIns="45720" rtlCol="0"/>
          <a:lstStyle>
            <a:lvl1pPr algn="r">
              <a:defRPr sz="1200"/>
            </a:lvl1pPr>
          </a:lstStyle>
          <a:p>
            <a:fld id="{7C51721D-FE74-4937-AFA3-EDEA76864D15}" type="datetimeFigureOut">
              <a:rPr lang="en-US" smtClean="0"/>
              <a:t>8/2/2018</a:t>
            </a:fld>
            <a:endParaRPr lang="en-US"/>
          </a:p>
        </p:txBody>
      </p:sp>
      <p:sp>
        <p:nvSpPr>
          <p:cNvPr id="4" name="Slide Image Placeholder 3"/>
          <p:cNvSpPr>
            <a:spLocks noGrp="1" noRot="1" noChangeAspect="1"/>
          </p:cNvSpPr>
          <p:nvPr>
            <p:ph type="sldImg" idx="2"/>
          </p:nvPr>
        </p:nvSpPr>
        <p:spPr>
          <a:xfrm>
            <a:off x="635000" y="1163638"/>
            <a:ext cx="5588000" cy="31432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81532"/>
            <a:ext cx="5486400" cy="366670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5046"/>
            <a:ext cx="2971800" cy="46723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45046"/>
            <a:ext cx="2971800" cy="467230"/>
          </a:xfrm>
          <a:prstGeom prst="rect">
            <a:avLst/>
          </a:prstGeom>
        </p:spPr>
        <p:txBody>
          <a:bodyPr vert="horz" lIns="91440" tIns="45720" rIns="91440" bIns="45720" rtlCol="0" anchor="b"/>
          <a:lstStyle>
            <a:lvl1pPr algn="r">
              <a:defRPr sz="1200"/>
            </a:lvl1pPr>
          </a:lstStyle>
          <a:p>
            <a:fld id="{CF13529E-598B-4780-B315-0810095E5A43}" type="slidenum">
              <a:rPr lang="en-US" smtClean="0"/>
              <a:t>‹#›</a:t>
            </a:fld>
            <a:endParaRPr lang="en-US"/>
          </a:p>
        </p:txBody>
      </p:sp>
    </p:spTree>
    <p:extLst>
      <p:ext uri="{BB962C8B-B14F-4D97-AF65-F5344CB8AC3E}">
        <p14:creationId xmlns:p14="http://schemas.microsoft.com/office/powerpoint/2010/main" val="25181631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13529E-598B-4780-B315-0810095E5A43}" type="slidenum">
              <a:rPr lang="en-US" smtClean="0"/>
              <a:t>1</a:t>
            </a:fld>
            <a:endParaRPr lang="en-US"/>
          </a:p>
        </p:txBody>
      </p:sp>
    </p:spTree>
    <p:extLst>
      <p:ext uri="{BB962C8B-B14F-4D97-AF65-F5344CB8AC3E}">
        <p14:creationId xmlns:p14="http://schemas.microsoft.com/office/powerpoint/2010/main" val="3719333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C00000"/>
              </a:solidFill>
            </a:endParaRPr>
          </a:p>
        </p:txBody>
      </p:sp>
      <p:sp>
        <p:nvSpPr>
          <p:cNvPr id="4" name="Slide Number Placeholder 3"/>
          <p:cNvSpPr>
            <a:spLocks noGrp="1"/>
          </p:cNvSpPr>
          <p:nvPr>
            <p:ph type="sldNum" sz="quarter" idx="10"/>
          </p:nvPr>
        </p:nvSpPr>
        <p:spPr/>
        <p:txBody>
          <a:bodyPr/>
          <a:lstStyle/>
          <a:p>
            <a:fld id="{CF13529E-598B-4780-B315-0810095E5A43}" type="slidenum">
              <a:rPr lang="en-US" smtClean="0"/>
              <a:t>11</a:t>
            </a:fld>
            <a:endParaRPr lang="en-US"/>
          </a:p>
        </p:txBody>
      </p:sp>
    </p:spTree>
    <p:extLst>
      <p:ext uri="{BB962C8B-B14F-4D97-AF65-F5344CB8AC3E}">
        <p14:creationId xmlns:p14="http://schemas.microsoft.com/office/powerpoint/2010/main" val="30255646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C0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C00000"/>
              </a:solidFill>
            </a:endParaRPr>
          </a:p>
        </p:txBody>
      </p:sp>
      <p:sp>
        <p:nvSpPr>
          <p:cNvPr id="4" name="Slide Number Placeholder 3"/>
          <p:cNvSpPr>
            <a:spLocks noGrp="1"/>
          </p:cNvSpPr>
          <p:nvPr>
            <p:ph type="sldNum" sz="quarter" idx="10"/>
          </p:nvPr>
        </p:nvSpPr>
        <p:spPr/>
        <p:txBody>
          <a:bodyPr/>
          <a:lstStyle/>
          <a:p>
            <a:fld id="{CF13529E-598B-4780-B315-0810095E5A43}" type="slidenum">
              <a:rPr lang="en-US" smtClean="0"/>
              <a:t>12</a:t>
            </a:fld>
            <a:endParaRPr lang="en-US"/>
          </a:p>
        </p:txBody>
      </p:sp>
    </p:spTree>
    <p:extLst>
      <p:ext uri="{BB962C8B-B14F-4D97-AF65-F5344CB8AC3E}">
        <p14:creationId xmlns:p14="http://schemas.microsoft.com/office/powerpoint/2010/main" val="37841709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C0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C00000"/>
              </a:solidFill>
            </a:endParaRPr>
          </a:p>
        </p:txBody>
      </p:sp>
      <p:sp>
        <p:nvSpPr>
          <p:cNvPr id="4" name="Slide Number Placeholder 3"/>
          <p:cNvSpPr>
            <a:spLocks noGrp="1"/>
          </p:cNvSpPr>
          <p:nvPr>
            <p:ph type="sldNum" sz="quarter" idx="10"/>
          </p:nvPr>
        </p:nvSpPr>
        <p:spPr/>
        <p:txBody>
          <a:bodyPr/>
          <a:lstStyle/>
          <a:p>
            <a:fld id="{CF13529E-598B-4780-B315-0810095E5A43}" type="slidenum">
              <a:rPr lang="en-US" smtClean="0"/>
              <a:t>13</a:t>
            </a:fld>
            <a:endParaRPr lang="en-US"/>
          </a:p>
        </p:txBody>
      </p:sp>
    </p:spTree>
    <p:extLst>
      <p:ext uri="{BB962C8B-B14F-4D97-AF65-F5344CB8AC3E}">
        <p14:creationId xmlns:p14="http://schemas.microsoft.com/office/powerpoint/2010/main" val="39117619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13529E-598B-4780-B315-0810095E5A43}" type="slidenum">
              <a:rPr lang="en-US" smtClean="0"/>
              <a:t>14</a:t>
            </a:fld>
            <a:endParaRPr lang="en-US"/>
          </a:p>
        </p:txBody>
      </p:sp>
    </p:spTree>
    <p:extLst>
      <p:ext uri="{BB962C8B-B14F-4D97-AF65-F5344CB8AC3E}">
        <p14:creationId xmlns:p14="http://schemas.microsoft.com/office/powerpoint/2010/main" val="39645680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13529E-598B-4780-B315-0810095E5A43}" type="slidenum">
              <a:rPr lang="en-US" smtClean="0"/>
              <a:t>15</a:t>
            </a:fld>
            <a:endParaRPr lang="en-US"/>
          </a:p>
        </p:txBody>
      </p:sp>
    </p:spTree>
    <p:extLst>
      <p:ext uri="{BB962C8B-B14F-4D97-AF65-F5344CB8AC3E}">
        <p14:creationId xmlns:p14="http://schemas.microsoft.com/office/powerpoint/2010/main" val="20183904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CF13529E-598B-4780-B315-0810095E5A43}" type="slidenum">
              <a:rPr lang="en-US" smtClean="0"/>
              <a:t>16</a:t>
            </a:fld>
            <a:endParaRPr lang="en-US"/>
          </a:p>
        </p:txBody>
      </p:sp>
    </p:spTree>
    <p:extLst>
      <p:ext uri="{BB962C8B-B14F-4D97-AF65-F5344CB8AC3E}">
        <p14:creationId xmlns:p14="http://schemas.microsoft.com/office/powerpoint/2010/main" val="35646340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13529E-598B-4780-B315-0810095E5A43}" type="slidenum">
              <a:rPr lang="en-US" smtClean="0"/>
              <a:t>17</a:t>
            </a:fld>
            <a:endParaRPr lang="en-US"/>
          </a:p>
        </p:txBody>
      </p:sp>
    </p:spTree>
    <p:extLst>
      <p:ext uri="{BB962C8B-B14F-4D97-AF65-F5344CB8AC3E}">
        <p14:creationId xmlns:p14="http://schemas.microsoft.com/office/powerpoint/2010/main" val="42520223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13529E-598B-4780-B315-0810095E5A43}" type="slidenum">
              <a:rPr lang="en-US" smtClean="0"/>
              <a:t>18</a:t>
            </a:fld>
            <a:endParaRPr lang="en-US"/>
          </a:p>
        </p:txBody>
      </p:sp>
    </p:spTree>
    <p:extLst>
      <p:ext uri="{BB962C8B-B14F-4D97-AF65-F5344CB8AC3E}">
        <p14:creationId xmlns:p14="http://schemas.microsoft.com/office/powerpoint/2010/main" val="14016357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13529E-598B-4780-B315-0810095E5A43}" type="slidenum">
              <a:rPr lang="en-US" smtClean="0"/>
              <a:t>19</a:t>
            </a:fld>
            <a:endParaRPr lang="en-US"/>
          </a:p>
        </p:txBody>
      </p:sp>
    </p:spTree>
    <p:extLst>
      <p:ext uri="{BB962C8B-B14F-4D97-AF65-F5344CB8AC3E}">
        <p14:creationId xmlns:p14="http://schemas.microsoft.com/office/powerpoint/2010/main" val="16567899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13529E-598B-4780-B315-0810095E5A43}" type="slidenum">
              <a:rPr lang="en-US" smtClean="0"/>
              <a:t>2</a:t>
            </a:fld>
            <a:endParaRPr lang="en-US"/>
          </a:p>
        </p:txBody>
      </p:sp>
    </p:spTree>
    <p:extLst>
      <p:ext uri="{BB962C8B-B14F-4D97-AF65-F5344CB8AC3E}">
        <p14:creationId xmlns:p14="http://schemas.microsoft.com/office/powerpoint/2010/main" val="26114904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13529E-598B-4780-B315-0810095E5A43}" type="slidenum">
              <a:rPr lang="en-US" smtClean="0"/>
              <a:t>3</a:t>
            </a:fld>
            <a:endParaRPr lang="en-US"/>
          </a:p>
        </p:txBody>
      </p:sp>
    </p:spTree>
    <p:extLst>
      <p:ext uri="{BB962C8B-B14F-4D97-AF65-F5344CB8AC3E}">
        <p14:creationId xmlns:p14="http://schemas.microsoft.com/office/powerpoint/2010/main" val="41379551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13529E-598B-4780-B315-0810095E5A43}" type="slidenum">
              <a:rPr lang="en-US" smtClean="0"/>
              <a:t>4</a:t>
            </a:fld>
            <a:endParaRPr lang="en-US"/>
          </a:p>
        </p:txBody>
      </p:sp>
    </p:spTree>
    <p:extLst>
      <p:ext uri="{BB962C8B-B14F-4D97-AF65-F5344CB8AC3E}">
        <p14:creationId xmlns:p14="http://schemas.microsoft.com/office/powerpoint/2010/main" val="9685948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13529E-598B-4780-B315-0810095E5A43}" type="slidenum">
              <a:rPr lang="en-US" smtClean="0"/>
              <a:t>5</a:t>
            </a:fld>
            <a:endParaRPr lang="en-US"/>
          </a:p>
        </p:txBody>
      </p:sp>
    </p:spTree>
    <p:extLst>
      <p:ext uri="{BB962C8B-B14F-4D97-AF65-F5344CB8AC3E}">
        <p14:creationId xmlns:p14="http://schemas.microsoft.com/office/powerpoint/2010/main" val="24957894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13529E-598B-4780-B315-0810095E5A43}" type="slidenum">
              <a:rPr lang="en-US" smtClean="0"/>
              <a:t>6</a:t>
            </a:fld>
            <a:endParaRPr lang="en-US"/>
          </a:p>
        </p:txBody>
      </p:sp>
    </p:spTree>
    <p:extLst>
      <p:ext uri="{BB962C8B-B14F-4D97-AF65-F5344CB8AC3E}">
        <p14:creationId xmlns:p14="http://schemas.microsoft.com/office/powerpoint/2010/main" val="23039395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13529E-598B-4780-B315-0810095E5A43}" type="slidenum">
              <a:rPr lang="en-US" smtClean="0"/>
              <a:t>8</a:t>
            </a:fld>
            <a:endParaRPr lang="en-US"/>
          </a:p>
        </p:txBody>
      </p:sp>
    </p:spTree>
    <p:extLst>
      <p:ext uri="{BB962C8B-B14F-4D97-AF65-F5344CB8AC3E}">
        <p14:creationId xmlns:p14="http://schemas.microsoft.com/office/powerpoint/2010/main" val="3450144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C0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C00000"/>
              </a:solidFill>
            </a:endParaRPr>
          </a:p>
        </p:txBody>
      </p:sp>
      <p:sp>
        <p:nvSpPr>
          <p:cNvPr id="4" name="Slide Number Placeholder 3"/>
          <p:cNvSpPr>
            <a:spLocks noGrp="1"/>
          </p:cNvSpPr>
          <p:nvPr>
            <p:ph type="sldNum" sz="quarter" idx="10"/>
          </p:nvPr>
        </p:nvSpPr>
        <p:spPr/>
        <p:txBody>
          <a:bodyPr/>
          <a:lstStyle/>
          <a:p>
            <a:fld id="{CF13529E-598B-4780-B315-0810095E5A43}" type="slidenum">
              <a:rPr lang="en-US" smtClean="0"/>
              <a:t>9</a:t>
            </a:fld>
            <a:endParaRPr lang="en-US"/>
          </a:p>
        </p:txBody>
      </p:sp>
    </p:spTree>
    <p:extLst>
      <p:ext uri="{BB962C8B-B14F-4D97-AF65-F5344CB8AC3E}">
        <p14:creationId xmlns:p14="http://schemas.microsoft.com/office/powerpoint/2010/main" val="30900771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C00000"/>
              </a:solidFill>
            </a:endParaRPr>
          </a:p>
        </p:txBody>
      </p:sp>
      <p:sp>
        <p:nvSpPr>
          <p:cNvPr id="4" name="Slide Number Placeholder 3"/>
          <p:cNvSpPr>
            <a:spLocks noGrp="1"/>
          </p:cNvSpPr>
          <p:nvPr>
            <p:ph type="sldNum" sz="quarter" idx="10"/>
          </p:nvPr>
        </p:nvSpPr>
        <p:spPr/>
        <p:txBody>
          <a:bodyPr/>
          <a:lstStyle/>
          <a:p>
            <a:fld id="{CF13529E-598B-4780-B315-0810095E5A43}" type="slidenum">
              <a:rPr lang="en-US" smtClean="0"/>
              <a:t>10</a:t>
            </a:fld>
            <a:endParaRPr lang="en-US"/>
          </a:p>
        </p:txBody>
      </p:sp>
    </p:spTree>
    <p:extLst>
      <p:ext uri="{BB962C8B-B14F-4D97-AF65-F5344CB8AC3E}">
        <p14:creationId xmlns:p14="http://schemas.microsoft.com/office/powerpoint/2010/main" val="33825201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hasCustomPrompt="1"/>
          </p:nvPr>
        </p:nvSpPr>
        <p:spPr>
          <a:xfrm>
            <a:off x="1100051" y="4455621"/>
            <a:ext cx="10058400" cy="1143000"/>
          </a:xfrm>
        </p:spPr>
        <p:txBody>
          <a:bodyPr lIns="91440" rIns="91440">
            <a:normAutofit/>
          </a:bodyPr>
          <a:lstStyle>
            <a:lvl1pPr marL="0" indent="0" algn="l">
              <a:buNone/>
              <a:defRPr sz="2800" cap="none"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p>
            <a:fld id="{7B3F8321-C156-4961-8963-3387FA270D11}" type="datetime1">
              <a:rPr lang="en-US" smtClean="0"/>
              <a:t>8/2/2018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5D607E-D0B0-466F-8593-A5BE1B2742E0}" type="datetime1">
              <a:rPr lang="en-US" smtClean="0"/>
              <a:t>8/2/2018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CD7074-05FA-4867-89BF-54E361F31081}" type="datetime1">
              <a:rPr lang="en-US" smtClean="0"/>
              <a:t>8/2/2018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A2387DE5-933C-BF43-9E58-AC06F6270654}" type="datetimeFigureOut">
              <a:rPr lang="en-US" smtClean="0">
                <a:solidFill>
                  <a:prstClr val="black"/>
                </a:solidFill>
              </a:rPr>
              <a:pPr/>
              <a:t>8/2/2018</a:t>
            </a:fld>
            <a:endParaRPr lang="en-US">
              <a:solidFill>
                <a:prstClr val="black"/>
              </a:solidFill>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a:solidFill>
                <a:prstClr val="black"/>
              </a:solidFill>
            </a:endParaRPr>
          </a:p>
        </p:txBody>
      </p:sp>
      <p:sp>
        <p:nvSpPr>
          <p:cNvPr id="6" name="Slide Number Placeholder 5"/>
          <p:cNvSpPr>
            <a:spLocks noGrp="1"/>
          </p:cNvSpPr>
          <p:nvPr>
            <p:ph type="sldNum" sz="quarter" idx="12"/>
          </p:nvPr>
        </p:nvSpPr>
        <p:spPr/>
        <p:txBody>
          <a:bodyPr/>
          <a:lstStyle/>
          <a:p>
            <a:fld id="{A5356534-4107-7643-9FD1-A9FC5EB2D0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399132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609600" y="1600201"/>
            <a:ext cx="109728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A2387DE5-933C-BF43-9E58-AC06F6270654}" type="datetimeFigureOut">
              <a:rPr lang="en-US" smtClean="0">
                <a:solidFill>
                  <a:prstClr val="black"/>
                </a:solidFill>
              </a:rPr>
              <a:pPr/>
              <a:t>8/2/2018</a:t>
            </a:fld>
            <a:endParaRPr lang="en-US">
              <a:solidFill>
                <a:prstClr val="black"/>
              </a:solidFill>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a:solidFill>
                <a:prstClr val="black"/>
              </a:solidFill>
            </a:endParaRPr>
          </a:p>
        </p:txBody>
      </p:sp>
      <p:sp>
        <p:nvSpPr>
          <p:cNvPr id="6" name="Slide Number Placeholder 5"/>
          <p:cNvSpPr>
            <a:spLocks noGrp="1"/>
          </p:cNvSpPr>
          <p:nvPr>
            <p:ph type="sldNum" sz="quarter" idx="12"/>
          </p:nvPr>
        </p:nvSpPr>
        <p:spPr/>
        <p:txBody>
          <a:bodyPr/>
          <a:lstStyle/>
          <a:p>
            <a:fld id="{A5356534-4107-7643-9FD1-A9FC5EB2D0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01861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A2387DE5-933C-BF43-9E58-AC06F6270654}" type="datetimeFigureOut">
              <a:rPr lang="en-US" smtClean="0">
                <a:solidFill>
                  <a:prstClr val="black"/>
                </a:solidFill>
              </a:rPr>
              <a:pPr/>
              <a:t>8/2/2018</a:t>
            </a:fld>
            <a:endParaRPr lang="en-US">
              <a:solidFill>
                <a:prstClr val="black"/>
              </a:solidFill>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a:solidFill>
                <a:prstClr val="black"/>
              </a:solidFill>
            </a:endParaRPr>
          </a:p>
        </p:txBody>
      </p:sp>
      <p:sp>
        <p:nvSpPr>
          <p:cNvPr id="6" name="Slide Number Placeholder 5"/>
          <p:cNvSpPr>
            <a:spLocks noGrp="1"/>
          </p:cNvSpPr>
          <p:nvPr>
            <p:ph type="sldNum" sz="quarter" idx="12"/>
          </p:nvPr>
        </p:nvSpPr>
        <p:spPr/>
        <p:txBody>
          <a:bodyPr/>
          <a:lstStyle/>
          <a:p>
            <a:fld id="{A5356534-4107-7643-9FD1-A9FC5EB2D0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274926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8"/>
            <a:ext cx="10972800" cy="1143000"/>
          </a:xfrm>
          <a:prstGeom prst="rect">
            <a:avLst/>
          </a:prstGeom>
        </p:spPr>
        <p:txBody>
          <a:bodyPr/>
          <a:lstStyle>
            <a:lvl1pPr>
              <a:defRPr b="0" i="0">
                <a:solidFill>
                  <a:schemeClr val="bg1"/>
                </a:solidFill>
                <a:latin typeface="Neutra Display Expert-Light"/>
                <a:cs typeface="Neutra Display Expert-Light"/>
              </a:defRPr>
            </a:lvl1pPr>
          </a:lstStyle>
          <a:p>
            <a:r>
              <a:rPr lang="en-US" dirty="0"/>
              <a:t>TITLE</a:t>
            </a:r>
          </a:p>
        </p:txBody>
      </p:sp>
      <p:sp>
        <p:nvSpPr>
          <p:cNvPr id="3" name="Content Placeholder 2"/>
          <p:cNvSpPr>
            <a:spLocks noGrp="1"/>
          </p:cNvSpPr>
          <p:nvPr>
            <p:ph sz="half" idx="1"/>
          </p:nvPr>
        </p:nvSpPr>
        <p:spPr>
          <a:xfrm>
            <a:off x="609600" y="1600201"/>
            <a:ext cx="5384800" cy="4525963"/>
          </a:xfrm>
          <a:prstGeom prst="rect">
            <a:avLst/>
          </a:prstGeom>
        </p:spPr>
        <p:txBody>
          <a:bodyPr/>
          <a:lstStyle>
            <a:lvl1pPr>
              <a:defRPr sz="2800" b="0" i="0">
                <a:latin typeface="Neutra Display Expert-Light"/>
                <a:cs typeface="Neutra Display Expert-Light"/>
              </a:defRPr>
            </a:lvl1pPr>
            <a:lvl2pPr>
              <a:defRPr sz="2400" b="0" i="0">
                <a:latin typeface="Neutra Display Expert-Light"/>
                <a:cs typeface="Neutra Display Expert-Light"/>
              </a:defRPr>
            </a:lvl2pPr>
            <a:lvl3pPr>
              <a:defRPr sz="2000" b="0" i="0">
                <a:latin typeface="Neutra Display Expert-Light"/>
                <a:cs typeface="Neutra Display Expert-Light"/>
              </a:defRPr>
            </a:lvl3pPr>
            <a:lvl4pPr>
              <a:defRPr sz="1800" b="0" i="0">
                <a:latin typeface="Neutra Display Expert-Light"/>
                <a:cs typeface="Neutra Display Expert-Light"/>
              </a:defRPr>
            </a:lvl4pPr>
            <a:lvl5pPr>
              <a:defRPr sz="1800" b="0" i="0">
                <a:latin typeface="Neutra Display Expert-Light"/>
                <a:cs typeface="Neutra Display Expert-Light"/>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600201"/>
            <a:ext cx="5384800" cy="4525963"/>
          </a:xfrm>
          <a:prstGeom prst="rect">
            <a:avLst/>
          </a:prstGeom>
        </p:spPr>
        <p:txBody>
          <a:bodyPr/>
          <a:lstStyle>
            <a:lvl1pPr>
              <a:defRPr sz="2800" b="0" i="0">
                <a:latin typeface="Neutra Display Expert-Light"/>
                <a:cs typeface="Neutra Display Expert-Light"/>
              </a:defRPr>
            </a:lvl1pPr>
            <a:lvl2pPr>
              <a:defRPr sz="2400" b="0" i="0">
                <a:latin typeface="Neutra Display Expert-Light"/>
                <a:cs typeface="Neutra Display Expert-Light"/>
              </a:defRPr>
            </a:lvl2pPr>
            <a:lvl3pPr>
              <a:defRPr sz="2000" b="0" i="0">
                <a:latin typeface="Neutra Display Expert-Light"/>
                <a:cs typeface="Neutra Display Expert-Light"/>
              </a:defRPr>
            </a:lvl3pPr>
            <a:lvl4pPr>
              <a:defRPr sz="1800" b="0" i="0">
                <a:latin typeface="Neutra Display Expert-Light"/>
                <a:cs typeface="Neutra Display Expert-Light"/>
              </a:defRPr>
            </a:lvl4pPr>
            <a:lvl5pPr>
              <a:defRPr sz="1800" b="0" i="0">
                <a:latin typeface="Neutra Display Expert-Light"/>
                <a:cs typeface="Neutra Display Expert-Light"/>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A2387DE5-933C-BF43-9E58-AC06F6270654}" type="datetimeFigureOut">
              <a:rPr lang="en-US" smtClean="0">
                <a:solidFill>
                  <a:prstClr val="black"/>
                </a:solidFill>
              </a:rPr>
              <a:pPr/>
              <a:t>8/2/2018</a:t>
            </a:fld>
            <a:endParaRPr lang="en-US">
              <a:solidFill>
                <a:prstClr val="black"/>
              </a:solidFill>
            </a:endParaRPr>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a:solidFill>
                <a:prstClr val="black"/>
              </a:solidFill>
            </a:endParaRPr>
          </a:p>
        </p:txBody>
      </p:sp>
      <p:sp>
        <p:nvSpPr>
          <p:cNvPr id="7" name="Slide Number Placeholder 6"/>
          <p:cNvSpPr>
            <a:spLocks noGrp="1"/>
          </p:cNvSpPr>
          <p:nvPr>
            <p:ph type="sldNum" sz="quarter" idx="12"/>
          </p:nvPr>
        </p:nvSpPr>
        <p:spPr/>
        <p:txBody>
          <a:bodyPr/>
          <a:lstStyle/>
          <a:p>
            <a:fld id="{A5356534-4107-7643-9FD1-A9FC5EB2D0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588678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609600" y="6356351"/>
            <a:ext cx="2844800" cy="365125"/>
          </a:xfrm>
          <a:prstGeom prst="rect">
            <a:avLst/>
          </a:prstGeom>
        </p:spPr>
        <p:txBody>
          <a:bodyPr/>
          <a:lstStyle/>
          <a:p>
            <a:fld id="{A2387DE5-933C-BF43-9E58-AC06F6270654}" type="datetimeFigureOut">
              <a:rPr lang="en-US" smtClean="0">
                <a:solidFill>
                  <a:prstClr val="black"/>
                </a:solidFill>
              </a:rPr>
              <a:pPr/>
              <a:t>8/2/2018</a:t>
            </a:fld>
            <a:endParaRPr lang="en-US">
              <a:solidFill>
                <a:prstClr val="black"/>
              </a:solidFill>
            </a:endParaRPr>
          </a:p>
        </p:txBody>
      </p:sp>
      <p:sp>
        <p:nvSpPr>
          <p:cNvPr id="8" name="Footer Placeholder 7"/>
          <p:cNvSpPr>
            <a:spLocks noGrp="1"/>
          </p:cNvSpPr>
          <p:nvPr>
            <p:ph type="ftr" sz="quarter" idx="11"/>
          </p:nvPr>
        </p:nvSpPr>
        <p:spPr>
          <a:xfrm>
            <a:off x="4165600" y="6356351"/>
            <a:ext cx="3860800" cy="365125"/>
          </a:xfrm>
          <a:prstGeom prst="rect">
            <a:avLst/>
          </a:prstGeom>
        </p:spPr>
        <p:txBody>
          <a:bodyPr/>
          <a:lstStyle/>
          <a:p>
            <a:endParaRPr lang="en-US">
              <a:solidFill>
                <a:prstClr val="black"/>
              </a:solidFill>
            </a:endParaRPr>
          </a:p>
        </p:txBody>
      </p:sp>
      <p:sp>
        <p:nvSpPr>
          <p:cNvPr id="9" name="Slide Number Placeholder 8"/>
          <p:cNvSpPr>
            <a:spLocks noGrp="1"/>
          </p:cNvSpPr>
          <p:nvPr>
            <p:ph type="sldNum" sz="quarter" idx="12"/>
          </p:nvPr>
        </p:nvSpPr>
        <p:spPr/>
        <p:txBody>
          <a:bodyPr/>
          <a:lstStyle/>
          <a:p>
            <a:fld id="{A5356534-4107-7643-9FD1-A9FC5EB2D0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882736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609600" y="6356351"/>
            <a:ext cx="2844800" cy="365125"/>
          </a:xfrm>
          <a:prstGeom prst="rect">
            <a:avLst/>
          </a:prstGeom>
        </p:spPr>
        <p:txBody>
          <a:bodyPr/>
          <a:lstStyle/>
          <a:p>
            <a:fld id="{A2387DE5-933C-BF43-9E58-AC06F6270654}" type="datetimeFigureOut">
              <a:rPr lang="en-US" smtClean="0">
                <a:solidFill>
                  <a:prstClr val="black"/>
                </a:solidFill>
              </a:rPr>
              <a:pPr/>
              <a:t>8/2/2018</a:t>
            </a:fld>
            <a:endParaRPr lang="en-US">
              <a:solidFill>
                <a:prstClr val="black"/>
              </a:solidFill>
            </a:endParaRPr>
          </a:p>
        </p:txBody>
      </p:sp>
      <p:sp>
        <p:nvSpPr>
          <p:cNvPr id="4" name="Footer Placeholder 3"/>
          <p:cNvSpPr>
            <a:spLocks noGrp="1"/>
          </p:cNvSpPr>
          <p:nvPr>
            <p:ph type="ftr" sz="quarter" idx="11"/>
          </p:nvPr>
        </p:nvSpPr>
        <p:spPr>
          <a:xfrm>
            <a:off x="4165600" y="6356351"/>
            <a:ext cx="3860800" cy="365125"/>
          </a:xfrm>
          <a:prstGeom prst="rect">
            <a:avLst/>
          </a:prstGeom>
        </p:spPr>
        <p:txBody>
          <a:bodyPr/>
          <a:lstStyle/>
          <a:p>
            <a:endParaRPr lang="en-US">
              <a:solidFill>
                <a:prstClr val="black"/>
              </a:solidFill>
            </a:endParaRPr>
          </a:p>
        </p:txBody>
      </p:sp>
      <p:sp>
        <p:nvSpPr>
          <p:cNvPr id="5" name="Slide Number Placeholder 4"/>
          <p:cNvSpPr>
            <a:spLocks noGrp="1"/>
          </p:cNvSpPr>
          <p:nvPr>
            <p:ph type="sldNum" sz="quarter" idx="12"/>
          </p:nvPr>
        </p:nvSpPr>
        <p:spPr/>
        <p:txBody>
          <a:bodyPr/>
          <a:lstStyle/>
          <a:p>
            <a:fld id="{A5356534-4107-7643-9FD1-A9FC5EB2D0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596396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0" y="6356351"/>
            <a:ext cx="2844800" cy="365125"/>
          </a:xfrm>
          <a:prstGeom prst="rect">
            <a:avLst/>
          </a:prstGeom>
        </p:spPr>
        <p:txBody>
          <a:bodyPr/>
          <a:lstStyle/>
          <a:p>
            <a:fld id="{A2387DE5-933C-BF43-9E58-AC06F6270654}" type="datetimeFigureOut">
              <a:rPr lang="en-US" smtClean="0">
                <a:solidFill>
                  <a:prstClr val="black"/>
                </a:solidFill>
              </a:rPr>
              <a:pPr/>
              <a:t>8/2/2018</a:t>
            </a:fld>
            <a:endParaRPr lang="en-US">
              <a:solidFill>
                <a:prstClr val="black"/>
              </a:solidFill>
            </a:endParaRPr>
          </a:p>
        </p:txBody>
      </p:sp>
      <p:sp>
        <p:nvSpPr>
          <p:cNvPr id="3" name="Footer Placeholder 2"/>
          <p:cNvSpPr>
            <a:spLocks noGrp="1"/>
          </p:cNvSpPr>
          <p:nvPr>
            <p:ph type="ftr" sz="quarter" idx="11"/>
          </p:nvPr>
        </p:nvSpPr>
        <p:spPr>
          <a:xfrm>
            <a:off x="4165600" y="6356351"/>
            <a:ext cx="3860800" cy="365125"/>
          </a:xfrm>
          <a:prstGeom prst="rect">
            <a:avLst/>
          </a:prstGeom>
        </p:spPr>
        <p:txBody>
          <a:bodyPr/>
          <a:lstStyle/>
          <a:p>
            <a:endParaRPr lang="en-US">
              <a:solidFill>
                <a:prstClr val="black"/>
              </a:solidFill>
            </a:endParaRPr>
          </a:p>
        </p:txBody>
      </p:sp>
      <p:sp>
        <p:nvSpPr>
          <p:cNvPr id="4" name="Slide Number Placeholder 3"/>
          <p:cNvSpPr>
            <a:spLocks noGrp="1"/>
          </p:cNvSpPr>
          <p:nvPr>
            <p:ph type="sldNum" sz="quarter" idx="12"/>
          </p:nvPr>
        </p:nvSpPr>
        <p:spPr/>
        <p:txBody>
          <a:bodyPr/>
          <a:lstStyle/>
          <a:p>
            <a:fld id="{A5356534-4107-7643-9FD1-A9FC5EB2D0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412934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A2387DE5-933C-BF43-9E58-AC06F6270654}" type="datetimeFigureOut">
              <a:rPr lang="en-US" smtClean="0">
                <a:solidFill>
                  <a:prstClr val="black"/>
                </a:solidFill>
              </a:rPr>
              <a:pPr/>
              <a:t>8/2/2018</a:t>
            </a:fld>
            <a:endParaRPr lang="en-US">
              <a:solidFill>
                <a:prstClr val="black"/>
              </a:solidFill>
            </a:endParaRPr>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a:solidFill>
                <a:prstClr val="black"/>
              </a:solidFill>
            </a:endParaRPr>
          </a:p>
        </p:txBody>
      </p:sp>
      <p:sp>
        <p:nvSpPr>
          <p:cNvPr id="7" name="Slide Number Placeholder 6"/>
          <p:cNvSpPr>
            <a:spLocks noGrp="1"/>
          </p:cNvSpPr>
          <p:nvPr>
            <p:ph type="sldNum" sz="quarter" idx="12"/>
          </p:nvPr>
        </p:nvSpPr>
        <p:spPr/>
        <p:txBody>
          <a:bodyPr/>
          <a:lstStyle/>
          <a:p>
            <a:fld id="{A5356534-4107-7643-9FD1-A9FC5EB2D0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482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97279" y="286603"/>
            <a:ext cx="10115203" cy="1450757"/>
          </a:xfrm>
        </p:spPr>
        <p:txBody>
          <a:bodyPr>
            <a:normAutofit/>
          </a:bodyPr>
          <a:lstStyle>
            <a:lvl1pPr>
              <a:defRPr sz="4800"/>
            </a:lvl1pPr>
          </a:lstStyle>
          <a:p>
            <a:r>
              <a:rPr lang="en-US" dirty="0"/>
              <a:t>Click to edit Master title style</a:t>
            </a:r>
          </a:p>
        </p:txBody>
      </p:sp>
      <p:sp>
        <p:nvSpPr>
          <p:cNvPr id="3" name="Content Placeholder 2"/>
          <p:cNvSpPr>
            <a:spLocks noGrp="1"/>
          </p:cNvSpPr>
          <p:nvPr>
            <p:ph idx="1"/>
          </p:nvPr>
        </p:nvSpPr>
        <p:spPr>
          <a:xfrm>
            <a:off x="1097280" y="2039814"/>
            <a:ext cx="10115202" cy="3829279"/>
          </a:xfrm>
        </p:spPr>
        <p:txBody>
          <a:bodyPr/>
          <a:lstStyle>
            <a:lvl1pPr>
              <a:defRPr sz="3400"/>
            </a:lvl1pPr>
            <a:lvl2pPr>
              <a:defRPr sz="2400">
                <a:solidFill>
                  <a:schemeClr val="accent3">
                    <a:lumMod val="75000"/>
                  </a:schemeClr>
                </a:solidFill>
              </a:defRPr>
            </a:lvl2pPr>
            <a:lvl3pPr>
              <a:defRPr sz="2000"/>
            </a:lvl3p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10"/>
          </p:nvPr>
        </p:nvSpPr>
        <p:spPr/>
        <p:txBody>
          <a:bodyPr/>
          <a:lstStyle/>
          <a:p>
            <a:fld id="{D5D94F6D-28C8-4E33-8AA3-EF40A74D8222}" type="datetime1">
              <a:rPr lang="en-US" smtClean="0"/>
              <a:t>8/2/2018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sz="2200"/>
            </a:lvl1pPr>
          </a:lstStyle>
          <a:p>
            <a:fld id="{4CE482DC-2269-4F26-9D2A-7E44B1A4CD85}"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A2387DE5-933C-BF43-9E58-AC06F6270654}" type="datetimeFigureOut">
              <a:rPr lang="en-US" smtClean="0">
                <a:solidFill>
                  <a:prstClr val="black"/>
                </a:solidFill>
              </a:rPr>
              <a:pPr/>
              <a:t>8/2/2018</a:t>
            </a:fld>
            <a:endParaRPr lang="en-US">
              <a:solidFill>
                <a:prstClr val="black"/>
              </a:solidFill>
            </a:endParaRPr>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a:solidFill>
                <a:prstClr val="black"/>
              </a:solidFill>
            </a:endParaRPr>
          </a:p>
        </p:txBody>
      </p:sp>
      <p:sp>
        <p:nvSpPr>
          <p:cNvPr id="7" name="Slide Number Placeholder 6"/>
          <p:cNvSpPr>
            <a:spLocks noGrp="1"/>
          </p:cNvSpPr>
          <p:nvPr>
            <p:ph type="sldNum" sz="quarter" idx="12"/>
          </p:nvPr>
        </p:nvSpPr>
        <p:spPr/>
        <p:txBody>
          <a:bodyPr/>
          <a:lstStyle/>
          <a:p>
            <a:fld id="{A5356534-4107-7643-9FD1-A9FC5EB2D0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7340945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609600" y="1600201"/>
            <a:ext cx="109728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A2387DE5-933C-BF43-9E58-AC06F6270654}" type="datetimeFigureOut">
              <a:rPr lang="en-US" smtClean="0">
                <a:solidFill>
                  <a:prstClr val="black"/>
                </a:solidFill>
              </a:rPr>
              <a:pPr/>
              <a:t>8/2/2018</a:t>
            </a:fld>
            <a:endParaRPr lang="en-US">
              <a:solidFill>
                <a:prstClr val="black"/>
              </a:solidFill>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a:solidFill>
                <a:prstClr val="black"/>
              </a:solidFill>
            </a:endParaRPr>
          </a:p>
        </p:txBody>
      </p:sp>
      <p:sp>
        <p:nvSpPr>
          <p:cNvPr id="6" name="Slide Number Placeholder 5"/>
          <p:cNvSpPr>
            <a:spLocks noGrp="1"/>
          </p:cNvSpPr>
          <p:nvPr>
            <p:ph type="sldNum" sz="quarter" idx="12"/>
          </p:nvPr>
        </p:nvSpPr>
        <p:spPr/>
        <p:txBody>
          <a:bodyPr/>
          <a:lstStyle/>
          <a:p>
            <a:fld id="{A5356534-4107-7643-9FD1-A9FC5EB2D0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620272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A2387DE5-933C-BF43-9E58-AC06F6270654}" type="datetimeFigureOut">
              <a:rPr lang="en-US" smtClean="0">
                <a:solidFill>
                  <a:prstClr val="black"/>
                </a:solidFill>
              </a:rPr>
              <a:pPr/>
              <a:t>8/2/2018</a:t>
            </a:fld>
            <a:endParaRPr lang="en-US">
              <a:solidFill>
                <a:prstClr val="black"/>
              </a:solidFill>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a:solidFill>
                <a:prstClr val="black"/>
              </a:solidFill>
            </a:endParaRPr>
          </a:p>
        </p:txBody>
      </p:sp>
      <p:sp>
        <p:nvSpPr>
          <p:cNvPr id="6" name="Slide Number Placeholder 5"/>
          <p:cNvSpPr>
            <a:spLocks noGrp="1"/>
          </p:cNvSpPr>
          <p:nvPr>
            <p:ph type="sldNum" sz="quarter" idx="12"/>
          </p:nvPr>
        </p:nvSpPr>
        <p:spPr/>
        <p:txBody>
          <a:bodyPr/>
          <a:lstStyle/>
          <a:p>
            <a:fld id="{A5356534-4107-7643-9FD1-A9FC5EB2D0B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00251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D334EF-60EA-461B-A053-0403FA19CEB6}" type="datetime1">
              <a:rPr lang="en-US" smtClean="0"/>
              <a:t>8/2/2018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197703"/>
            <a:ext cx="10058400" cy="1450757"/>
          </a:xfrm>
        </p:spPr>
        <p:txBody>
          <a:bodyPr/>
          <a:lstStyle>
            <a:lvl1pPr>
              <a:defRPr lang="en-US" dirty="0"/>
            </a:lvl1p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EC38D51-6C89-4C56-A351-FE9EED2B374A}" type="datetime1">
              <a:rPr lang="en-US" smtClean="0"/>
              <a:t>8/2/2018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2167F9F-A094-42FE-9926-F301820A79A5}" type="datetime1">
              <a:rPr lang="en-US" smtClean="0"/>
              <a:t>8/2/2018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A1A47A1-2A73-4359-86CF-D841532A0198}" type="datetime1">
              <a:rPr lang="en-US" smtClean="0"/>
              <a:t>8/2/2018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94B6061-F60C-460B-B6AC-722A8BDB3C5D}" type="datetime1">
              <a:rPr lang="en-US" smtClean="0"/>
              <a:t>8/2/2018</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lvl1pPr>
              <a:defRPr sz="2200"/>
            </a:lvl1pPr>
          </a:lstStyle>
          <a:p>
            <a:fld id="{4FAB73BC-B049-4115-A692-8D63A059BFB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2600" b="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87DE8012-8B75-447F-8E54-C7ECFCB98E9D}" type="datetime1">
              <a:rPr lang="en-US" smtClean="0"/>
              <a:t>8/2/2018</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AECC381-7308-4E1D-9747-A157E6AE3304}" type="datetime1">
              <a:rPr lang="en-US" smtClean="0"/>
              <a:t>8/2/2018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NUL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EB507AED-9B59-4F64-810D-A41512334C6B}" type="datetime1">
              <a:rPr lang="en-US" smtClean="0"/>
              <a:t>8/2/2018</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356534-4107-7643-9FD1-A9FC5EB2D0B1}" type="slidenum">
              <a:rPr lang="en-US" smtClean="0">
                <a:solidFill>
                  <a:prstClr val="black">
                    <a:tint val="75000"/>
                  </a:prstClr>
                </a:solidFill>
              </a:rPr>
              <a:pPr/>
              <a:t>‹#›</a:t>
            </a:fld>
            <a:endParaRPr lang="en-US">
              <a:solidFill>
                <a:prstClr val="black">
                  <a:tint val="75000"/>
                </a:prstClr>
              </a:solidFill>
            </a:endParaRPr>
          </a:p>
        </p:txBody>
      </p:sp>
      <p:pic>
        <p:nvPicPr>
          <p:cNvPr id="7" name="Picture 6" descr="slide template B.pdf"/>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8811" y="0"/>
            <a:ext cx="12267260" cy="6873394"/>
          </a:xfrm>
          <a:prstGeom prst="rect">
            <a:avLst/>
          </a:prstGeom>
        </p:spPr>
      </p:pic>
      <p:sp>
        <p:nvSpPr>
          <p:cNvPr id="3" name="Rectangle 2"/>
          <p:cNvSpPr/>
          <p:nvPr userDrawn="1"/>
        </p:nvSpPr>
        <p:spPr>
          <a:xfrm>
            <a:off x="-124176" y="1"/>
            <a:ext cx="12519376" cy="1278470"/>
          </a:xfrm>
          <a:prstGeom prst="rect">
            <a:avLst/>
          </a:prstGeom>
          <a:solidFill>
            <a:srgbClr val="8FB23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prstClr val="white"/>
              </a:solidFill>
            </a:endParaRPr>
          </a:p>
        </p:txBody>
      </p:sp>
      <p:sp>
        <p:nvSpPr>
          <p:cNvPr id="2" name="Oval 1"/>
          <p:cNvSpPr/>
          <p:nvPr userDrawn="1"/>
        </p:nvSpPr>
        <p:spPr>
          <a:xfrm>
            <a:off x="-124175" y="1193801"/>
            <a:ext cx="361244" cy="270933"/>
          </a:xfrm>
          <a:prstGeom prst="ellipse">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prstClr val="white"/>
              </a:solidFill>
            </a:endParaRPr>
          </a:p>
        </p:txBody>
      </p:sp>
      <p:sp>
        <p:nvSpPr>
          <p:cNvPr id="4" name="Oval 3"/>
          <p:cNvSpPr/>
          <p:nvPr userDrawn="1"/>
        </p:nvSpPr>
        <p:spPr>
          <a:xfrm>
            <a:off x="-62087" y="1244602"/>
            <a:ext cx="237067" cy="177800"/>
          </a:xfrm>
          <a:prstGeom prst="ellipse">
            <a:avLst/>
          </a:prstGeom>
          <a:noFill/>
          <a:ln>
            <a:solidFill>
              <a:schemeClr val="tx1">
                <a:lumMod val="65000"/>
                <a:lumOff val="3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prstClr val="white"/>
              </a:solidFill>
            </a:endParaRPr>
          </a:p>
        </p:txBody>
      </p:sp>
      <p:cxnSp>
        <p:nvCxnSpPr>
          <p:cNvPr id="9" name="Straight Connector 8"/>
          <p:cNvCxnSpPr/>
          <p:nvPr userDrawn="1"/>
        </p:nvCxnSpPr>
        <p:spPr>
          <a:xfrm>
            <a:off x="221020" y="1332511"/>
            <a:ext cx="12254937" cy="7831"/>
          </a:xfrm>
          <a:prstGeom prst="line">
            <a:avLst/>
          </a:prstGeom>
          <a:ln w="508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userDrawn="1"/>
        </p:nvCxnSpPr>
        <p:spPr>
          <a:xfrm flipV="1">
            <a:off x="174132" y="1332511"/>
            <a:ext cx="12254937" cy="3913"/>
          </a:xfrm>
          <a:prstGeom prst="line">
            <a:avLst/>
          </a:prstGeom>
          <a:ln w="9525">
            <a:solidFill>
              <a:schemeClr val="tx1">
                <a:lumMod val="65000"/>
                <a:lumOff val="35000"/>
              </a:schemeClr>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userDrawn="1"/>
        </p:nvCxnSpPr>
        <p:spPr>
          <a:xfrm>
            <a:off x="-18811" y="6340957"/>
            <a:ext cx="12254937" cy="7831"/>
          </a:xfrm>
          <a:prstGeom prst="line">
            <a:avLst/>
          </a:prstGeom>
          <a:ln w="508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userDrawn="1"/>
        </p:nvCxnSpPr>
        <p:spPr>
          <a:xfrm flipV="1">
            <a:off x="1" y="6336439"/>
            <a:ext cx="12254937" cy="3913"/>
          </a:xfrm>
          <a:prstGeom prst="line">
            <a:avLst/>
          </a:prstGeom>
          <a:ln w="9525">
            <a:solidFill>
              <a:schemeClr val="tx1">
                <a:lumMod val="65000"/>
                <a:lumOff val="35000"/>
              </a:schemeClr>
            </a:solidFill>
          </a:ln>
          <a:effectLst/>
        </p:spPr>
        <p:style>
          <a:lnRef idx="2">
            <a:schemeClr val="accent1"/>
          </a:lnRef>
          <a:fillRef idx="0">
            <a:schemeClr val="accent1"/>
          </a:fillRef>
          <a:effectRef idx="1">
            <a:schemeClr val="accent1"/>
          </a:effectRef>
          <a:fontRef idx="minor">
            <a:schemeClr val="tx1"/>
          </a:fontRef>
        </p:style>
      </p:cxnSp>
      <p:sp>
        <p:nvSpPr>
          <p:cNvPr id="15" name="Rectangle 14"/>
          <p:cNvSpPr/>
          <p:nvPr userDrawn="1"/>
        </p:nvSpPr>
        <p:spPr>
          <a:xfrm>
            <a:off x="-124175" y="6371744"/>
            <a:ext cx="12379113" cy="50165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prstClr val="white"/>
              </a:solidFill>
            </a:endParaRPr>
          </a:p>
        </p:txBody>
      </p:sp>
      <p:sp>
        <p:nvSpPr>
          <p:cNvPr id="14" name="TextBox 13"/>
          <p:cNvSpPr txBox="1"/>
          <p:nvPr userDrawn="1"/>
        </p:nvSpPr>
        <p:spPr>
          <a:xfrm>
            <a:off x="-31134" y="6356417"/>
            <a:ext cx="12267260" cy="400110"/>
          </a:xfrm>
          <a:prstGeom prst="rect">
            <a:avLst/>
          </a:prstGeom>
          <a:noFill/>
        </p:spPr>
        <p:txBody>
          <a:bodyPr wrap="square" rtlCol="0">
            <a:spAutoFit/>
          </a:bodyPr>
          <a:lstStyle/>
          <a:p>
            <a:pPr algn="ctr"/>
            <a:r>
              <a:rPr lang="en-US" sz="1000" dirty="0">
                <a:solidFill>
                  <a:prstClr val="black">
                    <a:lumMod val="65000"/>
                    <a:lumOff val="35000"/>
                  </a:prstClr>
                </a:solidFill>
                <a:latin typeface="Neutraface Text Light"/>
                <a:cs typeface="Neutraface Text Light"/>
              </a:rPr>
              <a:t>Maine Health Management Coalition </a:t>
            </a:r>
            <a:r>
              <a:rPr lang="en-US" sz="1000" dirty="0">
                <a:solidFill>
                  <a:srgbClr val="8FB23E"/>
                </a:solidFill>
                <a:latin typeface="Neutraface Text Light"/>
                <a:cs typeface="Neutraface Text Light"/>
              </a:rPr>
              <a:t>|</a:t>
            </a:r>
            <a:r>
              <a:rPr lang="en-US" sz="1000" dirty="0">
                <a:solidFill>
                  <a:prstClr val="black">
                    <a:lumMod val="65000"/>
                    <a:lumOff val="35000"/>
                  </a:prstClr>
                </a:solidFill>
                <a:latin typeface="Neutraface Text Light"/>
                <a:cs typeface="Neutraface Text Light"/>
              </a:rPr>
              <a:t> Maine Health Management Coalition-Foundation</a:t>
            </a:r>
          </a:p>
          <a:p>
            <a:pPr algn="ctr"/>
            <a:r>
              <a:rPr lang="en-US" sz="1000" dirty="0">
                <a:solidFill>
                  <a:prstClr val="black">
                    <a:lumMod val="65000"/>
                    <a:lumOff val="35000"/>
                  </a:prstClr>
                </a:solidFill>
                <a:latin typeface="Neutraface Text Light"/>
                <a:cs typeface="Neutraface Text Light"/>
              </a:rPr>
              <a:t>11 Bowdoin Mill Island, Suite 260 </a:t>
            </a:r>
            <a:r>
              <a:rPr lang="en-US" sz="1000" dirty="0">
                <a:solidFill>
                  <a:srgbClr val="8FB23E"/>
                </a:solidFill>
                <a:latin typeface="Neutraface Text Light"/>
                <a:cs typeface="Neutraface Text Light"/>
              </a:rPr>
              <a:t>| </a:t>
            </a:r>
            <a:r>
              <a:rPr lang="en-US" sz="1000" dirty="0">
                <a:solidFill>
                  <a:srgbClr val="595959"/>
                </a:solidFill>
                <a:latin typeface="Neutraface Text Light"/>
                <a:cs typeface="Neutraface Text Light"/>
              </a:rPr>
              <a:t>Topsham, ME 04086 </a:t>
            </a:r>
            <a:r>
              <a:rPr lang="en-US" sz="1000" dirty="0">
                <a:solidFill>
                  <a:srgbClr val="8FB23E"/>
                </a:solidFill>
                <a:latin typeface="Neutraface Text Light"/>
                <a:cs typeface="Neutraface Text Light"/>
              </a:rPr>
              <a:t>| </a:t>
            </a:r>
            <a:r>
              <a:rPr lang="en-US" sz="1000" dirty="0">
                <a:solidFill>
                  <a:srgbClr val="595959"/>
                </a:solidFill>
                <a:latin typeface="Neutraface Text Light"/>
                <a:cs typeface="Neutraface Text Light"/>
              </a:rPr>
              <a:t>(207) 899-1971 </a:t>
            </a:r>
            <a:r>
              <a:rPr lang="en-US" sz="1000" dirty="0">
                <a:solidFill>
                  <a:srgbClr val="8FB23E"/>
                </a:solidFill>
                <a:latin typeface="Neutraface Text Light"/>
                <a:cs typeface="Neutraface Text Light"/>
              </a:rPr>
              <a:t>| </a:t>
            </a:r>
            <a:r>
              <a:rPr lang="en-US" sz="1000" dirty="0" err="1">
                <a:solidFill>
                  <a:srgbClr val="595959"/>
                </a:solidFill>
                <a:latin typeface="Neutraface Text Light"/>
                <a:cs typeface="Neutraface Text Light"/>
              </a:rPr>
              <a:t>www.mehmc.org</a:t>
            </a:r>
            <a:r>
              <a:rPr lang="en-US" sz="1000" dirty="0">
                <a:solidFill>
                  <a:srgbClr val="8FB23E"/>
                </a:solidFill>
                <a:latin typeface="Neutraface Text Light"/>
                <a:cs typeface="Neutraface Text Light"/>
              </a:rPr>
              <a:t> | </a:t>
            </a:r>
            <a:r>
              <a:rPr lang="en-US" sz="1000" dirty="0" err="1">
                <a:solidFill>
                  <a:prstClr val="black">
                    <a:lumMod val="65000"/>
                    <a:lumOff val="35000"/>
                  </a:prstClr>
                </a:solidFill>
                <a:latin typeface="Neutraface Text Light"/>
                <a:cs typeface="Neutraface Text Light"/>
              </a:rPr>
              <a:t>www.getbettermaine.org</a:t>
            </a:r>
            <a:endParaRPr lang="en-US" sz="1000" dirty="0">
              <a:solidFill>
                <a:prstClr val="black">
                  <a:lumMod val="65000"/>
                  <a:lumOff val="35000"/>
                </a:prstClr>
              </a:solidFill>
              <a:latin typeface="Neutraface Text Light"/>
              <a:cs typeface="Neutraface Text Light"/>
            </a:endParaRPr>
          </a:p>
        </p:txBody>
      </p:sp>
    </p:spTree>
    <p:extLst>
      <p:ext uri="{BB962C8B-B14F-4D97-AF65-F5344CB8AC3E}">
        <p14:creationId xmlns:p14="http://schemas.microsoft.com/office/powerpoint/2010/main" val="3731484332"/>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hdo.maine.gov/portal/Home/Contact"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mailto:philippe.bonneau@maine.gov" TargetMode="External"/><Relationship Id="rId4" Type="http://schemas.openxmlformats.org/officeDocument/2006/relationships/hyperlink" Target="mailto:mhdohelp@hsri.org"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mailto:mhdohelp@hsri.org" TargetMode="External"/><Relationship Id="rId2" Type="http://schemas.openxmlformats.org/officeDocument/2006/relationships/notesSlide" Target="../notesSlides/notesSlide18.xml"/><Relationship Id="rId1" Type="http://schemas.openxmlformats.org/officeDocument/2006/relationships/slideLayout" Target="../slideLayouts/slideLayout8.xml"/><Relationship Id="rId6" Type="http://schemas.openxmlformats.org/officeDocument/2006/relationships/image" Target="../media/image4.png"/><Relationship Id="rId5" Type="http://schemas.openxmlformats.org/officeDocument/2006/relationships/image" Target="../media/image1.png"/><Relationship Id="rId4" Type="http://schemas.openxmlformats.org/officeDocument/2006/relationships/hyperlink" Target="mailto:philippe.bonneau@maine.gov"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congress.gov/bill/114th-congress/house-bill/2/text"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www.cms.gov/Medicare/New-Medicare-Card/index.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351914"/>
            <a:ext cx="10058400" cy="2569221"/>
          </a:xfrm>
        </p:spPr>
        <p:txBody>
          <a:bodyPr/>
          <a:lstStyle/>
          <a:p>
            <a:r>
              <a:rPr lang="en-US" dirty="0"/>
              <a:t>Claims Data Submitter Group</a:t>
            </a:r>
          </a:p>
        </p:txBody>
      </p:sp>
      <p:sp>
        <p:nvSpPr>
          <p:cNvPr id="3" name="Subtitle 2"/>
          <p:cNvSpPr>
            <a:spLocks noGrp="1"/>
          </p:cNvSpPr>
          <p:nvPr>
            <p:ph type="subTitle" idx="1"/>
          </p:nvPr>
        </p:nvSpPr>
        <p:spPr>
          <a:xfrm>
            <a:off x="1097280" y="5046083"/>
            <a:ext cx="10058400" cy="1143000"/>
          </a:xfrm>
        </p:spPr>
        <p:txBody>
          <a:bodyPr/>
          <a:lstStyle/>
          <a:p>
            <a:r>
              <a:rPr lang="en-US" dirty="0"/>
              <a:t>Webinar – 8/2/2018</a:t>
            </a:r>
          </a:p>
        </p:txBody>
      </p:sp>
      <p:sp>
        <p:nvSpPr>
          <p:cNvPr id="5" name="Rectangle 3"/>
          <p:cNvSpPr>
            <a:spLocks noChangeArrowheads="1"/>
          </p:cNvSpPr>
          <p:nvPr/>
        </p:nvSpPr>
        <p:spPr bwMode="auto">
          <a:xfrm>
            <a:off x="1097280" y="1936191"/>
            <a:ext cx="10058400" cy="415724"/>
          </a:xfrm>
          <a:prstGeom prst="rect">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 name="TextBox 5"/>
          <p:cNvSpPr txBox="1"/>
          <p:nvPr/>
        </p:nvSpPr>
        <p:spPr>
          <a:xfrm>
            <a:off x="7296912" y="3931920"/>
            <a:ext cx="4535424" cy="2308324"/>
          </a:xfrm>
          <a:prstGeom prst="rect">
            <a:avLst/>
          </a:prstGeom>
          <a:noFill/>
          <a:ln>
            <a:solidFill>
              <a:schemeClr val="tx1"/>
            </a:solidFill>
          </a:ln>
        </p:spPr>
        <p:txBody>
          <a:bodyPr wrap="square" rtlCol="0">
            <a:spAutoFit/>
          </a:bodyPr>
          <a:lstStyle/>
          <a:p>
            <a:r>
              <a:rPr lang="en-US" dirty="0"/>
              <a:t>Participant Reminders: </a:t>
            </a:r>
          </a:p>
          <a:p>
            <a:pPr marL="285750" indent="-285750">
              <a:buFont typeface="Arial" panose="020B0604020202020204" pitchFamily="34" charset="0"/>
              <a:buChar char="•"/>
            </a:pPr>
            <a:r>
              <a:rPr lang="en-US" dirty="0"/>
              <a:t>Please mute your line. </a:t>
            </a:r>
          </a:p>
          <a:p>
            <a:pPr marL="285750" indent="-285750">
              <a:buFont typeface="Arial" panose="020B0604020202020204" pitchFamily="34" charset="0"/>
              <a:buChar char="•"/>
            </a:pPr>
            <a:r>
              <a:rPr lang="en-US" dirty="0"/>
              <a:t>Please submit your questions via webinar Chat feature.</a:t>
            </a:r>
          </a:p>
          <a:p>
            <a:pPr marL="285750" indent="-285750">
              <a:buFont typeface="Arial" panose="020B0604020202020204" pitchFamily="34" charset="0"/>
              <a:buChar char="•"/>
            </a:pPr>
            <a:r>
              <a:rPr lang="en-US" dirty="0"/>
              <a:t>We will address as many questions as possible at the end of today’s webinar. For those questions we are unable to get to answers will be distributed to the group</a:t>
            </a:r>
          </a:p>
        </p:txBody>
      </p:sp>
      <p:pic>
        <p:nvPicPr>
          <p:cNvPr id="7" name="Picture 6">
            <a:extLst>
              <a:ext uri="{FF2B5EF4-FFF2-40B4-BE49-F238E27FC236}">
                <a16:creationId xmlns:a16="http://schemas.microsoft.com/office/drawing/2014/main" id="{3FAED872-7797-4763-9178-ED235A2C0040}"/>
              </a:ext>
            </a:extLst>
          </p:cNvPr>
          <p:cNvPicPr>
            <a:picLocks noChangeAspect="1"/>
          </p:cNvPicPr>
          <p:nvPr/>
        </p:nvPicPr>
        <p:blipFill>
          <a:blip r:embed="rId3"/>
          <a:stretch>
            <a:fillRect/>
          </a:stretch>
        </p:blipFill>
        <p:spPr>
          <a:xfrm>
            <a:off x="7477709" y="904601"/>
            <a:ext cx="3427886" cy="1031590"/>
          </a:xfrm>
          <a:prstGeom prst="rect">
            <a:avLst/>
          </a:prstGeom>
          <a:solidFill>
            <a:schemeClr val="bg1"/>
          </a:solidFill>
        </p:spPr>
      </p:pic>
    </p:spTree>
    <p:extLst>
      <p:ext uri="{BB962C8B-B14F-4D97-AF65-F5344CB8AC3E}">
        <p14:creationId xmlns:p14="http://schemas.microsoft.com/office/powerpoint/2010/main" val="13208718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B1BB2-1893-42FF-B900-28017155015D}"/>
              </a:ext>
            </a:extLst>
          </p:cNvPr>
          <p:cNvSpPr>
            <a:spLocks noGrp="1"/>
          </p:cNvSpPr>
          <p:nvPr>
            <p:ph type="title"/>
          </p:nvPr>
        </p:nvSpPr>
        <p:spPr/>
        <p:txBody>
          <a:bodyPr/>
          <a:lstStyle/>
          <a:p>
            <a:r>
              <a:rPr lang="en-US" dirty="0"/>
              <a:t>New Data Fields-as of 2019 Data Submissions</a:t>
            </a:r>
          </a:p>
        </p:txBody>
      </p:sp>
      <p:sp>
        <p:nvSpPr>
          <p:cNvPr id="3" name="Content Placeholder 2">
            <a:extLst>
              <a:ext uri="{FF2B5EF4-FFF2-40B4-BE49-F238E27FC236}">
                <a16:creationId xmlns:a16="http://schemas.microsoft.com/office/drawing/2014/main" id="{4AE893A1-25F2-473E-B846-A4596683E3DD}"/>
              </a:ext>
            </a:extLst>
          </p:cNvPr>
          <p:cNvSpPr>
            <a:spLocks noGrp="1"/>
          </p:cNvSpPr>
          <p:nvPr>
            <p:ph idx="1"/>
          </p:nvPr>
        </p:nvSpPr>
        <p:spPr/>
        <p:txBody>
          <a:bodyPr>
            <a:normAutofit/>
          </a:bodyPr>
          <a:lstStyle/>
          <a:p>
            <a:pPr marL="201168" lvl="1" indent="0">
              <a:lnSpc>
                <a:spcPct val="100000"/>
              </a:lnSpc>
              <a:buNone/>
            </a:pPr>
            <a:r>
              <a:rPr lang="en-US" sz="3400" dirty="0"/>
              <a:t>ME110	Subscriber HCIN</a:t>
            </a:r>
          </a:p>
          <a:p>
            <a:pPr marL="201168" lvl="1" indent="0">
              <a:lnSpc>
                <a:spcPct val="100000"/>
              </a:lnSpc>
              <a:buNone/>
            </a:pPr>
            <a:r>
              <a:rPr lang="en-US" sz="2000" dirty="0"/>
              <a:t>Subscriber’s Health Insurance Claim Number. Populate at least once starting February 1, 2019 and at least until MBI is reported.</a:t>
            </a:r>
            <a:endParaRPr lang="en-US" sz="3400" dirty="0"/>
          </a:p>
          <a:p>
            <a:pPr marL="201168" lvl="1" indent="0">
              <a:lnSpc>
                <a:spcPct val="100000"/>
              </a:lnSpc>
              <a:buNone/>
            </a:pPr>
            <a:r>
              <a:rPr lang="en-US" sz="3400" dirty="0"/>
              <a:t>ME111	Subscriber MBI</a:t>
            </a:r>
          </a:p>
          <a:p>
            <a:pPr marL="201168" lvl="1" indent="0">
              <a:lnSpc>
                <a:spcPct val="100000"/>
              </a:lnSpc>
              <a:buNone/>
            </a:pPr>
            <a:r>
              <a:rPr lang="en-US" sz="2000" dirty="0"/>
              <a:t>Subscriber’s Medicare Beneficiary Identifier. May be populated starting February 1, 2019 or as soon as MBI is available for reporting. Required starting January 1, 2020 or if ME110 is not present.</a:t>
            </a:r>
          </a:p>
          <a:p>
            <a:endParaRPr lang="en-US" dirty="0"/>
          </a:p>
        </p:txBody>
      </p:sp>
      <p:sp>
        <p:nvSpPr>
          <p:cNvPr id="4" name="Slide Number Placeholder 3">
            <a:extLst>
              <a:ext uri="{FF2B5EF4-FFF2-40B4-BE49-F238E27FC236}">
                <a16:creationId xmlns:a16="http://schemas.microsoft.com/office/drawing/2014/main" id="{E6A10FFE-0B48-46B7-A516-DDB6983339D6}"/>
              </a:ext>
            </a:extLst>
          </p:cNvPr>
          <p:cNvSpPr>
            <a:spLocks noGrp="1"/>
          </p:cNvSpPr>
          <p:nvPr>
            <p:ph type="sldNum" sz="quarter" idx="12"/>
          </p:nvPr>
        </p:nvSpPr>
        <p:spPr/>
        <p:txBody>
          <a:bodyPr/>
          <a:lstStyle/>
          <a:p>
            <a:fld id="{4CE482DC-2269-4F26-9D2A-7E44B1A4CD85}" type="slidenum">
              <a:rPr lang="en-US" smtClean="0"/>
              <a:pPr/>
              <a:t>10</a:t>
            </a:fld>
            <a:endParaRPr lang="en-US" dirty="0"/>
          </a:p>
        </p:txBody>
      </p:sp>
    </p:spTree>
    <p:extLst>
      <p:ext uri="{BB962C8B-B14F-4D97-AF65-F5344CB8AC3E}">
        <p14:creationId xmlns:p14="http://schemas.microsoft.com/office/powerpoint/2010/main" val="40722127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B1BB2-1893-42FF-B900-28017155015D}"/>
              </a:ext>
            </a:extLst>
          </p:cNvPr>
          <p:cNvSpPr>
            <a:spLocks noGrp="1"/>
          </p:cNvSpPr>
          <p:nvPr>
            <p:ph type="title"/>
          </p:nvPr>
        </p:nvSpPr>
        <p:spPr/>
        <p:txBody>
          <a:bodyPr/>
          <a:lstStyle/>
          <a:p>
            <a:r>
              <a:rPr lang="en-US" dirty="0"/>
              <a:t>New Data Fields-as of 2019 Data Submissions</a:t>
            </a:r>
          </a:p>
        </p:txBody>
      </p:sp>
      <p:sp>
        <p:nvSpPr>
          <p:cNvPr id="3" name="Content Placeholder 2">
            <a:extLst>
              <a:ext uri="{FF2B5EF4-FFF2-40B4-BE49-F238E27FC236}">
                <a16:creationId xmlns:a16="http://schemas.microsoft.com/office/drawing/2014/main" id="{4AE893A1-25F2-473E-B846-A4596683E3DD}"/>
              </a:ext>
            </a:extLst>
          </p:cNvPr>
          <p:cNvSpPr>
            <a:spLocks noGrp="1"/>
          </p:cNvSpPr>
          <p:nvPr>
            <p:ph idx="1"/>
          </p:nvPr>
        </p:nvSpPr>
        <p:spPr/>
        <p:txBody>
          <a:bodyPr>
            <a:normAutofit fontScale="92500"/>
          </a:bodyPr>
          <a:lstStyle/>
          <a:p>
            <a:pPr marL="201168" lvl="1" indent="0">
              <a:lnSpc>
                <a:spcPct val="100000"/>
              </a:lnSpc>
              <a:buNone/>
            </a:pPr>
            <a:r>
              <a:rPr lang="en-US" sz="3400" dirty="0"/>
              <a:t>ME112	Member HCIN</a:t>
            </a:r>
          </a:p>
          <a:p>
            <a:pPr marL="201168" lvl="1" indent="0">
              <a:lnSpc>
                <a:spcPct val="100000"/>
              </a:lnSpc>
              <a:buNone/>
            </a:pPr>
            <a:r>
              <a:rPr lang="en-US" sz="2000" dirty="0"/>
              <a:t>Member’s Health Insurance Claim Number. Required only for Medicare Supplemental/Companion Plans for which 1) the subscriber and the member are not the same person and 2) the payer is primary. Otherwise, leave blank. If not the same as ME110, populate at least once starting February 1, 2019 and at least until Member MBI is reported.</a:t>
            </a:r>
          </a:p>
          <a:p>
            <a:pPr marL="201168" lvl="1" indent="0">
              <a:lnSpc>
                <a:spcPct val="100000"/>
              </a:lnSpc>
              <a:buNone/>
            </a:pPr>
            <a:r>
              <a:rPr lang="en-US" sz="3400" dirty="0"/>
              <a:t>ME113	Member MBI</a:t>
            </a:r>
          </a:p>
          <a:p>
            <a:pPr marL="201168" lvl="1" indent="0">
              <a:lnSpc>
                <a:spcPct val="100000"/>
              </a:lnSpc>
              <a:buNone/>
            </a:pPr>
            <a:r>
              <a:rPr lang="en-US" sz="2100" dirty="0"/>
              <a:t>Member’s Medicare Beneficiary Identifier. Required only for Medicare Supplemental/Companion Plans for which 1) the subscriber and the member are not the same person, 2) the payer is primary and 3) ME112 is not present. Otherwise, leave blank. If not the same as ME111, may be populated starting February 1, 2019; however, only required starting January 1, 2020.</a:t>
            </a:r>
          </a:p>
          <a:p>
            <a:endParaRPr lang="en-US" dirty="0"/>
          </a:p>
        </p:txBody>
      </p:sp>
      <p:sp>
        <p:nvSpPr>
          <p:cNvPr id="4" name="Slide Number Placeholder 3">
            <a:extLst>
              <a:ext uri="{FF2B5EF4-FFF2-40B4-BE49-F238E27FC236}">
                <a16:creationId xmlns:a16="http://schemas.microsoft.com/office/drawing/2014/main" id="{E6A10FFE-0B48-46B7-A516-DDB6983339D6}"/>
              </a:ext>
            </a:extLst>
          </p:cNvPr>
          <p:cNvSpPr>
            <a:spLocks noGrp="1"/>
          </p:cNvSpPr>
          <p:nvPr>
            <p:ph type="sldNum" sz="quarter" idx="12"/>
          </p:nvPr>
        </p:nvSpPr>
        <p:spPr/>
        <p:txBody>
          <a:bodyPr/>
          <a:lstStyle/>
          <a:p>
            <a:fld id="{4CE482DC-2269-4F26-9D2A-7E44B1A4CD85}" type="slidenum">
              <a:rPr lang="en-US" smtClean="0"/>
              <a:pPr/>
              <a:t>11</a:t>
            </a:fld>
            <a:endParaRPr lang="en-US" dirty="0"/>
          </a:p>
        </p:txBody>
      </p:sp>
    </p:spTree>
    <p:extLst>
      <p:ext uri="{BB962C8B-B14F-4D97-AF65-F5344CB8AC3E}">
        <p14:creationId xmlns:p14="http://schemas.microsoft.com/office/powerpoint/2010/main" val="36261433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B1BB2-1893-42FF-B900-28017155015D}"/>
              </a:ext>
            </a:extLst>
          </p:cNvPr>
          <p:cNvSpPr>
            <a:spLocks noGrp="1"/>
          </p:cNvSpPr>
          <p:nvPr>
            <p:ph type="title"/>
          </p:nvPr>
        </p:nvSpPr>
        <p:spPr/>
        <p:txBody>
          <a:bodyPr/>
          <a:lstStyle/>
          <a:p>
            <a:r>
              <a:rPr lang="en-US" dirty="0"/>
              <a:t>New Data Fields-as of 2019 Data Submissions</a:t>
            </a:r>
          </a:p>
        </p:txBody>
      </p:sp>
      <p:sp>
        <p:nvSpPr>
          <p:cNvPr id="3" name="Content Placeholder 2">
            <a:extLst>
              <a:ext uri="{FF2B5EF4-FFF2-40B4-BE49-F238E27FC236}">
                <a16:creationId xmlns:a16="http://schemas.microsoft.com/office/drawing/2014/main" id="{4AE893A1-25F2-473E-B846-A4596683E3DD}"/>
              </a:ext>
            </a:extLst>
          </p:cNvPr>
          <p:cNvSpPr>
            <a:spLocks noGrp="1"/>
          </p:cNvSpPr>
          <p:nvPr>
            <p:ph idx="1"/>
          </p:nvPr>
        </p:nvSpPr>
        <p:spPr/>
        <p:txBody>
          <a:bodyPr>
            <a:normAutofit fontScale="77500" lnSpcReduction="20000"/>
          </a:bodyPr>
          <a:lstStyle/>
          <a:p>
            <a:pPr marL="201168" lvl="1" indent="0">
              <a:lnSpc>
                <a:spcPct val="100000"/>
              </a:lnSpc>
              <a:buNone/>
            </a:pPr>
            <a:r>
              <a:rPr lang="en-US" sz="3400" dirty="0"/>
              <a:t>MC327	Member Address Line 1</a:t>
            </a:r>
          </a:p>
          <a:p>
            <a:pPr marL="201168" lvl="1" indent="0">
              <a:lnSpc>
                <a:spcPct val="100000"/>
              </a:lnSpc>
              <a:buNone/>
            </a:pPr>
            <a:r>
              <a:rPr lang="en-US" sz="3400" dirty="0"/>
              <a:t>MC328	Member Address Line 2</a:t>
            </a:r>
          </a:p>
          <a:p>
            <a:pPr marL="201168" lvl="1" indent="0">
              <a:lnSpc>
                <a:spcPct val="100000"/>
              </a:lnSpc>
              <a:buNone/>
            </a:pPr>
            <a:r>
              <a:rPr lang="en-US" sz="3400" dirty="0"/>
              <a:t>MC329	Member Country Code</a:t>
            </a:r>
          </a:p>
          <a:p>
            <a:pPr marL="201168" lvl="1" indent="0">
              <a:lnSpc>
                <a:spcPct val="100000"/>
              </a:lnSpc>
              <a:buNone/>
            </a:pPr>
            <a:r>
              <a:rPr lang="en-US" sz="3400" dirty="0"/>
              <a:t>PC107	Member Address Line 1</a:t>
            </a:r>
          </a:p>
          <a:p>
            <a:pPr marL="201168" lvl="1" indent="0">
              <a:lnSpc>
                <a:spcPct val="100000"/>
              </a:lnSpc>
              <a:buNone/>
            </a:pPr>
            <a:r>
              <a:rPr lang="en-US" sz="3400" dirty="0"/>
              <a:t>PC108	Member Address Line 2</a:t>
            </a:r>
          </a:p>
          <a:p>
            <a:pPr marL="201168" lvl="1" indent="0">
              <a:lnSpc>
                <a:spcPct val="100000"/>
              </a:lnSpc>
              <a:buNone/>
            </a:pPr>
            <a:r>
              <a:rPr lang="en-US" sz="3400" dirty="0"/>
              <a:t>PC109	Member Country Code</a:t>
            </a:r>
          </a:p>
          <a:p>
            <a:pPr marL="201168" lvl="1" indent="0">
              <a:lnSpc>
                <a:spcPct val="100000"/>
              </a:lnSpc>
              <a:buNone/>
            </a:pPr>
            <a:r>
              <a:rPr lang="en-US" sz="3400" dirty="0"/>
              <a:t>DC107	Member Address Line 1</a:t>
            </a:r>
          </a:p>
          <a:p>
            <a:pPr marL="201168" lvl="1" indent="0">
              <a:lnSpc>
                <a:spcPct val="100000"/>
              </a:lnSpc>
              <a:buNone/>
            </a:pPr>
            <a:r>
              <a:rPr lang="en-US" sz="3400" dirty="0"/>
              <a:t>DC108	Member Address Line 2</a:t>
            </a:r>
          </a:p>
          <a:p>
            <a:pPr marL="201168" lvl="1" indent="0">
              <a:lnSpc>
                <a:spcPct val="100000"/>
              </a:lnSpc>
              <a:buNone/>
            </a:pPr>
            <a:r>
              <a:rPr lang="en-US" sz="3400" dirty="0"/>
              <a:t>DC109	Member Country Code</a:t>
            </a:r>
          </a:p>
          <a:p>
            <a:endParaRPr lang="en-US" dirty="0"/>
          </a:p>
          <a:p>
            <a:endParaRPr lang="en-US" dirty="0"/>
          </a:p>
        </p:txBody>
      </p:sp>
      <p:sp>
        <p:nvSpPr>
          <p:cNvPr id="4" name="Slide Number Placeholder 3">
            <a:extLst>
              <a:ext uri="{FF2B5EF4-FFF2-40B4-BE49-F238E27FC236}">
                <a16:creationId xmlns:a16="http://schemas.microsoft.com/office/drawing/2014/main" id="{E6A10FFE-0B48-46B7-A516-DDB6983339D6}"/>
              </a:ext>
            </a:extLst>
          </p:cNvPr>
          <p:cNvSpPr>
            <a:spLocks noGrp="1"/>
          </p:cNvSpPr>
          <p:nvPr>
            <p:ph type="sldNum" sz="quarter" idx="12"/>
          </p:nvPr>
        </p:nvSpPr>
        <p:spPr/>
        <p:txBody>
          <a:bodyPr/>
          <a:lstStyle/>
          <a:p>
            <a:fld id="{4CE482DC-2269-4F26-9D2A-7E44B1A4CD85}" type="slidenum">
              <a:rPr lang="en-US" smtClean="0"/>
              <a:pPr/>
              <a:t>12</a:t>
            </a:fld>
            <a:endParaRPr lang="en-US" dirty="0"/>
          </a:p>
        </p:txBody>
      </p:sp>
    </p:spTree>
    <p:extLst>
      <p:ext uri="{BB962C8B-B14F-4D97-AF65-F5344CB8AC3E}">
        <p14:creationId xmlns:p14="http://schemas.microsoft.com/office/powerpoint/2010/main" val="15565132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B1BB2-1893-42FF-B900-28017155015D}"/>
              </a:ext>
            </a:extLst>
          </p:cNvPr>
          <p:cNvSpPr>
            <a:spLocks noGrp="1"/>
          </p:cNvSpPr>
          <p:nvPr>
            <p:ph type="title"/>
          </p:nvPr>
        </p:nvSpPr>
        <p:spPr/>
        <p:txBody>
          <a:bodyPr/>
          <a:lstStyle/>
          <a:p>
            <a:r>
              <a:rPr lang="en-US" dirty="0"/>
              <a:t>Changed Data Fields-as of 2019 Data Submissions</a:t>
            </a:r>
          </a:p>
        </p:txBody>
      </p:sp>
      <p:sp>
        <p:nvSpPr>
          <p:cNvPr id="3" name="Content Placeholder 2">
            <a:extLst>
              <a:ext uri="{FF2B5EF4-FFF2-40B4-BE49-F238E27FC236}">
                <a16:creationId xmlns:a16="http://schemas.microsoft.com/office/drawing/2014/main" id="{4AE893A1-25F2-473E-B846-A4596683E3DD}"/>
              </a:ext>
            </a:extLst>
          </p:cNvPr>
          <p:cNvSpPr>
            <a:spLocks noGrp="1"/>
          </p:cNvSpPr>
          <p:nvPr>
            <p:ph idx="1"/>
          </p:nvPr>
        </p:nvSpPr>
        <p:spPr/>
        <p:txBody>
          <a:bodyPr>
            <a:normAutofit/>
          </a:bodyPr>
          <a:lstStyle/>
          <a:p>
            <a:pPr marL="0" lvl="1" indent="0">
              <a:lnSpc>
                <a:spcPct val="100000"/>
              </a:lnSpc>
              <a:spcBef>
                <a:spcPts val="1200"/>
              </a:spcBef>
              <a:spcAft>
                <a:spcPts val="200"/>
              </a:spcAft>
              <a:buSzPct val="100000"/>
              <a:buNone/>
            </a:pPr>
            <a:r>
              <a:rPr lang="en-US" sz="4400" b="1" dirty="0">
                <a:solidFill>
                  <a:schemeClr val="tx1">
                    <a:lumMod val="75000"/>
                    <a:lumOff val="25000"/>
                  </a:schemeClr>
                </a:solidFill>
              </a:rPr>
              <a:t>Country Name is now Country Code</a:t>
            </a:r>
          </a:p>
          <a:p>
            <a:pPr marL="201168" lvl="1" indent="0">
              <a:lnSpc>
                <a:spcPct val="100000"/>
              </a:lnSpc>
              <a:buNone/>
            </a:pPr>
            <a:r>
              <a:rPr lang="en-US" sz="3400" dirty="0"/>
              <a:t>PC024A	Pharmacy Country Code</a:t>
            </a:r>
          </a:p>
          <a:p>
            <a:pPr marL="201168" lvl="1" indent="0">
              <a:lnSpc>
                <a:spcPct val="100000"/>
              </a:lnSpc>
              <a:buNone/>
            </a:pPr>
            <a:endParaRPr lang="en-US" sz="3400" dirty="0"/>
          </a:p>
          <a:p>
            <a:endParaRPr lang="en-US" dirty="0"/>
          </a:p>
          <a:p>
            <a:endParaRPr lang="en-US" dirty="0"/>
          </a:p>
        </p:txBody>
      </p:sp>
      <p:sp>
        <p:nvSpPr>
          <p:cNvPr id="4" name="Slide Number Placeholder 3">
            <a:extLst>
              <a:ext uri="{FF2B5EF4-FFF2-40B4-BE49-F238E27FC236}">
                <a16:creationId xmlns:a16="http://schemas.microsoft.com/office/drawing/2014/main" id="{E6A10FFE-0B48-46B7-A516-DDB6983339D6}"/>
              </a:ext>
            </a:extLst>
          </p:cNvPr>
          <p:cNvSpPr>
            <a:spLocks noGrp="1"/>
          </p:cNvSpPr>
          <p:nvPr>
            <p:ph type="sldNum" sz="quarter" idx="12"/>
          </p:nvPr>
        </p:nvSpPr>
        <p:spPr/>
        <p:txBody>
          <a:bodyPr/>
          <a:lstStyle/>
          <a:p>
            <a:fld id="{4CE482DC-2269-4F26-9D2A-7E44B1A4CD85}" type="slidenum">
              <a:rPr lang="en-US" smtClean="0"/>
              <a:pPr/>
              <a:t>13</a:t>
            </a:fld>
            <a:endParaRPr lang="en-US" dirty="0"/>
          </a:p>
        </p:txBody>
      </p:sp>
    </p:spTree>
    <p:extLst>
      <p:ext uri="{BB962C8B-B14F-4D97-AF65-F5344CB8AC3E}">
        <p14:creationId xmlns:p14="http://schemas.microsoft.com/office/powerpoint/2010/main" val="3469855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Annual Registration Updates</a:t>
            </a:r>
          </a:p>
        </p:txBody>
      </p:sp>
      <p:sp>
        <p:nvSpPr>
          <p:cNvPr id="3" name="Content Placeholder 2"/>
          <p:cNvSpPr>
            <a:spLocks noGrp="1"/>
          </p:cNvSpPr>
          <p:nvPr>
            <p:ph idx="1"/>
          </p:nvPr>
        </p:nvSpPr>
        <p:spPr>
          <a:xfrm>
            <a:off x="914401" y="2039814"/>
            <a:ext cx="8278539" cy="3829279"/>
          </a:xfrm>
        </p:spPr>
        <p:txBody>
          <a:bodyPr>
            <a:normAutofit/>
          </a:bodyPr>
          <a:lstStyle/>
          <a:p>
            <a:pPr marL="201168" lvl="1" indent="0">
              <a:lnSpc>
                <a:spcPct val="100000"/>
              </a:lnSpc>
              <a:buNone/>
            </a:pPr>
            <a:r>
              <a:rPr lang="en-US" sz="2800" dirty="0"/>
              <a:t>Updates to Registration Information</a:t>
            </a:r>
          </a:p>
          <a:p>
            <a:pPr marL="457200" lvl="1" indent="-457200">
              <a:lnSpc>
                <a:spcPct val="110000"/>
              </a:lnSpc>
              <a:spcBef>
                <a:spcPts val="1200"/>
              </a:spcBef>
              <a:spcAft>
                <a:spcPts val="200"/>
              </a:spcAft>
              <a:buSzPct val="100000"/>
              <a:buFont typeface="Arial" panose="020B0604020202020204" pitchFamily="34" charset="0"/>
              <a:buChar char="•"/>
            </a:pPr>
            <a:r>
              <a:rPr lang="en-US" sz="3100" dirty="0">
                <a:solidFill>
                  <a:schemeClr val="tx1"/>
                </a:solidFill>
              </a:rPr>
              <a:t>All portal registration information needs to be reviewed and updated annually. </a:t>
            </a:r>
          </a:p>
          <a:p>
            <a:pPr marL="457200" lvl="1" indent="-457200">
              <a:lnSpc>
                <a:spcPct val="110000"/>
              </a:lnSpc>
              <a:spcBef>
                <a:spcPts val="1200"/>
              </a:spcBef>
              <a:spcAft>
                <a:spcPts val="200"/>
              </a:spcAft>
              <a:buSzPct val="100000"/>
              <a:buFont typeface="Arial" panose="020B0604020202020204" pitchFamily="34" charset="0"/>
              <a:buChar char="•"/>
            </a:pPr>
            <a:r>
              <a:rPr lang="en-US" sz="3100" dirty="0">
                <a:solidFill>
                  <a:schemeClr val="tx1"/>
                </a:solidFill>
              </a:rPr>
              <a:t>During the month of February 2019 you will complete your updates in the Portal. </a:t>
            </a:r>
          </a:p>
        </p:txBody>
      </p:sp>
      <p:sp>
        <p:nvSpPr>
          <p:cNvPr id="4" name="Slide Number Placeholder 3"/>
          <p:cNvSpPr>
            <a:spLocks noGrp="1"/>
          </p:cNvSpPr>
          <p:nvPr>
            <p:ph type="sldNum" sz="quarter" idx="12"/>
          </p:nvPr>
        </p:nvSpPr>
        <p:spPr/>
        <p:txBody>
          <a:bodyPr/>
          <a:lstStyle/>
          <a:p>
            <a:fld id="{4CE482DC-2269-4F26-9D2A-7E44B1A4CD85}" type="slidenum">
              <a:rPr lang="en-US" smtClean="0"/>
              <a:pPr/>
              <a:t>14</a:t>
            </a:fld>
            <a:endParaRPr lang="en-US" dirty="0"/>
          </a:p>
        </p:txBody>
      </p:sp>
      <p:grpSp>
        <p:nvGrpSpPr>
          <p:cNvPr id="8" name="Group 7">
            <a:extLst>
              <a:ext uri="{FF2B5EF4-FFF2-40B4-BE49-F238E27FC236}">
                <a16:creationId xmlns:a16="http://schemas.microsoft.com/office/drawing/2014/main" id="{BE8378E1-4793-4027-99FC-303B96D1E61F}"/>
              </a:ext>
            </a:extLst>
          </p:cNvPr>
          <p:cNvGrpSpPr/>
          <p:nvPr/>
        </p:nvGrpSpPr>
        <p:grpSpPr>
          <a:xfrm>
            <a:off x="8950254" y="1589631"/>
            <a:ext cx="3212432" cy="2683043"/>
            <a:chOff x="8398042" y="2141621"/>
            <a:chExt cx="3212432" cy="2683043"/>
          </a:xfrm>
        </p:grpSpPr>
        <p:pic>
          <p:nvPicPr>
            <p:cNvPr id="9" name="Picture 8">
              <a:extLst>
                <a:ext uri="{FF2B5EF4-FFF2-40B4-BE49-F238E27FC236}">
                  <a16:creationId xmlns:a16="http://schemas.microsoft.com/office/drawing/2014/main" id="{03FCB11E-7EB5-4447-8F10-021A23D5E68D}"/>
                </a:ext>
              </a:extLst>
            </p:cNvPr>
            <p:cNvPicPr>
              <a:picLocks noChangeAspect="1"/>
            </p:cNvPicPr>
            <p:nvPr/>
          </p:nvPicPr>
          <p:blipFill rotWithShape="1">
            <a:blip r:embed="rId3">
              <a:extLst>
                <a:ext uri="{28A0092B-C50C-407E-A947-70E740481C1C}">
                  <a14:useLocalDpi xmlns:a14="http://schemas.microsoft.com/office/drawing/2010/main" val="0"/>
                </a:ext>
              </a:extLst>
            </a:blip>
            <a:srcRect l="10931" t="8069" r="5533" b="8624"/>
            <a:stretch/>
          </p:blipFill>
          <p:spPr>
            <a:xfrm>
              <a:off x="8398042" y="2141621"/>
              <a:ext cx="3212432" cy="2683043"/>
            </a:xfrm>
            <a:prstGeom prst="rect">
              <a:avLst/>
            </a:prstGeom>
          </p:spPr>
        </p:pic>
        <p:sp>
          <p:nvSpPr>
            <p:cNvPr id="10" name="TextBox 9">
              <a:extLst>
                <a:ext uri="{FF2B5EF4-FFF2-40B4-BE49-F238E27FC236}">
                  <a16:creationId xmlns:a16="http://schemas.microsoft.com/office/drawing/2014/main" id="{72920098-6624-4477-A6E1-06B60FE28BD2}"/>
                </a:ext>
              </a:extLst>
            </p:cNvPr>
            <p:cNvSpPr txBox="1"/>
            <p:nvPr/>
          </p:nvSpPr>
          <p:spPr>
            <a:xfrm rot="20900935">
              <a:off x="8643664" y="3198637"/>
              <a:ext cx="2721188" cy="1061829"/>
            </a:xfrm>
            <a:prstGeom prst="rect">
              <a:avLst/>
            </a:prstGeom>
            <a:noFill/>
          </p:spPr>
          <p:txBody>
            <a:bodyPr wrap="square" rtlCol="0">
              <a:spAutoFit/>
            </a:bodyPr>
            <a:lstStyle/>
            <a:p>
              <a:pPr algn="ctr"/>
              <a:r>
                <a:rPr lang="en-US" sz="2100" dirty="0">
                  <a:latin typeface="Segoe Script" panose="020B0504020000000003" pitchFamily="34" charset="0"/>
                </a:rPr>
                <a:t>Update registration</a:t>
              </a:r>
            </a:p>
            <a:p>
              <a:pPr algn="ctr"/>
              <a:r>
                <a:rPr lang="en-US" sz="2100" dirty="0">
                  <a:latin typeface="Segoe Script" panose="020B0504020000000003" pitchFamily="34" charset="0"/>
                </a:rPr>
                <a:t> info </a:t>
              </a:r>
            </a:p>
          </p:txBody>
        </p:sp>
      </p:grpSp>
    </p:spTree>
    <p:extLst>
      <p:ext uri="{BB962C8B-B14F-4D97-AF65-F5344CB8AC3E}">
        <p14:creationId xmlns:p14="http://schemas.microsoft.com/office/powerpoint/2010/main" val="9460683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Annual Validation Override Resets</a:t>
            </a:r>
          </a:p>
        </p:txBody>
      </p:sp>
      <p:sp>
        <p:nvSpPr>
          <p:cNvPr id="3" name="Content Placeholder 2"/>
          <p:cNvSpPr>
            <a:spLocks noGrp="1"/>
          </p:cNvSpPr>
          <p:nvPr>
            <p:ph idx="1"/>
          </p:nvPr>
        </p:nvSpPr>
        <p:spPr>
          <a:xfrm>
            <a:off x="914401" y="2039814"/>
            <a:ext cx="8278539" cy="3829279"/>
          </a:xfrm>
        </p:spPr>
        <p:txBody>
          <a:bodyPr>
            <a:normAutofit lnSpcReduction="10000"/>
          </a:bodyPr>
          <a:lstStyle/>
          <a:p>
            <a:pPr marL="201168" lvl="1" indent="0">
              <a:lnSpc>
                <a:spcPct val="110000"/>
              </a:lnSpc>
              <a:buNone/>
            </a:pPr>
            <a:r>
              <a:rPr lang="en-US" sz="2800" dirty="0"/>
              <a:t>Profile and Exemption Resets</a:t>
            </a:r>
          </a:p>
          <a:p>
            <a:pPr marL="457200" lvl="1" indent="-457200">
              <a:lnSpc>
                <a:spcPct val="110000"/>
              </a:lnSpc>
              <a:spcBef>
                <a:spcPts val="1200"/>
              </a:spcBef>
              <a:spcAft>
                <a:spcPts val="200"/>
              </a:spcAft>
              <a:buSzPct val="100000"/>
              <a:buFont typeface="Arial" panose="020B0604020202020204" pitchFamily="34" charset="0"/>
              <a:buChar char="•"/>
            </a:pPr>
            <a:r>
              <a:rPr lang="en-US" sz="3100" dirty="0">
                <a:solidFill>
                  <a:schemeClr val="tx1"/>
                </a:solidFill>
              </a:rPr>
              <a:t>All existing profile and exemption-level overrides will expire as of February 1, 2019. Submissions that occur after this reset (January 2019 data) will be evaluated against all validation rules. </a:t>
            </a:r>
          </a:p>
          <a:p>
            <a:pPr marL="457200" lvl="1" indent="-457200">
              <a:lnSpc>
                <a:spcPct val="110000"/>
              </a:lnSpc>
              <a:spcBef>
                <a:spcPts val="1200"/>
              </a:spcBef>
              <a:spcAft>
                <a:spcPts val="200"/>
              </a:spcAft>
              <a:buSzPct val="100000"/>
              <a:buFont typeface="Arial" panose="020B0604020202020204" pitchFamily="34" charset="0"/>
              <a:buChar char="•"/>
            </a:pPr>
            <a:r>
              <a:rPr lang="en-US" sz="3100" dirty="0">
                <a:solidFill>
                  <a:schemeClr val="tx1"/>
                </a:solidFill>
              </a:rPr>
              <a:t>New profile and exemption-level overrides will have to be requested as needed.</a:t>
            </a:r>
          </a:p>
        </p:txBody>
      </p:sp>
      <p:sp>
        <p:nvSpPr>
          <p:cNvPr id="4" name="Slide Number Placeholder 3"/>
          <p:cNvSpPr>
            <a:spLocks noGrp="1"/>
          </p:cNvSpPr>
          <p:nvPr>
            <p:ph type="sldNum" sz="quarter" idx="12"/>
          </p:nvPr>
        </p:nvSpPr>
        <p:spPr/>
        <p:txBody>
          <a:bodyPr/>
          <a:lstStyle/>
          <a:p>
            <a:fld id="{4CE482DC-2269-4F26-9D2A-7E44B1A4CD85}" type="slidenum">
              <a:rPr lang="en-US" smtClean="0"/>
              <a:pPr/>
              <a:t>15</a:t>
            </a:fld>
            <a:endParaRPr lang="en-US" dirty="0"/>
          </a:p>
        </p:txBody>
      </p:sp>
      <p:grpSp>
        <p:nvGrpSpPr>
          <p:cNvPr id="8" name="Group 7">
            <a:extLst>
              <a:ext uri="{FF2B5EF4-FFF2-40B4-BE49-F238E27FC236}">
                <a16:creationId xmlns:a16="http://schemas.microsoft.com/office/drawing/2014/main" id="{143F0D00-793F-4958-B194-246F0A717105}"/>
              </a:ext>
            </a:extLst>
          </p:cNvPr>
          <p:cNvGrpSpPr/>
          <p:nvPr/>
        </p:nvGrpSpPr>
        <p:grpSpPr>
          <a:xfrm>
            <a:off x="8979568" y="1589631"/>
            <a:ext cx="3212432" cy="2683043"/>
            <a:chOff x="8467615" y="2141621"/>
            <a:chExt cx="3212432" cy="2683043"/>
          </a:xfrm>
        </p:grpSpPr>
        <p:pic>
          <p:nvPicPr>
            <p:cNvPr id="9" name="Picture 8">
              <a:extLst>
                <a:ext uri="{FF2B5EF4-FFF2-40B4-BE49-F238E27FC236}">
                  <a16:creationId xmlns:a16="http://schemas.microsoft.com/office/drawing/2014/main" id="{5BE1F354-F576-4634-B729-C128AEC25FB8}"/>
                </a:ext>
              </a:extLst>
            </p:cNvPr>
            <p:cNvPicPr>
              <a:picLocks noChangeAspect="1"/>
            </p:cNvPicPr>
            <p:nvPr/>
          </p:nvPicPr>
          <p:blipFill rotWithShape="1">
            <a:blip r:embed="rId3">
              <a:extLst>
                <a:ext uri="{28A0092B-C50C-407E-A947-70E740481C1C}">
                  <a14:useLocalDpi xmlns:a14="http://schemas.microsoft.com/office/drawing/2010/main" val="0"/>
                </a:ext>
              </a:extLst>
            </a:blip>
            <a:srcRect l="10931" t="8069" r="5533" b="8624"/>
            <a:stretch/>
          </p:blipFill>
          <p:spPr>
            <a:xfrm>
              <a:off x="8467615" y="2141621"/>
              <a:ext cx="3212432" cy="2683043"/>
            </a:xfrm>
            <a:prstGeom prst="rect">
              <a:avLst/>
            </a:prstGeom>
          </p:spPr>
        </p:pic>
        <p:sp>
          <p:nvSpPr>
            <p:cNvPr id="10" name="TextBox 9">
              <a:extLst>
                <a:ext uri="{FF2B5EF4-FFF2-40B4-BE49-F238E27FC236}">
                  <a16:creationId xmlns:a16="http://schemas.microsoft.com/office/drawing/2014/main" id="{90C48704-ABE6-4755-A829-B83CFAD91999}"/>
                </a:ext>
              </a:extLst>
            </p:cNvPr>
            <p:cNvSpPr txBox="1"/>
            <p:nvPr/>
          </p:nvSpPr>
          <p:spPr>
            <a:xfrm rot="20900935">
              <a:off x="8643664" y="3198637"/>
              <a:ext cx="2721188" cy="1061829"/>
            </a:xfrm>
            <a:prstGeom prst="rect">
              <a:avLst/>
            </a:prstGeom>
            <a:noFill/>
          </p:spPr>
          <p:txBody>
            <a:bodyPr wrap="square" rtlCol="0">
              <a:spAutoFit/>
            </a:bodyPr>
            <a:lstStyle/>
            <a:p>
              <a:pPr algn="ctr"/>
              <a:r>
                <a:rPr lang="en-US" sz="2100" dirty="0">
                  <a:latin typeface="Segoe Script" panose="020B0504020000000003" pitchFamily="34" charset="0"/>
                </a:rPr>
                <a:t>Submit new override </a:t>
              </a:r>
            </a:p>
            <a:p>
              <a:pPr algn="ctr"/>
              <a:r>
                <a:rPr lang="en-US" sz="2100" dirty="0">
                  <a:latin typeface="Segoe Script" panose="020B0504020000000003" pitchFamily="34" charset="0"/>
                </a:rPr>
                <a:t>requests</a:t>
              </a:r>
            </a:p>
          </p:txBody>
        </p:sp>
      </p:grpSp>
    </p:spTree>
    <p:extLst>
      <p:ext uri="{BB962C8B-B14F-4D97-AF65-F5344CB8AC3E}">
        <p14:creationId xmlns:p14="http://schemas.microsoft.com/office/powerpoint/2010/main" val="10648565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Validation Changes</a:t>
            </a:r>
          </a:p>
        </p:txBody>
      </p:sp>
      <p:sp>
        <p:nvSpPr>
          <p:cNvPr id="3" name="Content Placeholder 2"/>
          <p:cNvSpPr>
            <a:spLocks noGrp="1"/>
          </p:cNvSpPr>
          <p:nvPr>
            <p:ph idx="1"/>
          </p:nvPr>
        </p:nvSpPr>
        <p:spPr/>
        <p:txBody>
          <a:bodyPr>
            <a:normAutofit/>
          </a:bodyPr>
          <a:lstStyle/>
          <a:p>
            <a:endParaRPr lang="en-US" sz="900" dirty="0">
              <a:solidFill>
                <a:schemeClr val="tx1"/>
              </a:solidFill>
            </a:endParaRPr>
          </a:p>
          <a:p>
            <a:r>
              <a:rPr lang="en-US" dirty="0">
                <a:solidFill>
                  <a:schemeClr val="tx1"/>
                </a:solidFill>
              </a:rPr>
              <a:t>Proposed changes will be distributed in September. </a:t>
            </a:r>
          </a:p>
          <a:p>
            <a:r>
              <a:rPr lang="en-US" dirty="0">
                <a:solidFill>
                  <a:schemeClr val="tx1"/>
                </a:solidFill>
              </a:rPr>
              <a:t>Expected Changes</a:t>
            </a:r>
          </a:p>
          <a:p>
            <a:pPr lvl="1">
              <a:lnSpc>
                <a:spcPct val="100000"/>
              </a:lnSpc>
            </a:pPr>
            <a:r>
              <a:rPr lang="en-US" dirty="0">
                <a:solidFill>
                  <a:schemeClr val="tx1"/>
                </a:solidFill>
              </a:rPr>
              <a:t>New rules for new fields.</a:t>
            </a:r>
          </a:p>
          <a:p>
            <a:pPr lvl="1">
              <a:lnSpc>
                <a:spcPct val="100000"/>
              </a:lnSpc>
            </a:pPr>
            <a:r>
              <a:rPr lang="en-US" dirty="0">
                <a:solidFill>
                  <a:schemeClr val="tx1"/>
                </a:solidFill>
              </a:rPr>
              <a:t>Modify existing rules to address repeat data quality concerns.</a:t>
            </a:r>
          </a:p>
          <a:p>
            <a:pPr lvl="1">
              <a:lnSpc>
                <a:spcPct val="100000"/>
              </a:lnSpc>
            </a:pPr>
            <a:endParaRPr lang="en-US" dirty="0"/>
          </a:p>
          <a:p>
            <a:endParaRPr lang="en-US" dirty="0"/>
          </a:p>
        </p:txBody>
      </p:sp>
      <p:sp>
        <p:nvSpPr>
          <p:cNvPr id="4" name="Slide Number Placeholder 3"/>
          <p:cNvSpPr>
            <a:spLocks noGrp="1"/>
          </p:cNvSpPr>
          <p:nvPr>
            <p:ph type="sldNum" sz="quarter" idx="12"/>
          </p:nvPr>
        </p:nvSpPr>
        <p:spPr/>
        <p:txBody>
          <a:bodyPr/>
          <a:lstStyle/>
          <a:p>
            <a:fld id="{4CE482DC-2269-4F26-9D2A-7E44B1A4CD85}" type="slidenum">
              <a:rPr lang="en-US" smtClean="0"/>
              <a:pPr/>
              <a:t>16</a:t>
            </a:fld>
            <a:endParaRPr lang="en-US" dirty="0"/>
          </a:p>
        </p:txBody>
      </p:sp>
    </p:spTree>
    <p:extLst>
      <p:ext uri="{BB962C8B-B14F-4D97-AF65-F5344CB8AC3E}">
        <p14:creationId xmlns:p14="http://schemas.microsoft.com/office/powerpoint/2010/main" val="36909293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79" y="329466"/>
            <a:ext cx="10115203" cy="1450757"/>
          </a:xfrm>
        </p:spPr>
        <p:txBody>
          <a:bodyPr/>
          <a:lstStyle/>
          <a:p>
            <a:r>
              <a:rPr lang="en-US" dirty="0">
                <a:solidFill>
                  <a:schemeClr val="tx1"/>
                </a:solidFill>
              </a:rPr>
              <a:t>Implementation Timeline</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746713317"/>
              </p:ext>
            </p:extLst>
          </p:nvPr>
        </p:nvGraphicFramePr>
        <p:xfrm>
          <a:off x="1274763" y="2008041"/>
          <a:ext cx="9937719" cy="3495040"/>
        </p:xfrm>
        <a:graphic>
          <a:graphicData uri="http://schemas.openxmlformats.org/drawingml/2006/table">
            <a:tbl>
              <a:tblPr firstRow="1" bandRow="1">
                <a:tableStyleId>{073A0DAA-6AF3-43AB-8588-CEC1D06C72B9}</a:tableStyleId>
              </a:tblPr>
              <a:tblGrid>
                <a:gridCol w="6301323">
                  <a:extLst>
                    <a:ext uri="{9D8B030D-6E8A-4147-A177-3AD203B41FA5}">
                      <a16:colId xmlns:a16="http://schemas.microsoft.com/office/drawing/2014/main" val="20000"/>
                    </a:ext>
                  </a:extLst>
                </a:gridCol>
                <a:gridCol w="1780655">
                  <a:extLst>
                    <a:ext uri="{9D8B030D-6E8A-4147-A177-3AD203B41FA5}">
                      <a16:colId xmlns:a16="http://schemas.microsoft.com/office/drawing/2014/main" val="20001"/>
                    </a:ext>
                  </a:extLst>
                </a:gridCol>
                <a:gridCol w="1855741">
                  <a:extLst>
                    <a:ext uri="{9D8B030D-6E8A-4147-A177-3AD203B41FA5}">
                      <a16:colId xmlns:a16="http://schemas.microsoft.com/office/drawing/2014/main" val="20002"/>
                    </a:ext>
                  </a:extLst>
                </a:gridCol>
              </a:tblGrid>
              <a:tr h="370840">
                <a:tc>
                  <a:txBody>
                    <a:bodyPr/>
                    <a:lstStyle/>
                    <a:p>
                      <a:r>
                        <a:rPr lang="en-US" dirty="0"/>
                        <a:t>Task</a:t>
                      </a:r>
                    </a:p>
                  </a:txBody>
                  <a:tcPr/>
                </a:tc>
                <a:tc>
                  <a:txBody>
                    <a:bodyPr/>
                    <a:lstStyle/>
                    <a:p>
                      <a:r>
                        <a:rPr lang="en-US" dirty="0"/>
                        <a:t>Start Date</a:t>
                      </a:r>
                    </a:p>
                  </a:txBody>
                  <a:tcPr/>
                </a:tc>
                <a:tc>
                  <a:txBody>
                    <a:bodyPr/>
                    <a:lstStyle/>
                    <a:p>
                      <a:r>
                        <a:rPr lang="en-US" dirty="0"/>
                        <a:t>End Date</a:t>
                      </a:r>
                    </a:p>
                  </a:txBody>
                  <a:tcPr/>
                </a:tc>
                <a:extLst>
                  <a:ext uri="{0D108BD9-81ED-4DB2-BD59-A6C34878D82A}">
                    <a16:rowId xmlns:a16="http://schemas.microsoft.com/office/drawing/2014/main" val="10000"/>
                  </a:ext>
                </a:extLst>
              </a:tr>
              <a:tr h="370840">
                <a:tc>
                  <a:txBody>
                    <a:bodyPr/>
                    <a:lstStyle/>
                    <a:p>
                      <a:r>
                        <a:rPr lang="en-US" dirty="0"/>
                        <a:t>Proposed Validation Rule Changes Distributed</a:t>
                      </a:r>
                    </a:p>
                  </a:txBody>
                  <a:tcPr/>
                </a:tc>
                <a:tc>
                  <a:txBody>
                    <a:bodyPr/>
                    <a:lstStyle/>
                    <a:p>
                      <a:r>
                        <a:rPr lang="en-US" dirty="0"/>
                        <a:t>9/17/2018</a:t>
                      </a:r>
                      <a:endParaRPr lang="en-US" dirty="0">
                        <a:solidFill>
                          <a:schemeClr val="tx1"/>
                        </a:solidFill>
                      </a:endParaRPr>
                    </a:p>
                  </a:txBody>
                  <a:tcPr/>
                </a:tc>
                <a:tc>
                  <a:txBody>
                    <a:bodyPr/>
                    <a:lstStyle/>
                    <a:p>
                      <a:r>
                        <a:rPr lang="en-US" dirty="0"/>
                        <a:t>9/28/2018</a:t>
                      </a:r>
                      <a:endParaRPr lang="en-US" dirty="0">
                        <a:solidFill>
                          <a:schemeClr val="tx1"/>
                        </a:solidFill>
                      </a:endParaRPr>
                    </a:p>
                  </a:txBody>
                  <a:tcPr/>
                </a:tc>
                <a:extLst>
                  <a:ext uri="{0D108BD9-81ED-4DB2-BD59-A6C34878D82A}">
                    <a16:rowId xmlns:a16="http://schemas.microsoft.com/office/drawing/2014/main" val="10001"/>
                  </a:ext>
                </a:extLst>
              </a:tr>
              <a:tr h="0">
                <a:tc>
                  <a:txBody>
                    <a:bodyPr/>
                    <a:lstStyle/>
                    <a:p>
                      <a:r>
                        <a:rPr lang="en-US" dirty="0"/>
                        <a:t>Instructions regarding testing will be emailed</a:t>
                      </a:r>
                    </a:p>
                  </a:txBody>
                  <a:tcPr/>
                </a:tc>
                <a:tc>
                  <a:txBody>
                    <a:bodyPr/>
                    <a:lstStyle/>
                    <a:p>
                      <a:r>
                        <a:rPr lang="en-US" dirty="0"/>
                        <a:t>10/8/2018</a:t>
                      </a:r>
                    </a:p>
                  </a:txBody>
                  <a:tcPr/>
                </a:tc>
                <a:tc>
                  <a:txBody>
                    <a:bodyPr/>
                    <a:lstStyle/>
                    <a:p>
                      <a:r>
                        <a:rPr lang="en-US" dirty="0"/>
                        <a:t>10/12/2018</a:t>
                      </a:r>
                    </a:p>
                  </a:txBody>
                  <a:tcPr/>
                </a:tc>
                <a:extLst>
                  <a:ext uri="{0D108BD9-81ED-4DB2-BD59-A6C34878D82A}">
                    <a16:rowId xmlns:a16="http://schemas.microsoft.com/office/drawing/2014/main" val="1345714307"/>
                  </a:ext>
                </a:extLst>
              </a:tr>
              <a:tr h="0">
                <a:tc>
                  <a:txBody>
                    <a:bodyPr/>
                    <a:lstStyle/>
                    <a:p>
                      <a:r>
                        <a:rPr lang="en-US" dirty="0"/>
                        <a:t>Payer Testing of Chapter 243 format and Validation Changes </a:t>
                      </a:r>
                    </a:p>
                  </a:txBody>
                  <a:tcPr/>
                </a:tc>
                <a:tc>
                  <a:txBody>
                    <a:bodyPr/>
                    <a:lstStyle/>
                    <a:p>
                      <a:r>
                        <a:rPr lang="en-US" dirty="0"/>
                        <a:t>10/15/2018</a:t>
                      </a:r>
                    </a:p>
                  </a:txBody>
                  <a:tcPr/>
                </a:tc>
                <a:tc>
                  <a:txBody>
                    <a:bodyPr/>
                    <a:lstStyle/>
                    <a:p>
                      <a:r>
                        <a:rPr lang="en-US" dirty="0"/>
                        <a:t>11/15/2018</a:t>
                      </a:r>
                    </a:p>
                  </a:txBody>
                  <a:tcPr/>
                </a:tc>
                <a:extLst>
                  <a:ext uri="{0D108BD9-81ED-4DB2-BD59-A6C34878D82A}">
                    <a16:rowId xmlns:a16="http://schemas.microsoft.com/office/drawing/2014/main" val="10002"/>
                  </a:ext>
                </a:extLst>
              </a:tr>
              <a:tr h="370840">
                <a:tc>
                  <a:txBody>
                    <a:bodyPr/>
                    <a:lstStyle/>
                    <a:p>
                      <a:r>
                        <a:rPr lang="en-US" dirty="0"/>
                        <a:t>Instructions regarding annual updates will be emailed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2/1/2019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2/1/2019</a:t>
                      </a:r>
                    </a:p>
                  </a:txBody>
                  <a:tcPr/>
                </a:tc>
                <a:extLst>
                  <a:ext uri="{0D108BD9-81ED-4DB2-BD59-A6C34878D82A}">
                    <a16:rowId xmlns:a16="http://schemas.microsoft.com/office/drawing/2014/main" val="3705204131"/>
                  </a:ext>
                </a:extLst>
              </a:tr>
              <a:tr h="0">
                <a:tc>
                  <a:txBody>
                    <a:bodyPr/>
                    <a:lstStyle/>
                    <a:p>
                      <a:r>
                        <a:rPr lang="en-US" dirty="0"/>
                        <a:t>Submissions during this period will be held (not validated) until new rules are in place and overrides are reset</a:t>
                      </a:r>
                    </a:p>
                  </a:txBody>
                  <a:tcPr/>
                </a:tc>
                <a:tc>
                  <a:txBody>
                    <a:bodyPr/>
                    <a:lstStyle/>
                    <a:p>
                      <a:r>
                        <a:rPr lang="en-US" dirty="0"/>
                        <a:t>2/1/2019</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2/5/2019</a:t>
                      </a:r>
                    </a:p>
                    <a:p>
                      <a:endParaRPr lang="en-US" dirty="0"/>
                    </a:p>
                  </a:txBody>
                  <a:tcPr/>
                </a:tc>
                <a:extLst>
                  <a:ext uri="{0D108BD9-81ED-4DB2-BD59-A6C34878D82A}">
                    <a16:rowId xmlns:a16="http://schemas.microsoft.com/office/drawing/2014/main" val="10003"/>
                  </a:ext>
                </a:extLst>
              </a:tr>
              <a:tr h="178486">
                <a:tc>
                  <a:txBody>
                    <a:bodyPr/>
                    <a:lstStyle/>
                    <a:p>
                      <a:r>
                        <a:rPr lang="en-US" sz="1800" kern="1200" dirty="0">
                          <a:effectLst/>
                        </a:rPr>
                        <a:t>Chapter 243 and Validation Rule Changes Deployed to Production - Annual override reset</a:t>
                      </a:r>
                      <a:endParaRPr lang="en-US" dirty="0"/>
                    </a:p>
                  </a:txBody>
                  <a:tcPr/>
                </a:tc>
                <a:tc>
                  <a:txBody>
                    <a:bodyPr/>
                    <a:lstStyle/>
                    <a:p>
                      <a:r>
                        <a:rPr lang="en-US" dirty="0"/>
                        <a:t>2/6/2019</a:t>
                      </a:r>
                    </a:p>
                  </a:txBody>
                  <a:tcPr/>
                </a:tc>
                <a:tc>
                  <a:txBody>
                    <a:bodyPr/>
                    <a:lstStyle/>
                    <a:p>
                      <a:r>
                        <a:rPr lang="en-US" dirty="0"/>
                        <a:t>2/6/2019</a:t>
                      </a:r>
                    </a:p>
                  </a:txBody>
                  <a:tcPr/>
                </a:tc>
                <a:extLst>
                  <a:ext uri="{0D108BD9-81ED-4DB2-BD59-A6C34878D82A}">
                    <a16:rowId xmlns:a16="http://schemas.microsoft.com/office/drawing/2014/main" val="10004"/>
                  </a:ext>
                </a:extLst>
              </a:tr>
              <a:tr h="370840">
                <a:tc>
                  <a:txBody>
                    <a:bodyPr/>
                    <a:lstStyle/>
                    <a:p>
                      <a:r>
                        <a:rPr lang="en-US" sz="1800" kern="1200" dirty="0">
                          <a:effectLst/>
                        </a:rPr>
                        <a:t>Payers Complete Annual Registration Information Updates</a:t>
                      </a:r>
                      <a:endParaRPr lang="en-US" dirty="0"/>
                    </a:p>
                  </a:txBody>
                  <a:tcPr/>
                </a:tc>
                <a:tc>
                  <a:txBody>
                    <a:bodyPr/>
                    <a:lstStyle/>
                    <a:p>
                      <a:r>
                        <a:rPr lang="en-US" dirty="0"/>
                        <a:t>2/6/2019</a:t>
                      </a:r>
                    </a:p>
                  </a:txBody>
                  <a:tcPr/>
                </a:tc>
                <a:tc>
                  <a:txBody>
                    <a:bodyPr/>
                    <a:lstStyle/>
                    <a:p>
                      <a:r>
                        <a:rPr lang="en-US" dirty="0"/>
                        <a:t>2/28/2019</a:t>
                      </a:r>
                    </a:p>
                  </a:txBody>
                  <a:tcPr/>
                </a:tc>
                <a:extLst>
                  <a:ext uri="{0D108BD9-81ED-4DB2-BD59-A6C34878D82A}">
                    <a16:rowId xmlns:a16="http://schemas.microsoft.com/office/drawing/2014/main" val="2112024155"/>
                  </a:ext>
                </a:extLst>
              </a:tr>
            </a:tbl>
          </a:graphicData>
        </a:graphic>
      </p:graphicFrame>
      <p:sp>
        <p:nvSpPr>
          <p:cNvPr id="4" name="Slide Number Placeholder 3"/>
          <p:cNvSpPr>
            <a:spLocks noGrp="1"/>
          </p:cNvSpPr>
          <p:nvPr>
            <p:ph type="sldNum" sz="quarter" idx="12"/>
          </p:nvPr>
        </p:nvSpPr>
        <p:spPr/>
        <p:txBody>
          <a:bodyPr/>
          <a:lstStyle/>
          <a:p>
            <a:fld id="{4CE482DC-2269-4F26-9D2A-7E44B1A4CD85}" type="slidenum">
              <a:rPr lang="en-US" smtClean="0"/>
              <a:t>17</a:t>
            </a:fld>
            <a:endParaRPr lang="en-US" dirty="0"/>
          </a:p>
        </p:txBody>
      </p:sp>
    </p:spTree>
    <p:extLst>
      <p:ext uri="{BB962C8B-B14F-4D97-AF65-F5344CB8AC3E}">
        <p14:creationId xmlns:p14="http://schemas.microsoft.com/office/powerpoint/2010/main" val="7129023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79" y="286603"/>
            <a:ext cx="10314792" cy="1450757"/>
          </a:xfrm>
        </p:spPr>
        <p:txBody>
          <a:bodyPr/>
          <a:lstStyle/>
          <a:p>
            <a:r>
              <a:rPr lang="en-US" dirty="0">
                <a:solidFill>
                  <a:schemeClr val="tx1"/>
                </a:solidFill>
              </a:rPr>
              <a:t>Portal Resources</a:t>
            </a:r>
          </a:p>
        </p:txBody>
      </p:sp>
      <p:sp>
        <p:nvSpPr>
          <p:cNvPr id="3" name="Content Placeholder 2"/>
          <p:cNvSpPr>
            <a:spLocks noGrp="1"/>
          </p:cNvSpPr>
          <p:nvPr>
            <p:ph idx="1"/>
          </p:nvPr>
        </p:nvSpPr>
        <p:spPr>
          <a:xfrm>
            <a:off x="1097279" y="2039814"/>
            <a:ext cx="10173233" cy="4116437"/>
          </a:xfrm>
        </p:spPr>
        <p:txBody>
          <a:bodyPr>
            <a:normAutofit fontScale="92500" lnSpcReduction="10000"/>
          </a:bodyPr>
          <a:lstStyle/>
          <a:p>
            <a:pPr marL="201168" lvl="1" indent="0">
              <a:buNone/>
            </a:pPr>
            <a:r>
              <a:rPr lang="en-US" sz="2800" dirty="0"/>
              <a:t>Help Desk</a:t>
            </a:r>
          </a:p>
          <a:p>
            <a:pPr marL="201168" lvl="1" indent="0">
              <a:buNone/>
            </a:pPr>
            <a:r>
              <a:rPr lang="en-US" sz="2800" dirty="0">
                <a:solidFill>
                  <a:schemeClr val="tx1"/>
                </a:solidFill>
              </a:rPr>
              <a:t>The Help Desk is available to answer technical questions related to portal submissions. </a:t>
            </a:r>
          </a:p>
          <a:p>
            <a:pPr marL="384048" lvl="2" indent="0">
              <a:buNone/>
            </a:pPr>
            <a:r>
              <a:rPr lang="en-US" sz="2100" dirty="0">
                <a:solidFill>
                  <a:schemeClr val="tx1"/>
                </a:solidFill>
              </a:rPr>
              <a:t>Online: </a:t>
            </a:r>
            <a:r>
              <a:rPr lang="en-US" sz="2100" dirty="0">
                <a:solidFill>
                  <a:schemeClr val="tx1"/>
                </a:solidFill>
                <a:hlinkClick r:id="rId3"/>
              </a:rPr>
              <a:t>https://mhdo.maine.gov/portal/Home/Contact</a:t>
            </a:r>
            <a:r>
              <a:rPr lang="en-US" sz="2100" dirty="0">
                <a:solidFill>
                  <a:schemeClr val="tx1"/>
                </a:solidFill>
              </a:rPr>
              <a:t>  </a:t>
            </a:r>
          </a:p>
          <a:p>
            <a:pPr marL="384048" lvl="2" indent="0">
              <a:buNone/>
            </a:pPr>
            <a:r>
              <a:rPr lang="en-US" sz="2100" dirty="0">
                <a:solidFill>
                  <a:schemeClr val="tx1"/>
                </a:solidFill>
              </a:rPr>
              <a:t>Email: </a:t>
            </a:r>
            <a:r>
              <a:rPr lang="en-US" sz="2100" dirty="0">
                <a:solidFill>
                  <a:schemeClr val="tx1"/>
                </a:solidFill>
                <a:hlinkClick r:id="rId4"/>
              </a:rPr>
              <a:t>mhdohelp@hsri.org</a:t>
            </a:r>
            <a:r>
              <a:rPr lang="en-US" sz="2100" dirty="0">
                <a:solidFill>
                  <a:schemeClr val="tx1"/>
                </a:solidFill>
              </a:rPr>
              <a:t>  </a:t>
            </a:r>
          </a:p>
          <a:p>
            <a:pPr marL="384048" lvl="2" indent="0">
              <a:buNone/>
            </a:pPr>
            <a:r>
              <a:rPr lang="en-US" sz="2100" dirty="0">
                <a:solidFill>
                  <a:schemeClr val="tx1"/>
                </a:solidFill>
              </a:rPr>
              <a:t>Phone: (866) 451-5876</a:t>
            </a:r>
          </a:p>
          <a:p>
            <a:pPr marL="384048" lvl="2" indent="0">
              <a:buNone/>
            </a:pPr>
            <a:endParaRPr lang="en-US" sz="2100" dirty="0">
              <a:solidFill>
                <a:schemeClr val="tx1"/>
              </a:solidFill>
            </a:endParaRPr>
          </a:p>
          <a:p>
            <a:pPr marL="201168" lvl="1" indent="0">
              <a:buNone/>
            </a:pPr>
            <a:r>
              <a:rPr lang="en-US" sz="2800" dirty="0"/>
              <a:t>Compliance Issues</a:t>
            </a:r>
          </a:p>
          <a:p>
            <a:pPr marL="201168" lvl="1" indent="0">
              <a:buNone/>
            </a:pPr>
            <a:r>
              <a:rPr lang="en-US" sz="2800" dirty="0">
                <a:solidFill>
                  <a:schemeClr val="tx1"/>
                </a:solidFill>
              </a:rPr>
              <a:t>For compliance related issues contact:</a:t>
            </a:r>
          </a:p>
          <a:p>
            <a:pPr marL="201168" lvl="1" indent="0">
              <a:buNone/>
            </a:pPr>
            <a:r>
              <a:rPr lang="en-US" sz="2100" dirty="0">
                <a:solidFill>
                  <a:schemeClr val="tx1"/>
                </a:solidFill>
              </a:rPr>
              <a:t>Philippe Bonneau, Compliance Officer, Maine Health Data Organization</a:t>
            </a:r>
          </a:p>
          <a:p>
            <a:pPr marL="201168" lvl="1" indent="0">
              <a:buNone/>
            </a:pPr>
            <a:r>
              <a:rPr lang="en-US" sz="2100" dirty="0">
                <a:solidFill>
                  <a:schemeClr val="tx1"/>
                </a:solidFill>
              </a:rPr>
              <a:t>Email: </a:t>
            </a:r>
            <a:r>
              <a:rPr lang="en-US" sz="2000" dirty="0">
                <a:hlinkClick r:id="rId5"/>
              </a:rPr>
              <a:t>philippe.bonneau@maine.gov</a:t>
            </a:r>
            <a:endParaRPr lang="en-US" sz="2000" dirty="0"/>
          </a:p>
          <a:p>
            <a:pPr marL="201168" lvl="1" indent="0">
              <a:buNone/>
            </a:pPr>
            <a:r>
              <a:rPr lang="en-US" sz="2000" dirty="0">
                <a:solidFill>
                  <a:schemeClr val="tx1"/>
                </a:solidFill>
              </a:rPr>
              <a:t>Phone</a:t>
            </a:r>
            <a:r>
              <a:rPr lang="en-US" sz="2100" dirty="0">
                <a:solidFill>
                  <a:schemeClr val="tx1"/>
                </a:solidFill>
              </a:rPr>
              <a:t>: (207) 287-6743</a:t>
            </a:r>
          </a:p>
          <a:p>
            <a:pPr marL="201168" lvl="1" indent="0">
              <a:buNone/>
            </a:pPr>
            <a:endParaRPr lang="en-US" sz="2800" dirty="0">
              <a:solidFill>
                <a:schemeClr val="tx1"/>
              </a:solidFill>
            </a:endParaRPr>
          </a:p>
        </p:txBody>
      </p:sp>
      <p:sp>
        <p:nvSpPr>
          <p:cNvPr id="4" name="Slide Number Placeholder 3"/>
          <p:cNvSpPr>
            <a:spLocks noGrp="1"/>
          </p:cNvSpPr>
          <p:nvPr>
            <p:ph type="sldNum" sz="quarter" idx="12"/>
          </p:nvPr>
        </p:nvSpPr>
        <p:spPr/>
        <p:txBody>
          <a:bodyPr/>
          <a:lstStyle/>
          <a:p>
            <a:fld id="{4CE482DC-2269-4F26-9D2A-7E44B1A4CD85}" type="slidenum">
              <a:rPr lang="en-US" smtClean="0"/>
              <a:t>18</a:t>
            </a:fld>
            <a:endParaRPr lang="en-US" dirty="0"/>
          </a:p>
        </p:txBody>
      </p:sp>
      <p:pic>
        <p:nvPicPr>
          <p:cNvPr id="6" name="Picture 5">
            <a:extLst>
              <a:ext uri="{FF2B5EF4-FFF2-40B4-BE49-F238E27FC236}">
                <a16:creationId xmlns:a16="http://schemas.microsoft.com/office/drawing/2014/main" id="{4672BF8A-19E0-4B61-8850-09FC816E0EAF}"/>
              </a:ext>
            </a:extLst>
          </p:cNvPr>
          <p:cNvPicPr>
            <a:picLocks noChangeAspect="1"/>
          </p:cNvPicPr>
          <p:nvPr/>
        </p:nvPicPr>
        <p:blipFill>
          <a:blip r:embed="rId6">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0234060" y="145951"/>
            <a:ext cx="1702008" cy="1482754"/>
          </a:xfrm>
          <a:prstGeom prst="rect">
            <a:avLst/>
          </a:prstGeom>
        </p:spPr>
      </p:pic>
    </p:spTree>
    <p:extLst>
      <p:ext uri="{BB962C8B-B14F-4D97-AF65-F5344CB8AC3E}">
        <p14:creationId xmlns:p14="http://schemas.microsoft.com/office/powerpoint/2010/main" val="18364666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610" y="154746"/>
            <a:ext cx="4276577" cy="6703254"/>
          </a:xfrm>
        </p:spPr>
        <p:txBody>
          <a:bodyPr>
            <a:normAutofit/>
          </a:bodyPr>
          <a:lstStyle/>
          <a:p>
            <a:pPr marL="201168" lvl="1" indent="0">
              <a:buNone/>
            </a:pPr>
            <a:r>
              <a:rPr lang="en-US" sz="2800" b="1" dirty="0">
                <a:solidFill>
                  <a:schemeClr val="bg1"/>
                </a:solidFill>
                <a:latin typeface="+mn-lt"/>
              </a:rPr>
              <a:t>Questions?</a:t>
            </a:r>
            <a:br>
              <a:rPr lang="en-US" b="1" dirty="0">
                <a:solidFill>
                  <a:schemeClr val="bg1"/>
                </a:solidFill>
                <a:latin typeface="+mn-lt"/>
              </a:rPr>
            </a:br>
            <a:br>
              <a:rPr lang="en-US" dirty="0">
                <a:solidFill>
                  <a:schemeClr val="bg1"/>
                </a:solidFill>
                <a:latin typeface="+mn-lt"/>
              </a:rPr>
            </a:br>
            <a:r>
              <a:rPr lang="en-US" sz="2400" dirty="0">
                <a:solidFill>
                  <a:schemeClr val="bg1"/>
                </a:solidFill>
                <a:latin typeface="+mn-lt"/>
              </a:rPr>
              <a:t>Help Desk</a:t>
            </a:r>
            <a:br>
              <a:rPr lang="en-US" sz="2800" dirty="0">
                <a:solidFill>
                  <a:schemeClr val="bg1"/>
                </a:solidFill>
                <a:latin typeface="+mn-lt"/>
              </a:rPr>
            </a:br>
            <a:r>
              <a:rPr lang="en-US" sz="2000" dirty="0">
                <a:solidFill>
                  <a:schemeClr val="bg1"/>
                </a:solidFill>
                <a:latin typeface="+mn-lt"/>
              </a:rPr>
              <a:t>The Help Desk is available to answer technical questions related to portal submissions. </a:t>
            </a:r>
            <a:br>
              <a:rPr lang="en-US" dirty="0">
                <a:solidFill>
                  <a:schemeClr val="bg1"/>
                </a:solidFill>
                <a:latin typeface="+mn-lt"/>
              </a:rPr>
            </a:br>
            <a:r>
              <a:rPr lang="en-US" sz="2000" dirty="0">
                <a:solidFill>
                  <a:schemeClr val="bg1"/>
                </a:solidFill>
                <a:latin typeface="+mn-lt"/>
              </a:rPr>
              <a:t>Email: </a:t>
            </a:r>
            <a:r>
              <a:rPr lang="en-US" sz="2000" b="1" dirty="0">
                <a:solidFill>
                  <a:srgbClr val="FFFFFF"/>
                </a:solidFill>
                <a:latin typeface="+mn-lt"/>
                <a:hlinkClick r:id="rId3"/>
              </a:rPr>
              <a:t>mhdohelp@hsri.org</a:t>
            </a:r>
            <a:r>
              <a:rPr lang="en-US" sz="2000" b="1" dirty="0">
                <a:solidFill>
                  <a:srgbClr val="FFFFFF"/>
                </a:solidFill>
                <a:latin typeface="+mn-lt"/>
              </a:rPr>
              <a:t> </a:t>
            </a:r>
            <a:br>
              <a:rPr lang="en-US" sz="2000" dirty="0">
                <a:solidFill>
                  <a:schemeClr val="bg1"/>
                </a:solidFill>
                <a:latin typeface="+mn-lt"/>
              </a:rPr>
            </a:br>
            <a:r>
              <a:rPr lang="en-US" sz="2000" dirty="0">
                <a:solidFill>
                  <a:schemeClr val="bg1"/>
                </a:solidFill>
                <a:latin typeface="+mn-lt"/>
              </a:rPr>
              <a:t>Phone:  (866) 451-5876</a:t>
            </a:r>
            <a:br>
              <a:rPr lang="en-US" sz="2000" dirty="0">
                <a:solidFill>
                  <a:schemeClr val="bg1"/>
                </a:solidFill>
                <a:latin typeface="+mn-lt"/>
              </a:rPr>
            </a:br>
            <a:br>
              <a:rPr lang="en-US" sz="2000" dirty="0">
                <a:solidFill>
                  <a:schemeClr val="bg1"/>
                </a:solidFill>
                <a:latin typeface="+mn-lt"/>
              </a:rPr>
            </a:br>
            <a:r>
              <a:rPr lang="en-US" sz="2000" b="1" dirty="0">
                <a:solidFill>
                  <a:schemeClr val="bg1"/>
                </a:solidFill>
                <a:latin typeface="+mn-lt"/>
              </a:rPr>
              <a:t>Compliance Issues</a:t>
            </a:r>
            <a:br>
              <a:rPr lang="en-US" sz="2000" dirty="0">
                <a:solidFill>
                  <a:schemeClr val="bg1"/>
                </a:solidFill>
                <a:latin typeface="+mn-lt"/>
              </a:rPr>
            </a:br>
            <a:r>
              <a:rPr lang="en-US" sz="2000" dirty="0">
                <a:solidFill>
                  <a:schemeClr val="bg1"/>
                </a:solidFill>
                <a:latin typeface="+mn-lt"/>
              </a:rPr>
              <a:t>For compliance related issues contact:</a:t>
            </a:r>
            <a:br>
              <a:rPr lang="en-US" sz="2000" dirty="0">
                <a:solidFill>
                  <a:schemeClr val="bg1"/>
                </a:solidFill>
                <a:latin typeface="+mn-lt"/>
              </a:rPr>
            </a:br>
            <a:r>
              <a:rPr lang="en-US" sz="2000" dirty="0">
                <a:solidFill>
                  <a:schemeClr val="bg1"/>
                </a:solidFill>
                <a:latin typeface="+mn-lt"/>
              </a:rPr>
              <a:t>Philippe Bonneau, </a:t>
            </a:r>
            <a:br>
              <a:rPr lang="en-US" sz="2000" dirty="0">
                <a:solidFill>
                  <a:schemeClr val="bg1"/>
                </a:solidFill>
                <a:latin typeface="+mn-lt"/>
              </a:rPr>
            </a:br>
            <a:r>
              <a:rPr lang="en-US" sz="2000" dirty="0">
                <a:solidFill>
                  <a:schemeClr val="bg1"/>
                </a:solidFill>
                <a:latin typeface="+mn-lt"/>
              </a:rPr>
              <a:t>Compliance Officer, </a:t>
            </a:r>
            <a:br>
              <a:rPr lang="en-US" sz="2000" dirty="0">
                <a:solidFill>
                  <a:schemeClr val="bg1"/>
                </a:solidFill>
                <a:latin typeface="+mn-lt"/>
              </a:rPr>
            </a:br>
            <a:r>
              <a:rPr lang="en-US" sz="2000" dirty="0">
                <a:solidFill>
                  <a:schemeClr val="bg1"/>
                </a:solidFill>
                <a:latin typeface="+mn-lt"/>
              </a:rPr>
              <a:t>Maine Health Data Organization</a:t>
            </a:r>
            <a:br>
              <a:rPr lang="en-US" sz="2000" dirty="0">
                <a:solidFill>
                  <a:schemeClr val="bg1"/>
                </a:solidFill>
                <a:latin typeface="+mn-lt"/>
              </a:rPr>
            </a:br>
            <a:r>
              <a:rPr lang="en-US" sz="2000" dirty="0">
                <a:solidFill>
                  <a:schemeClr val="bg1"/>
                </a:solidFill>
                <a:latin typeface="+mn-lt"/>
              </a:rPr>
              <a:t>Email: </a:t>
            </a:r>
            <a:r>
              <a:rPr lang="en-US" sz="2000" b="1" dirty="0">
                <a:solidFill>
                  <a:schemeClr val="bg1"/>
                </a:solidFill>
                <a:latin typeface="+mn-lt"/>
                <a:hlinkClick r:id="rId4"/>
              </a:rPr>
              <a:t>philippe.bonneau@maine.gov</a:t>
            </a:r>
            <a:br>
              <a:rPr lang="en-US" sz="2000" b="1" dirty="0">
                <a:solidFill>
                  <a:schemeClr val="bg1"/>
                </a:solidFill>
                <a:latin typeface="+mn-lt"/>
              </a:rPr>
            </a:br>
            <a:r>
              <a:rPr lang="en-US" sz="2000" dirty="0">
                <a:solidFill>
                  <a:schemeClr val="bg1"/>
                </a:solidFill>
                <a:latin typeface="+mn-lt"/>
              </a:rPr>
              <a:t>Phone: (207) 287-6743</a:t>
            </a:r>
            <a:br>
              <a:rPr lang="en-US" sz="2000" dirty="0">
                <a:solidFill>
                  <a:schemeClr val="bg1"/>
                </a:solidFill>
                <a:latin typeface="+mn-lt"/>
              </a:rPr>
            </a:br>
            <a:r>
              <a:rPr lang="en-US" dirty="0">
                <a:solidFill>
                  <a:schemeClr val="bg1"/>
                </a:solidFill>
                <a:latin typeface="+mn-lt"/>
              </a:rPr>
              <a:t> </a:t>
            </a:r>
            <a:br>
              <a:rPr lang="en-US" dirty="0"/>
            </a:br>
            <a:endParaRPr lang="en-US" sz="3400" dirty="0"/>
          </a:p>
        </p:txBody>
      </p:sp>
      <p:pic>
        <p:nvPicPr>
          <p:cNvPr id="7" name="Content Placeholder 4">
            <a:extLst>
              <a:ext uri="{FF2B5EF4-FFF2-40B4-BE49-F238E27FC236}">
                <a16:creationId xmlns:a16="http://schemas.microsoft.com/office/drawing/2014/main" id="{D4A3B919-AFE2-40E6-BDE1-CA973A5C05EE}"/>
              </a:ext>
            </a:extLst>
          </p:cNvPr>
          <p:cNvPicPr>
            <a:picLocks noChangeAspect="1"/>
          </p:cNvPicPr>
          <p:nvPr/>
        </p:nvPicPr>
        <p:blipFill>
          <a:blip r:embed="rId5"/>
          <a:stretch>
            <a:fillRect/>
          </a:stretch>
        </p:blipFill>
        <p:spPr>
          <a:xfrm>
            <a:off x="5516675" y="4707870"/>
            <a:ext cx="4769809" cy="1435429"/>
          </a:xfrm>
          <a:prstGeom prst="rect">
            <a:avLst/>
          </a:prstGeom>
        </p:spPr>
      </p:pic>
      <p:pic>
        <p:nvPicPr>
          <p:cNvPr id="8" name="Picture 7">
            <a:extLst>
              <a:ext uri="{FF2B5EF4-FFF2-40B4-BE49-F238E27FC236}">
                <a16:creationId xmlns:a16="http://schemas.microsoft.com/office/drawing/2014/main" id="{DA935975-8670-47B8-B4FF-9F1E415B9E53}"/>
              </a:ext>
            </a:extLst>
          </p:cNvPr>
          <p:cNvPicPr>
            <a:picLocks noChangeAspect="1"/>
          </p:cNvPicPr>
          <p:nvPr/>
        </p:nvPicPr>
        <p:blipFill>
          <a:blip r:embed="rId6"/>
          <a:stretch>
            <a:fillRect/>
          </a:stretch>
        </p:blipFill>
        <p:spPr>
          <a:xfrm>
            <a:off x="5516675" y="734096"/>
            <a:ext cx="3571875" cy="3733800"/>
          </a:xfrm>
          <a:prstGeom prst="rect">
            <a:avLst/>
          </a:prstGeom>
        </p:spPr>
      </p:pic>
    </p:spTree>
    <p:extLst>
      <p:ext uri="{BB962C8B-B14F-4D97-AF65-F5344CB8AC3E}">
        <p14:creationId xmlns:p14="http://schemas.microsoft.com/office/powerpoint/2010/main" val="2709971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613" y="286603"/>
            <a:ext cx="10426870" cy="1450757"/>
          </a:xfrm>
        </p:spPr>
        <p:txBody>
          <a:bodyPr/>
          <a:lstStyle/>
          <a:p>
            <a:r>
              <a:rPr lang="en-US" dirty="0">
                <a:solidFill>
                  <a:schemeClr val="tx1"/>
                </a:solidFill>
              </a:rPr>
              <a:t>  Agenda</a:t>
            </a:r>
          </a:p>
        </p:txBody>
      </p:sp>
      <p:sp>
        <p:nvSpPr>
          <p:cNvPr id="3" name="Content Placeholder 2"/>
          <p:cNvSpPr>
            <a:spLocks noGrp="1"/>
          </p:cNvSpPr>
          <p:nvPr>
            <p:ph idx="1"/>
          </p:nvPr>
        </p:nvSpPr>
        <p:spPr>
          <a:xfrm>
            <a:off x="1133381" y="2022695"/>
            <a:ext cx="10605059" cy="3829279"/>
          </a:xfrm>
        </p:spPr>
        <p:txBody>
          <a:bodyPr numCol="2">
            <a:normAutofit/>
          </a:bodyPr>
          <a:lstStyle/>
          <a:p>
            <a:pPr marL="0" indent="0">
              <a:buNone/>
            </a:pPr>
            <a:r>
              <a:rPr lang="en-US" sz="3100" dirty="0">
                <a:solidFill>
                  <a:schemeClr val="tx1"/>
                </a:solidFill>
              </a:rPr>
              <a:t>Welcome (5 minutes)</a:t>
            </a:r>
          </a:p>
          <a:p>
            <a:pPr lvl="1"/>
            <a:r>
              <a:rPr lang="en-US" dirty="0"/>
              <a:t>Opening Comments/Review Agenda</a:t>
            </a:r>
          </a:p>
          <a:p>
            <a:pPr lvl="1"/>
            <a:r>
              <a:rPr lang="en-US" dirty="0"/>
              <a:t>Meeting Goals </a:t>
            </a:r>
          </a:p>
          <a:p>
            <a:pPr marL="0" lvl="1" indent="0">
              <a:lnSpc>
                <a:spcPct val="100000"/>
              </a:lnSpc>
              <a:spcBef>
                <a:spcPts val="1200"/>
              </a:spcBef>
              <a:spcAft>
                <a:spcPts val="200"/>
              </a:spcAft>
              <a:buSzPct val="100000"/>
              <a:buNone/>
            </a:pPr>
            <a:r>
              <a:rPr lang="en-US" sz="3100" dirty="0">
                <a:solidFill>
                  <a:schemeClr val="tx1"/>
                </a:solidFill>
              </a:rPr>
              <a:t>Chapter 243 Updates (10 minutes)</a:t>
            </a:r>
          </a:p>
          <a:p>
            <a:pPr marL="0" lvl="1" indent="0">
              <a:lnSpc>
                <a:spcPct val="100000"/>
              </a:lnSpc>
              <a:spcBef>
                <a:spcPts val="1200"/>
              </a:spcBef>
              <a:spcAft>
                <a:spcPts val="200"/>
              </a:spcAft>
              <a:buSzPct val="100000"/>
              <a:buNone/>
            </a:pPr>
            <a:r>
              <a:rPr lang="en-US" sz="3100" dirty="0">
                <a:solidFill>
                  <a:schemeClr val="tx1"/>
                </a:solidFill>
              </a:rPr>
              <a:t>Annual Updates (10 minutes)</a:t>
            </a:r>
          </a:p>
          <a:p>
            <a:pPr lvl="1">
              <a:buSzPct val="100000"/>
            </a:pPr>
            <a:r>
              <a:rPr lang="en-US" sz="2500" dirty="0"/>
              <a:t>Registration Updates</a:t>
            </a:r>
          </a:p>
          <a:p>
            <a:pPr lvl="1">
              <a:buSzPct val="100000"/>
            </a:pPr>
            <a:r>
              <a:rPr lang="en-US" sz="2500" dirty="0"/>
              <a:t>Validation Override Resets</a:t>
            </a:r>
          </a:p>
          <a:p>
            <a:pPr lvl="1">
              <a:buSzPct val="100000"/>
            </a:pPr>
            <a:r>
              <a:rPr lang="en-US" sz="2500" dirty="0"/>
              <a:t>Validation Rule Additions/Updates</a:t>
            </a:r>
          </a:p>
          <a:p>
            <a:pPr marL="0" lvl="1" indent="0">
              <a:lnSpc>
                <a:spcPct val="100000"/>
              </a:lnSpc>
              <a:spcBef>
                <a:spcPts val="1200"/>
              </a:spcBef>
              <a:spcAft>
                <a:spcPts val="200"/>
              </a:spcAft>
              <a:buSzPct val="100000"/>
              <a:buNone/>
            </a:pPr>
            <a:r>
              <a:rPr lang="en-US" sz="3100" dirty="0">
                <a:solidFill>
                  <a:schemeClr val="tx1"/>
                </a:solidFill>
              </a:rPr>
              <a:t>Implementation Timeline (5 minutes)</a:t>
            </a:r>
          </a:p>
          <a:p>
            <a:pPr lvl="1"/>
            <a:r>
              <a:rPr lang="en-US" dirty="0"/>
              <a:t>Overview</a:t>
            </a:r>
          </a:p>
          <a:p>
            <a:pPr lvl="1"/>
            <a:r>
              <a:rPr lang="en-US" dirty="0"/>
              <a:t>Payer Q &amp; A</a:t>
            </a:r>
          </a:p>
        </p:txBody>
      </p:sp>
      <p:sp>
        <p:nvSpPr>
          <p:cNvPr id="4" name="Slide Number Placeholder 3"/>
          <p:cNvSpPr>
            <a:spLocks noGrp="1"/>
          </p:cNvSpPr>
          <p:nvPr>
            <p:ph type="sldNum" sz="quarter" idx="12"/>
          </p:nvPr>
        </p:nvSpPr>
        <p:spPr/>
        <p:txBody>
          <a:bodyPr/>
          <a:lstStyle/>
          <a:p>
            <a:fld id="{4CE482DC-2269-4F26-9D2A-7E44B1A4CD85}" type="slidenum">
              <a:rPr lang="en-US" smtClean="0"/>
              <a:t>2</a:t>
            </a:fld>
            <a:endParaRPr lang="en-US" dirty="0"/>
          </a:p>
        </p:txBody>
      </p:sp>
    </p:spTree>
    <p:extLst>
      <p:ext uri="{BB962C8B-B14F-4D97-AF65-F5344CB8AC3E}">
        <p14:creationId xmlns:p14="http://schemas.microsoft.com/office/powerpoint/2010/main" val="2542654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Meeting Goals</a:t>
            </a:r>
          </a:p>
        </p:txBody>
      </p:sp>
      <p:sp>
        <p:nvSpPr>
          <p:cNvPr id="3" name="Content Placeholder 2"/>
          <p:cNvSpPr>
            <a:spLocks noGrp="1"/>
          </p:cNvSpPr>
          <p:nvPr>
            <p:ph idx="1"/>
          </p:nvPr>
        </p:nvSpPr>
        <p:spPr/>
        <p:txBody>
          <a:bodyPr/>
          <a:lstStyle/>
          <a:p>
            <a:pPr marL="514350" indent="-514350">
              <a:buFont typeface="+mj-lt"/>
              <a:buAutoNum type="arabicPeriod"/>
            </a:pPr>
            <a:r>
              <a:rPr lang="en-US" dirty="0">
                <a:solidFill>
                  <a:schemeClr val="tx1"/>
                </a:solidFill>
              </a:rPr>
              <a:t>Review Chapter 243 Updates</a:t>
            </a:r>
          </a:p>
          <a:p>
            <a:pPr marL="514350" indent="-514350">
              <a:buFont typeface="+mj-lt"/>
              <a:buAutoNum type="arabicPeriod"/>
            </a:pPr>
            <a:r>
              <a:rPr lang="en-US" dirty="0">
                <a:solidFill>
                  <a:schemeClr val="tx1"/>
                </a:solidFill>
              </a:rPr>
              <a:t>Review Upcoming Registration Updates</a:t>
            </a:r>
          </a:p>
          <a:p>
            <a:pPr marL="514350" indent="-514350">
              <a:buFont typeface="+mj-lt"/>
              <a:buAutoNum type="arabicPeriod"/>
            </a:pPr>
            <a:r>
              <a:rPr lang="en-US" dirty="0">
                <a:solidFill>
                  <a:schemeClr val="tx1"/>
                </a:solidFill>
              </a:rPr>
              <a:t>Review Validation Override Resets and Validation Updates</a:t>
            </a:r>
          </a:p>
          <a:p>
            <a:pPr marL="514350" indent="-514350">
              <a:buFont typeface="+mj-lt"/>
              <a:buAutoNum type="arabicPeriod"/>
            </a:pPr>
            <a:r>
              <a:rPr lang="en-US" dirty="0">
                <a:solidFill>
                  <a:schemeClr val="tx1"/>
                </a:solidFill>
              </a:rPr>
              <a:t>Review Implementation Timeline</a:t>
            </a:r>
          </a:p>
          <a:p>
            <a:pPr marL="514350" indent="-514350">
              <a:buFont typeface="+mj-lt"/>
              <a:buAutoNum type="arabicPeriod"/>
            </a:pPr>
            <a:endParaRPr lang="en-US" dirty="0"/>
          </a:p>
          <a:p>
            <a:pPr marL="514350" indent="-514350">
              <a:buFont typeface="+mj-lt"/>
              <a:buAutoNum type="arabicPeriod"/>
            </a:pPr>
            <a:endParaRPr lang="en-US" dirty="0"/>
          </a:p>
        </p:txBody>
      </p:sp>
      <p:sp>
        <p:nvSpPr>
          <p:cNvPr id="4" name="Slide Number Placeholder 3"/>
          <p:cNvSpPr>
            <a:spLocks noGrp="1"/>
          </p:cNvSpPr>
          <p:nvPr>
            <p:ph type="sldNum" sz="quarter" idx="12"/>
          </p:nvPr>
        </p:nvSpPr>
        <p:spPr/>
        <p:txBody>
          <a:bodyPr/>
          <a:lstStyle/>
          <a:p>
            <a:fld id="{4CE482DC-2269-4F26-9D2A-7E44B1A4CD85}" type="slidenum">
              <a:rPr lang="en-US" smtClean="0"/>
              <a:t>3</a:t>
            </a:fld>
            <a:endParaRPr lang="en-US" dirty="0"/>
          </a:p>
        </p:txBody>
      </p:sp>
    </p:spTree>
    <p:extLst>
      <p:ext uri="{BB962C8B-B14F-4D97-AF65-F5344CB8AC3E}">
        <p14:creationId xmlns:p14="http://schemas.microsoft.com/office/powerpoint/2010/main" val="38591874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594359"/>
            <a:ext cx="4149969" cy="2286000"/>
          </a:xfrm>
        </p:spPr>
        <p:txBody>
          <a:bodyPr>
            <a:normAutofit/>
          </a:bodyPr>
          <a:lstStyle/>
          <a:p>
            <a:pPr algn="ctr"/>
            <a:r>
              <a:rPr lang="en-US" sz="4800" b="1" dirty="0"/>
              <a:t>Changes to Chapter 243</a:t>
            </a:r>
          </a:p>
        </p:txBody>
      </p:sp>
      <p:sp>
        <p:nvSpPr>
          <p:cNvPr id="4" name="Slide Number Placeholder 3"/>
          <p:cNvSpPr>
            <a:spLocks noGrp="1"/>
          </p:cNvSpPr>
          <p:nvPr>
            <p:ph type="sldNum" sz="quarter" idx="12"/>
          </p:nvPr>
        </p:nvSpPr>
        <p:spPr/>
        <p:txBody>
          <a:bodyPr/>
          <a:lstStyle/>
          <a:p>
            <a:fld id="{4CE482DC-2269-4F26-9D2A-7E44B1A4CD85}" type="slidenum">
              <a:rPr lang="en-US" smtClean="0"/>
              <a:pPr/>
              <a:t>4</a:t>
            </a:fld>
            <a:endParaRPr lang="en-US" dirty="0"/>
          </a:p>
        </p:txBody>
      </p:sp>
      <p:sp>
        <p:nvSpPr>
          <p:cNvPr id="6" name="Content Placeholder 2"/>
          <p:cNvSpPr>
            <a:spLocks noGrp="1"/>
          </p:cNvSpPr>
          <p:nvPr>
            <p:ph idx="1"/>
          </p:nvPr>
        </p:nvSpPr>
        <p:spPr>
          <a:xfrm>
            <a:off x="4800600" y="731520"/>
            <a:ext cx="6492240" cy="5257800"/>
          </a:xfrm>
        </p:spPr>
        <p:txBody>
          <a:bodyPr>
            <a:normAutofit/>
          </a:bodyPr>
          <a:lstStyle/>
          <a:p>
            <a:pPr lvl="0"/>
            <a:r>
              <a:rPr lang="en-US" sz="2800" b="1" dirty="0"/>
              <a:t>Summary</a:t>
            </a:r>
            <a:endParaRPr lang="en-US" sz="2800" dirty="0"/>
          </a:p>
          <a:p>
            <a:pPr lvl="1"/>
            <a:r>
              <a:rPr lang="en-US" sz="2800" dirty="0"/>
              <a:t>New definitions</a:t>
            </a:r>
          </a:p>
          <a:p>
            <a:pPr lvl="1"/>
            <a:r>
              <a:rPr lang="en-US" sz="2800" dirty="0"/>
              <a:t>Updated code list reference information</a:t>
            </a:r>
          </a:p>
          <a:p>
            <a:pPr lvl="1"/>
            <a:r>
              <a:rPr lang="en-US" sz="2800" dirty="0"/>
              <a:t>Updated mapping information</a:t>
            </a:r>
          </a:p>
          <a:p>
            <a:pPr lvl="1"/>
            <a:r>
              <a:rPr lang="en-US" sz="2800" dirty="0"/>
              <a:t>Addition of fields</a:t>
            </a:r>
          </a:p>
          <a:p>
            <a:pPr lvl="1"/>
            <a:endParaRPr lang="en-US" sz="2800" dirty="0"/>
          </a:p>
          <a:p>
            <a:pPr marL="201168" lvl="1" indent="0">
              <a:buNone/>
            </a:pPr>
            <a:r>
              <a:rPr lang="en-US" sz="2800" b="1" dirty="0"/>
              <a:t>The changes go into effect with the submission of your January 2019 data which is due by February 28, 2019. </a:t>
            </a:r>
            <a:r>
              <a:rPr lang="en-US" sz="2800" dirty="0"/>
              <a:t>The portal will be available for submission of January 2019 files no sooner than 2/6/19.</a:t>
            </a:r>
          </a:p>
        </p:txBody>
      </p:sp>
    </p:spTree>
    <p:extLst>
      <p:ext uri="{BB962C8B-B14F-4D97-AF65-F5344CB8AC3E}">
        <p14:creationId xmlns:p14="http://schemas.microsoft.com/office/powerpoint/2010/main" val="1755273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A37D4-66FC-463A-BD2C-390E267CFF02}"/>
              </a:ext>
            </a:extLst>
          </p:cNvPr>
          <p:cNvSpPr>
            <a:spLocks noGrp="1"/>
          </p:cNvSpPr>
          <p:nvPr>
            <p:ph type="title"/>
          </p:nvPr>
        </p:nvSpPr>
        <p:spPr/>
        <p:txBody>
          <a:bodyPr/>
          <a:lstStyle/>
          <a:p>
            <a:r>
              <a:rPr lang="en-US" dirty="0"/>
              <a:t>Chapter 243: New Definitions</a:t>
            </a:r>
          </a:p>
        </p:txBody>
      </p:sp>
      <p:sp>
        <p:nvSpPr>
          <p:cNvPr id="3" name="Content Placeholder 2">
            <a:extLst>
              <a:ext uri="{FF2B5EF4-FFF2-40B4-BE49-F238E27FC236}">
                <a16:creationId xmlns:a16="http://schemas.microsoft.com/office/drawing/2014/main" id="{63187D58-B096-40F2-A77A-AEC2245A685A}"/>
              </a:ext>
            </a:extLst>
          </p:cNvPr>
          <p:cNvSpPr>
            <a:spLocks noGrp="1"/>
          </p:cNvSpPr>
          <p:nvPr>
            <p:ph idx="1"/>
          </p:nvPr>
        </p:nvSpPr>
        <p:spPr/>
        <p:txBody>
          <a:bodyPr>
            <a:normAutofit/>
          </a:bodyPr>
          <a:lstStyle/>
          <a:p>
            <a:r>
              <a:rPr lang="en-US" b="1" dirty="0"/>
              <a:t>HICN</a:t>
            </a:r>
            <a:r>
              <a:rPr lang="en-US" dirty="0"/>
              <a:t>. “HICN” means the Center for Medicare and Medicaid Services Health Insurance Claim Number.</a:t>
            </a:r>
          </a:p>
          <a:p>
            <a:r>
              <a:rPr lang="en-US" b="1" dirty="0"/>
              <a:t>MBI</a:t>
            </a:r>
            <a:r>
              <a:rPr lang="en-US" dirty="0"/>
              <a:t>. “MBI” means the Center for Medicare and Medicaid Services Medicare Beneficiary Identifier.</a:t>
            </a:r>
          </a:p>
          <a:p>
            <a:endParaRPr lang="en-US" dirty="0"/>
          </a:p>
        </p:txBody>
      </p:sp>
      <p:sp>
        <p:nvSpPr>
          <p:cNvPr id="4" name="Slide Number Placeholder 3">
            <a:extLst>
              <a:ext uri="{FF2B5EF4-FFF2-40B4-BE49-F238E27FC236}">
                <a16:creationId xmlns:a16="http://schemas.microsoft.com/office/drawing/2014/main" id="{04482830-3A0C-4F62-950D-99F5CD3CDA12}"/>
              </a:ext>
            </a:extLst>
          </p:cNvPr>
          <p:cNvSpPr>
            <a:spLocks noGrp="1"/>
          </p:cNvSpPr>
          <p:nvPr>
            <p:ph type="sldNum" sz="quarter" idx="12"/>
          </p:nvPr>
        </p:nvSpPr>
        <p:spPr/>
        <p:txBody>
          <a:bodyPr/>
          <a:lstStyle/>
          <a:p>
            <a:fld id="{4CE482DC-2269-4F26-9D2A-7E44B1A4CD85}" type="slidenum">
              <a:rPr lang="en-US" smtClean="0"/>
              <a:pPr/>
              <a:t>5</a:t>
            </a:fld>
            <a:endParaRPr lang="en-US" dirty="0"/>
          </a:p>
        </p:txBody>
      </p:sp>
    </p:spTree>
    <p:extLst>
      <p:ext uri="{BB962C8B-B14F-4D97-AF65-F5344CB8AC3E}">
        <p14:creationId xmlns:p14="http://schemas.microsoft.com/office/powerpoint/2010/main" val="35536418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B84756-83D3-498D-B39B-03FC791DB64A}"/>
              </a:ext>
            </a:extLst>
          </p:cNvPr>
          <p:cNvSpPr>
            <a:spLocks noGrp="1"/>
          </p:cNvSpPr>
          <p:nvPr>
            <p:ph type="title"/>
          </p:nvPr>
        </p:nvSpPr>
        <p:spPr/>
        <p:txBody>
          <a:bodyPr/>
          <a:lstStyle/>
          <a:p>
            <a:r>
              <a:rPr lang="en-US" dirty="0"/>
              <a:t>MBI</a:t>
            </a:r>
          </a:p>
        </p:txBody>
      </p:sp>
      <p:sp>
        <p:nvSpPr>
          <p:cNvPr id="3" name="Content Placeholder 2">
            <a:extLst>
              <a:ext uri="{FF2B5EF4-FFF2-40B4-BE49-F238E27FC236}">
                <a16:creationId xmlns:a16="http://schemas.microsoft.com/office/drawing/2014/main" id="{B911494E-20C5-4E78-B9A0-9D45DB7E1198}"/>
              </a:ext>
            </a:extLst>
          </p:cNvPr>
          <p:cNvSpPr>
            <a:spLocks noGrp="1"/>
          </p:cNvSpPr>
          <p:nvPr>
            <p:ph idx="1"/>
          </p:nvPr>
        </p:nvSpPr>
        <p:spPr>
          <a:xfrm>
            <a:off x="1267325" y="1941095"/>
            <a:ext cx="10115203" cy="4170947"/>
          </a:xfrm>
        </p:spPr>
        <p:txBody>
          <a:bodyPr>
            <a:normAutofit fontScale="77500" lnSpcReduction="20000"/>
          </a:bodyPr>
          <a:lstStyle/>
          <a:p>
            <a:pPr marL="0" indent="0">
              <a:buNone/>
            </a:pPr>
            <a:r>
              <a:rPr lang="en-US" b="1" dirty="0"/>
              <a:t>The majority of the Chapter 243 changes are a result of a transition occurring at the federal level with Medicare. </a:t>
            </a:r>
          </a:p>
          <a:p>
            <a:pPr marL="0" indent="0">
              <a:buNone/>
            </a:pPr>
            <a:r>
              <a:rPr lang="en-US" b="1" dirty="0"/>
              <a:t>Background:</a:t>
            </a:r>
            <a:r>
              <a:rPr lang="en-US" dirty="0"/>
              <a:t> </a:t>
            </a:r>
          </a:p>
          <a:p>
            <a:r>
              <a:rPr lang="en-US" dirty="0"/>
              <a:t>The </a:t>
            </a:r>
            <a:r>
              <a:rPr lang="en-US" dirty="0">
                <a:hlinkClick r:id="rId3"/>
              </a:rPr>
              <a:t>Medicare Access and CHIP Reauthorization Act (MACRA) of 2015</a:t>
            </a:r>
            <a:r>
              <a:rPr lang="en-US" dirty="0"/>
              <a:t>, requires CMS to remove Social Security Numbers (SSNs) from all Medicare cards by April 2019. </a:t>
            </a:r>
          </a:p>
          <a:p>
            <a:r>
              <a:rPr lang="en-US" dirty="0"/>
              <a:t>A new MBI will replace the SSN-based HICN on the new Medicare cards for Medicare transactions like billing, eligibility status, and claim status.</a:t>
            </a:r>
          </a:p>
          <a:p>
            <a:r>
              <a:rPr lang="en-US" dirty="0"/>
              <a:t>See </a:t>
            </a:r>
            <a:r>
              <a:rPr lang="en-US" u="sng" dirty="0">
                <a:hlinkClick r:id="rId4"/>
              </a:rPr>
              <a:t>https://www.cms.gov/Medicare/New-Medicare-Card/index.html</a:t>
            </a:r>
            <a:r>
              <a:rPr lang="en-US" dirty="0"/>
              <a:t> for additional information.</a:t>
            </a:r>
          </a:p>
          <a:p>
            <a:endParaRPr lang="en-US" dirty="0"/>
          </a:p>
        </p:txBody>
      </p:sp>
    </p:spTree>
    <p:extLst>
      <p:ext uri="{BB962C8B-B14F-4D97-AF65-F5344CB8AC3E}">
        <p14:creationId xmlns:p14="http://schemas.microsoft.com/office/powerpoint/2010/main" val="7474806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B84756-83D3-498D-B39B-03FC791DB64A}"/>
              </a:ext>
            </a:extLst>
          </p:cNvPr>
          <p:cNvSpPr>
            <a:spLocks noGrp="1"/>
          </p:cNvSpPr>
          <p:nvPr>
            <p:ph type="title"/>
          </p:nvPr>
        </p:nvSpPr>
        <p:spPr/>
        <p:txBody>
          <a:bodyPr/>
          <a:lstStyle/>
          <a:p>
            <a:r>
              <a:rPr lang="en-US" dirty="0"/>
              <a:t>MBI</a:t>
            </a:r>
          </a:p>
        </p:txBody>
      </p:sp>
      <p:sp>
        <p:nvSpPr>
          <p:cNvPr id="3" name="Content Placeholder 2">
            <a:extLst>
              <a:ext uri="{FF2B5EF4-FFF2-40B4-BE49-F238E27FC236}">
                <a16:creationId xmlns:a16="http://schemas.microsoft.com/office/drawing/2014/main" id="{B911494E-20C5-4E78-B9A0-9D45DB7E1198}"/>
              </a:ext>
            </a:extLst>
          </p:cNvPr>
          <p:cNvSpPr>
            <a:spLocks noGrp="1"/>
          </p:cNvSpPr>
          <p:nvPr>
            <p:ph idx="1"/>
          </p:nvPr>
        </p:nvSpPr>
        <p:spPr>
          <a:xfrm>
            <a:off x="1235242" y="1957137"/>
            <a:ext cx="8715788" cy="3771953"/>
          </a:xfrm>
        </p:spPr>
        <p:txBody>
          <a:bodyPr>
            <a:normAutofit fontScale="92500" lnSpcReduction="20000"/>
          </a:bodyPr>
          <a:lstStyle/>
          <a:p>
            <a:pPr marL="0" indent="0">
              <a:buNone/>
            </a:pPr>
            <a:r>
              <a:rPr lang="en-US" b="1" dirty="0"/>
              <a:t>What is the time line for transition? </a:t>
            </a:r>
          </a:p>
          <a:p>
            <a:r>
              <a:rPr lang="en-US" dirty="0"/>
              <a:t>CMS plans to have a transition period where business partners can use either the HICN or the MBI to exchange data. </a:t>
            </a:r>
          </a:p>
          <a:p>
            <a:r>
              <a:rPr lang="en-US" dirty="0"/>
              <a:t>The transition period will begin </a:t>
            </a:r>
            <a:r>
              <a:rPr lang="en-US" b="1" dirty="0"/>
              <a:t>no earlier than April 1, 2018</a:t>
            </a:r>
            <a:r>
              <a:rPr lang="en-US" dirty="0"/>
              <a:t> and run </a:t>
            </a:r>
            <a:r>
              <a:rPr lang="en-US" b="1" dirty="0"/>
              <a:t>through December 31, 2019</a:t>
            </a:r>
            <a:r>
              <a:rPr lang="en-US" dirty="0"/>
              <a:t>. After the </a:t>
            </a:r>
            <a:r>
              <a:rPr lang="en-US" b="1" dirty="0"/>
              <a:t>transition period ends on January 1, 2020</a:t>
            </a:r>
            <a:r>
              <a:rPr lang="en-US" dirty="0"/>
              <a:t>, MBIs will be required with few exceptions on claims previously carrying HICN.</a:t>
            </a:r>
          </a:p>
          <a:p>
            <a:endParaRPr lang="en-US" dirty="0"/>
          </a:p>
        </p:txBody>
      </p:sp>
    </p:spTree>
    <p:extLst>
      <p:ext uri="{BB962C8B-B14F-4D97-AF65-F5344CB8AC3E}">
        <p14:creationId xmlns:p14="http://schemas.microsoft.com/office/powerpoint/2010/main" val="36169771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B84756-83D3-498D-B39B-03FC791DB64A}"/>
              </a:ext>
            </a:extLst>
          </p:cNvPr>
          <p:cNvSpPr>
            <a:spLocks noGrp="1"/>
          </p:cNvSpPr>
          <p:nvPr>
            <p:ph type="title"/>
          </p:nvPr>
        </p:nvSpPr>
        <p:spPr/>
        <p:txBody>
          <a:bodyPr/>
          <a:lstStyle/>
          <a:p>
            <a:r>
              <a:rPr lang="en-US" dirty="0"/>
              <a:t>Chapter 243 HICN/MBI Transition</a:t>
            </a:r>
          </a:p>
        </p:txBody>
      </p:sp>
      <p:graphicFrame>
        <p:nvGraphicFramePr>
          <p:cNvPr id="4" name="Table 3">
            <a:extLst>
              <a:ext uri="{FF2B5EF4-FFF2-40B4-BE49-F238E27FC236}">
                <a16:creationId xmlns:a16="http://schemas.microsoft.com/office/drawing/2014/main" id="{2A7A4C7D-0F0A-449A-8A6E-E4901EE10155}"/>
              </a:ext>
            </a:extLst>
          </p:cNvPr>
          <p:cNvGraphicFramePr>
            <a:graphicFrameLocks noGrp="1"/>
          </p:cNvGraphicFramePr>
          <p:nvPr>
            <p:extLst>
              <p:ext uri="{D42A27DB-BD31-4B8C-83A1-F6EECF244321}">
                <p14:modId xmlns:p14="http://schemas.microsoft.com/office/powerpoint/2010/main" val="1411120632"/>
              </p:ext>
            </p:extLst>
          </p:nvPr>
        </p:nvGraphicFramePr>
        <p:xfrm>
          <a:off x="1299410" y="2101516"/>
          <a:ext cx="9913071" cy="2577415"/>
        </p:xfrm>
        <a:graphic>
          <a:graphicData uri="http://schemas.openxmlformats.org/drawingml/2006/table">
            <a:tbl>
              <a:tblPr firstRow="1" firstCol="1" bandRow="1">
                <a:tableStyleId>{793D81CF-94F2-401A-BA57-92F5A7B2D0C5}</a:tableStyleId>
              </a:tblPr>
              <a:tblGrid>
                <a:gridCol w="1879725">
                  <a:extLst>
                    <a:ext uri="{9D8B030D-6E8A-4147-A177-3AD203B41FA5}">
                      <a16:colId xmlns:a16="http://schemas.microsoft.com/office/drawing/2014/main" val="4160470696"/>
                    </a:ext>
                  </a:extLst>
                </a:gridCol>
                <a:gridCol w="3083442">
                  <a:extLst>
                    <a:ext uri="{9D8B030D-6E8A-4147-A177-3AD203B41FA5}">
                      <a16:colId xmlns:a16="http://schemas.microsoft.com/office/drawing/2014/main" val="1122203195"/>
                    </a:ext>
                  </a:extLst>
                </a:gridCol>
                <a:gridCol w="4949904">
                  <a:extLst>
                    <a:ext uri="{9D8B030D-6E8A-4147-A177-3AD203B41FA5}">
                      <a16:colId xmlns:a16="http://schemas.microsoft.com/office/drawing/2014/main" val="954616263"/>
                    </a:ext>
                  </a:extLst>
                </a:gridCol>
              </a:tblGrid>
              <a:tr h="394307">
                <a:tc>
                  <a:txBody>
                    <a:bodyPr/>
                    <a:lstStyle/>
                    <a:p>
                      <a:pPr marL="0" marR="0">
                        <a:spcBef>
                          <a:spcPts val="0"/>
                        </a:spcBef>
                        <a:spcAft>
                          <a:spcPts val="0"/>
                        </a:spcAft>
                      </a:pPr>
                      <a:r>
                        <a:rPr lang="en-US" sz="1800" dirty="0">
                          <a:effectLst/>
                        </a:rPr>
                        <a:t>Data Element </a:t>
                      </a:r>
                      <a:endParaRPr lang="en-US" sz="1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rPr>
                        <a:t>Effective Date</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rPr>
                        <a:t>Action</a:t>
                      </a:r>
                      <a:endParaRPr lang="en-US" sz="18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723312676"/>
                  </a:ext>
                </a:extLst>
              </a:tr>
              <a:tr h="704577">
                <a:tc>
                  <a:txBody>
                    <a:bodyPr/>
                    <a:lstStyle/>
                    <a:p>
                      <a:pPr marL="0" marR="0">
                        <a:spcBef>
                          <a:spcPts val="0"/>
                        </a:spcBef>
                        <a:spcAft>
                          <a:spcPts val="0"/>
                        </a:spcAft>
                      </a:pPr>
                      <a:r>
                        <a:rPr lang="en-US" sz="1800" dirty="0">
                          <a:effectLst/>
                        </a:rPr>
                        <a:t>HICN</a:t>
                      </a:r>
                      <a:endParaRPr lang="en-US" sz="1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rPr>
                        <a:t>2/1/19-12/31/19</a:t>
                      </a:r>
                      <a:endParaRPr lang="en-US" sz="1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rPr>
                        <a:t>Payer submits at least one eligibility file with HICN</a:t>
                      </a:r>
                      <a:endParaRPr lang="en-US" sz="18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668041358"/>
                  </a:ext>
                </a:extLst>
              </a:tr>
              <a:tr h="689919">
                <a:tc>
                  <a:txBody>
                    <a:bodyPr/>
                    <a:lstStyle/>
                    <a:p>
                      <a:pPr marL="0" marR="0">
                        <a:spcBef>
                          <a:spcPts val="0"/>
                        </a:spcBef>
                        <a:spcAft>
                          <a:spcPts val="0"/>
                        </a:spcAft>
                      </a:pPr>
                      <a:r>
                        <a:rPr lang="en-US" sz="1800" dirty="0">
                          <a:effectLst/>
                        </a:rPr>
                        <a:t>MBI</a:t>
                      </a:r>
                      <a:endParaRPr lang="en-US" sz="1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rPr>
                        <a:t>2/1/19-12/31/19</a:t>
                      </a:r>
                      <a:endParaRPr lang="en-US" sz="1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rPr>
                        <a:t>If Payer has transitioned to MBI they may send to MHDO in eligibility file</a:t>
                      </a:r>
                      <a:endParaRPr lang="en-US" sz="18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935246652"/>
                  </a:ext>
                </a:extLst>
              </a:tr>
              <a:tr h="788612">
                <a:tc>
                  <a:txBody>
                    <a:bodyPr/>
                    <a:lstStyle/>
                    <a:p>
                      <a:pPr marL="0" marR="0">
                        <a:spcBef>
                          <a:spcPts val="0"/>
                        </a:spcBef>
                        <a:spcAft>
                          <a:spcPts val="0"/>
                        </a:spcAft>
                      </a:pPr>
                      <a:r>
                        <a:rPr lang="en-US" sz="1800" dirty="0">
                          <a:effectLst/>
                        </a:rPr>
                        <a:t>MBI</a:t>
                      </a:r>
                      <a:endParaRPr lang="en-US" sz="1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rPr>
                        <a:t>2/1/2020 (for 1/1/2020 submission)</a:t>
                      </a:r>
                      <a:endParaRPr lang="en-US" sz="1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800" u="none" dirty="0">
                          <a:effectLst/>
                        </a:rPr>
                        <a:t>Payer </a:t>
                      </a:r>
                      <a:r>
                        <a:rPr lang="en-US" sz="1800" u="none" strike="noStrike" dirty="0">
                          <a:effectLst/>
                        </a:rPr>
                        <a:t>must</a:t>
                      </a:r>
                      <a:r>
                        <a:rPr lang="en-US" sz="1800" u="none" dirty="0">
                          <a:effectLst/>
                        </a:rPr>
                        <a:t> send MBI in eligibility file for any product type requiring this identifier.</a:t>
                      </a:r>
                      <a:endParaRPr lang="en-US" sz="1800" u="none"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34047092"/>
                  </a:ext>
                </a:extLst>
              </a:tr>
            </a:tbl>
          </a:graphicData>
        </a:graphic>
      </p:graphicFrame>
      <p:sp>
        <p:nvSpPr>
          <p:cNvPr id="3" name="TextBox 2">
            <a:extLst>
              <a:ext uri="{FF2B5EF4-FFF2-40B4-BE49-F238E27FC236}">
                <a16:creationId xmlns:a16="http://schemas.microsoft.com/office/drawing/2014/main" id="{29FDEED2-4B2F-4E9E-95A7-67AA363D8C6A}"/>
              </a:ext>
            </a:extLst>
          </p:cNvPr>
          <p:cNvSpPr txBox="1"/>
          <p:nvPr/>
        </p:nvSpPr>
        <p:spPr>
          <a:xfrm>
            <a:off x="1434163" y="5043087"/>
            <a:ext cx="9913071" cy="707886"/>
          </a:xfrm>
          <a:prstGeom prst="rect">
            <a:avLst/>
          </a:prstGeom>
          <a:noFill/>
        </p:spPr>
        <p:txBody>
          <a:bodyPr wrap="square" rtlCol="0">
            <a:spAutoFit/>
          </a:bodyPr>
          <a:lstStyle/>
          <a:p>
            <a:r>
              <a:rPr lang="en-US" sz="2000" dirty="0"/>
              <a:t>The submitter </a:t>
            </a:r>
            <a:r>
              <a:rPr lang="en-US" sz="2000" b="1" i="1" dirty="0"/>
              <a:t>must </a:t>
            </a:r>
            <a:r>
              <a:rPr lang="en-US" sz="2000" dirty="0"/>
              <a:t>send either HICN or MBI during the transition period. Both fields cannot be blank. MBI is required starting with Jan 2020 file submission.</a:t>
            </a:r>
          </a:p>
        </p:txBody>
      </p:sp>
    </p:spTree>
    <p:extLst>
      <p:ext uri="{BB962C8B-B14F-4D97-AF65-F5344CB8AC3E}">
        <p14:creationId xmlns:p14="http://schemas.microsoft.com/office/powerpoint/2010/main" val="38728112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B1BB2-1893-42FF-B900-28017155015D}"/>
              </a:ext>
            </a:extLst>
          </p:cNvPr>
          <p:cNvSpPr>
            <a:spLocks noGrp="1"/>
          </p:cNvSpPr>
          <p:nvPr>
            <p:ph type="title"/>
          </p:nvPr>
        </p:nvSpPr>
        <p:spPr/>
        <p:txBody>
          <a:bodyPr/>
          <a:lstStyle/>
          <a:p>
            <a:r>
              <a:rPr lang="en-US" dirty="0"/>
              <a:t>New Data Fields-as of 2019 Data Submissions</a:t>
            </a:r>
          </a:p>
        </p:txBody>
      </p:sp>
      <p:sp>
        <p:nvSpPr>
          <p:cNvPr id="3" name="Content Placeholder 2">
            <a:extLst>
              <a:ext uri="{FF2B5EF4-FFF2-40B4-BE49-F238E27FC236}">
                <a16:creationId xmlns:a16="http://schemas.microsoft.com/office/drawing/2014/main" id="{4AE893A1-25F2-473E-B846-A4596683E3DD}"/>
              </a:ext>
            </a:extLst>
          </p:cNvPr>
          <p:cNvSpPr>
            <a:spLocks noGrp="1"/>
          </p:cNvSpPr>
          <p:nvPr>
            <p:ph idx="1"/>
          </p:nvPr>
        </p:nvSpPr>
        <p:spPr/>
        <p:txBody>
          <a:bodyPr>
            <a:normAutofit/>
          </a:bodyPr>
          <a:lstStyle/>
          <a:p>
            <a:pPr marL="201168" lvl="1" indent="0">
              <a:lnSpc>
                <a:spcPct val="100000"/>
              </a:lnSpc>
              <a:buNone/>
            </a:pPr>
            <a:r>
              <a:rPr lang="en-US" sz="3400" dirty="0"/>
              <a:t>ME107	Member Address Line 1</a:t>
            </a:r>
          </a:p>
          <a:p>
            <a:pPr marL="201168" lvl="1" indent="0">
              <a:lnSpc>
                <a:spcPct val="100000"/>
              </a:lnSpc>
              <a:buNone/>
            </a:pPr>
            <a:r>
              <a:rPr lang="en-US" sz="3400" dirty="0"/>
              <a:t>ME108	Member Address Line 2</a:t>
            </a:r>
          </a:p>
          <a:p>
            <a:pPr marL="201168" lvl="1" indent="0">
              <a:lnSpc>
                <a:spcPct val="100000"/>
              </a:lnSpc>
              <a:buNone/>
            </a:pPr>
            <a:r>
              <a:rPr lang="en-US" sz="3400" dirty="0"/>
              <a:t>ME109	Member Country Code</a:t>
            </a:r>
          </a:p>
          <a:p>
            <a:endParaRPr lang="en-US" dirty="0"/>
          </a:p>
          <a:p>
            <a:endParaRPr lang="en-US" dirty="0"/>
          </a:p>
        </p:txBody>
      </p:sp>
      <p:sp>
        <p:nvSpPr>
          <p:cNvPr id="4" name="Slide Number Placeholder 3">
            <a:extLst>
              <a:ext uri="{FF2B5EF4-FFF2-40B4-BE49-F238E27FC236}">
                <a16:creationId xmlns:a16="http://schemas.microsoft.com/office/drawing/2014/main" id="{E6A10FFE-0B48-46B7-A516-DDB6983339D6}"/>
              </a:ext>
            </a:extLst>
          </p:cNvPr>
          <p:cNvSpPr>
            <a:spLocks noGrp="1"/>
          </p:cNvSpPr>
          <p:nvPr>
            <p:ph type="sldNum" sz="quarter" idx="12"/>
          </p:nvPr>
        </p:nvSpPr>
        <p:spPr/>
        <p:txBody>
          <a:bodyPr/>
          <a:lstStyle/>
          <a:p>
            <a:fld id="{4CE482DC-2269-4F26-9D2A-7E44B1A4CD85}" type="slidenum">
              <a:rPr lang="en-US" smtClean="0"/>
              <a:pPr/>
              <a:t>9</a:t>
            </a:fld>
            <a:endParaRPr lang="en-US" dirty="0"/>
          </a:p>
        </p:txBody>
      </p:sp>
    </p:spTree>
    <p:extLst>
      <p:ext uri="{BB962C8B-B14F-4D97-AF65-F5344CB8AC3E}">
        <p14:creationId xmlns:p14="http://schemas.microsoft.com/office/powerpoint/2010/main" val="1843743322"/>
      </p:ext>
    </p:extLst>
  </p:cSld>
  <p:clrMapOvr>
    <a:masterClrMapping/>
  </p:clrMapOvr>
</p:sld>
</file>

<file path=ppt/theme/theme1.xml><?xml version="1.0" encoding="utf-8"?>
<a:theme xmlns:a="http://schemas.openxmlformats.org/drawingml/2006/main" name="Retrospec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5254</TotalTime>
  <Words>764</Words>
  <Application>Microsoft Office PowerPoint</Application>
  <PresentationFormat>Widescreen</PresentationFormat>
  <Paragraphs>174</Paragraphs>
  <Slides>19</Slides>
  <Notes>18</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19</vt:i4>
      </vt:variant>
    </vt:vector>
  </HeadingPairs>
  <TitlesOfParts>
    <vt:vector size="28" baseType="lpstr">
      <vt:lpstr>Arial</vt:lpstr>
      <vt:lpstr>Calibri</vt:lpstr>
      <vt:lpstr>Calibri Light</vt:lpstr>
      <vt:lpstr>Neutra Display Expert-Light</vt:lpstr>
      <vt:lpstr>Neutraface Text Light</vt:lpstr>
      <vt:lpstr>Segoe Script</vt:lpstr>
      <vt:lpstr>Times New Roman</vt:lpstr>
      <vt:lpstr>Retrospect</vt:lpstr>
      <vt:lpstr>Custom Design</vt:lpstr>
      <vt:lpstr>Claims Data Submitter Group</vt:lpstr>
      <vt:lpstr>  Agenda</vt:lpstr>
      <vt:lpstr>Meeting Goals</vt:lpstr>
      <vt:lpstr>Changes to Chapter 243</vt:lpstr>
      <vt:lpstr>Chapter 243: New Definitions</vt:lpstr>
      <vt:lpstr>MBI</vt:lpstr>
      <vt:lpstr>MBI</vt:lpstr>
      <vt:lpstr>Chapter 243 HICN/MBI Transition</vt:lpstr>
      <vt:lpstr>New Data Fields-as of 2019 Data Submissions</vt:lpstr>
      <vt:lpstr>New Data Fields-as of 2019 Data Submissions</vt:lpstr>
      <vt:lpstr>New Data Fields-as of 2019 Data Submissions</vt:lpstr>
      <vt:lpstr>New Data Fields-as of 2019 Data Submissions</vt:lpstr>
      <vt:lpstr>Changed Data Fields-as of 2019 Data Submissions</vt:lpstr>
      <vt:lpstr>Annual Registration Updates</vt:lpstr>
      <vt:lpstr>Annual Validation Override Resets</vt:lpstr>
      <vt:lpstr>Validation Changes</vt:lpstr>
      <vt:lpstr>Implementation Timeline</vt:lpstr>
      <vt:lpstr>Portal Resources</vt:lpstr>
      <vt:lpstr>Questions?  Help Desk The Help Desk is available to answer technical questions related to portal submissions.  Email: mhdohelp@hsri.org  Phone:  (866) 451-5876  Compliance Issues For compliance related issues contact: Philippe Bonneau,  Compliance Officer,  Maine Health Data Organization Email: philippe.bonneau@maine.gov Phone: (207) 287-6743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Jessica Maloney</dc:creator>
  <cp:lastModifiedBy>Bonsant, Kimberly</cp:lastModifiedBy>
  <cp:revision>234</cp:revision>
  <cp:lastPrinted>2015-10-20T19:03:02Z</cp:lastPrinted>
  <dcterms:created xsi:type="dcterms:W3CDTF">2014-01-30T19:11:03Z</dcterms:created>
  <dcterms:modified xsi:type="dcterms:W3CDTF">2018-08-02T19:54:41Z</dcterms:modified>
</cp:coreProperties>
</file>