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6">
  <p:sldMasterIdLst>
    <p:sldMasterId id="2147483648" r:id="rId1"/>
    <p:sldMasterId id="2147483661" r:id="rId2"/>
  </p:sldMasterIdLst>
  <p:notesMasterIdLst>
    <p:notesMasterId r:id="rId20"/>
  </p:notesMasterIdLst>
  <p:sldIdLst>
    <p:sldId id="256" r:id="rId3"/>
    <p:sldId id="426" r:id="rId4"/>
    <p:sldId id="257" r:id="rId5"/>
    <p:sldId id="445" r:id="rId6"/>
    <p:sldId id="413" r:id="rId7"/>
    <p:sldId id="446" r:id="rId8"/>
    <p:sldId id="454" r:id="rId9"/>
    <p:sldId id="455" r:id="rId10"/>
    <p:sldId id="462" r:id="rId11"/>
    <p:sldId id="463" r:id="rId12"/>
    <p:sldId id="464" r:id="rId13"/>
    <p:sldId id="465" r:id="rId14"/>
    <p:sldId id="466" r:id="rId15"/>
    <p:sldId id="467" r:id="rId16"/>
    <p:sldId id="461" r:id="rId17"/>
    <p:sldId id="456" r:id="rId18"/>
    <p:sldId id="289" r:id="rId19"/>
  </p:sldIdLst>
  <p:sldSz cx="12192000" cy="6858000"/>
  <p:notesSz cx="7315200" cy="96012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AD0092-6C31-400F-A879-A8FC0E65991A}">
          <p14:sldIdLst>
            <p14:sldId id="256"/>
            <p14:sldId id="426"/>
            <p14:sldId id="257"/>
            <p14:sldId id="445"/>
            <p14:sldId id="413"/>
            <p14:sldId id="446"/>
            <p14:sldId id="454"/>
            <p14:sldId id="455"/>
            <p14:sldId id="462"/>
            <p14:sldId id="463"/>
            <p14:sldId id="464"/>
            <p14:sldId id="465"/>
            <p14:sldId id="466"/>
            <p14:sldId id="467"/>
            <p14:sldId id="461"/>
            <p14:sldId id="456"/>
            <p14:sldId id="28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514F5C-4113-CD01-7012-C9FAC37D98C4}" name="Harrington, Karynlee" initials="HK" userId="S::Karynlee.Harrington@maine.gov::84e18f84-7203-4369-8a87-acf75a7c4f2e" providerId="AD"/>
  <p188:author id="{E17B4E6F-685F-F0DD-2CDF-A71A6FDE8821}" name="Kate Mullins" initials="KM" userId="S::kmullins@hsri.org::3c925d8b-5587-48e5-a787-1966b9b45682" providerId="AD"/>
  <p188:author id="{801FBDB2-D293-A1C1-093F-6531FF1DFBCE}" name="Bonsant, Kimberly" initials="BK" userId="S::Kimberly.Bonsant@maine.gov::312acc12-bab4-48f6-b4af-2d50617b14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onsant, Kimberly" initials="BK" lastIdx="8" clrIdx="6">
    <p:extLst>
      <p:ext uri="{19B8F6BF-5375-455C-9EA6-DF929625EA0E}">
        <p15:presenceInfo xmlns:p15="http://schemas.microsoft.com/office/powerpoint/2012/main" userId="S-1-5-21-4241590797-1299073551-2511459964-7237" providerId="AD"/>
      </p:ext>
    </p:extLst>
  </p:cmAuthor>
  <p:cmAuthor id="1" name="Leanne Candura" initials="LC" lastIdx="49" clrIdx="0"/>
  <p:cmAuthor id="2" name="Kate Mullins" initials="KM" lastIdx="64" clrIdx="1"/>
  <p:cmAuthor id="3" name="Steven Noyes" initials="SN" lastIdx="7" clrIdx="2"/>
  <p:cmAuthor id="4" name="Jessica Maloney" initials="JM" lastIdx="11" clrIdx="3"/>
  <p:cmAuthor id="5" name="Brian Twitchell" initials="BT" lastIdx="5" clrIdx="4"/>
  <p:cmAuthor id="6" name="Allie Myers" initials="AM"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762" autoAdjust="0"/>
  </p:normalViewPr>
  <p:slideViewPr>
    <p:cSldViewPr snapToGrid="0">
      <p:cViewPr varScale="1">
        <p:scale>
          <a:sx n="62" d="100"/>
          <a:sy n="62" d="100"/>
        </p:scale>
        <p:origin x="1056" y="108"/>
      </p:cViewPr>
      <p:guideLst>
        <p:guide orient="horz" pos="2160"/>
        <p:guide pos="3840"/>
      </p:guideLst>
    </p:cSldViewPr>
  </p:slideViewPr>
  <p:notesTextViewPr>
    <p:cViewPr>
      <p:scale>
        <a:sx n="125" d="100"/>
        <a:sy n="125" d="100"/>
      </p:scale>
      <p:origin x="0" y="0"/>
    </p:cViewPr>
  </p:notesTextViewPr>
  <p:notesViewPr>
    <p:cSldViewPr snapToGrid="0">
      <p:cViewPr>
        <p:scale>
          <a:sx n="100" d="100"/>
          <a:sy n="100" d="100"/>
        </p:scale>
        <p:origin x="1890" y="-7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B8BCF1C-709E-4F56-A20E-0BB3259D12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1A418A-6734-4168-AA58-286BCC70454E}">
      <dgm:prSet/>
      <dgm:spPr/>
      <dgm:t>
        <a:bodyPr/>
        <a:lstStyle/>
        <a:p>
          <a:r>
            <a:rPr lang="en-US" dirty="0"/>
            <a:t>Please mute your audio.</a:t>
          </a:r>
        </a:p>
      </dgm:t>
    </dgm:pt>
    <dgm:pt modelId="{136C76FC-67BD-4938-8222-9C20A775F69A}" type="parTrans" cxnId="{4799447A-D97E-4864-BAFF-E3BD9D09F699}">
      <dgm:prSet/>
      <dgm:spPr/>
      <dgm:t>
        <a:bodyPr/>
        <a:lstStyle/>
        <a:p>
          <a:endParaRPr lang="en-US"/>
        </a:p>
      </dgm:t>
    </dgm:pt>
    <dgm:pt modelId="{EAE9A938-9B57-486D-9867-EBFB0AE209E0}" type="sibTrans" cxnId="{4799447A-D97E-4864-BAFF-E3BD9D09F699}">
      <dgm:prSet/>
      <dgm:spPr/>
      <dgm:t>
        <a:bodyPr/>
        <a:lstStyle/>
        <a:p>
          <a:endParaRPr lang="en-US"/>
        </a:p>
      </dgm:t>
    </dgm:pt>
    <dgm:pt modelId="{B0CA3C09-AA84-40E4-BE6B-2BF96ED16F06}">
      <dgm:prSet/>
      <dgm:spPr/>
      <dgm:t>
        <a:bodyPr/>
        <a:lstStyle/>
        <a:p>
          <a:r>
            <a:rPr lang="en-US"/>
            <a:t>Please submit questions via the webinar chat feature.</a:t>
          </a:r>
        </a:p>
      </dgm:t>
    </dgm:pt>
    <dgm:pt modelId="{8FCBBCF9-76FD-4279-BA1C-A97B2050D50E}" type="parTrans" cxnId="{EEE1D34C-DE1E-4796-A4B5-03B114C29CD8}">
      <dgm:prSet/>
      <dgm:spPr/>
      <dgm:t>
        <a:bodyPr/>
        <a:lstStyle/>
        <a:p>
          <a:endParaRPr lang="en-US"/>
        </a:p>
      </dgm:t>
    </dgm:pt>
    <dgm:pt modelId="{CA9A97EE-2358-47CE-B175-932C04D1FC13}" type="sibTrans" cxnId="{EEE1D34C-DE1E-4796-A4B5-03B114C29CD8}">
      <dgm:prSet/>
      <dgm:spPr/>
      <dgm:t>
        <a:bodyPr/>
        <a:lstStyle/>
        <a:p>
          <a:endParaRPr lang="en-US"/>
        </a:p>
      </dgm:t>
    </dgm:pt>
    <dgm:pt modelId="{F315AC3A-CDCB-40A6-BAF3-E178AF68B24B}">
      <dgm:prSet/>
      <dgm:spPr/>
      <dgm:t>
        <a:bodyPr/>
        <a:lstStyle/>
        <a:p>
          <a:r>
            <a:rPr lang="en-US" dirty="0"/>
            <a:t>We will address as many questions as possible at the end of today’s webinar. For those questions we are unable to get to, answers will be available in the FAQ posted in the portal.</a:t>
          </a:r>
        </a:p>
      </dgm:t>
    </dgm:pt>
    <dgm:pt modelId="{5F29F764-C30B-41CD-882D-83C74FD31FEA}" type="parTrans" cxnId="{CA5064F9-45E6-4B39-A280-4D1045F2494D}">
      <dgm:prSet/>
      <dgm:spPr/>
      <dgm:t>
        <a:bodyPr/>
        <a:lstStyle/>
        <a:p>
          <a:endParaRPr lang="en-US"/>
        </a:p>
      </dgm:t>
    </dgm:pt>
    <dgm:pt modelId="{E5EC23D3-FF5D-46BB-A338-19F2B27C46C5}" type="sibTrans" cxnId="{CA5064F9-45E6-4B39-A280-4D1045F2494D}">
      <dgm:prSet/>
      <dgm:spPr/>
      <dgm:t>
        <a:bodyPr/>
        <a:lstStyle/>
        <a:p>
          <a:endParaRPr lang="en-US"/>
        </a:p>
      </dgm:t>
    </dgm:pt>
    <dgm:pt modelId="{20906551-D6BE-46AF-89D9-4BA9DED7A14C}">
      <dgm:prSet/>
      <dgm:spPr/>
      <dgm:t>
        <a:bodyPr/>
        <a:lstStyle/>
        <a:p>
          <a:r>
            <a:rPr lang="en-US" dirty="0"/>
            <a:t>A recording of the webinar will be distributed after the webinar </a:t>
          </a:r>
          <a:r>
            <a:rPr lang="en-US" dirty="0">
              <a:solidFill>
                <a:schemeClr val="bg1"/>
              </a:solidFill>
            </a:rPr>
            <a:t>and made available </a:t>
          </a:r>
          <a:r>
            <a:rPr lang="en-US" dirty="0"/>
            <a:t>on the MHDO website. </a:t>
          </a:r>
        </a:p>
      </dgm:t>
    </dgm:pt>
    <dgm:pt modelId="{EAA107AF-A142-45C0-8D46-B9108A796FE7}" type="parTrans" cxnId="{BD353110-4EBE-467E-993C-3FF2323133C9}">
      <dgm:prSet/>
      <dgm:spPr/>
      <dgm:t>
        <a:bodyPr/>
        <a:lstStyle/>
        <a:p>
          <a:endParaRPr lang="en-US"/>
        </a:p>
      </dgm:t>
    </dgm:pt>
    <dgm:pt modelId="{4E3AF6C8-AACE-4033-8711-09928724EFB7}" type="sibTrans" cxnId="{BD353110-4EBE-467E-993C-3FF2323133C9}">
      <dgm:prSet/>
      <dgm:spPr/>
      <dgm:t>
        <a:bodyPr/>
        <a:lstStyle/>
        <a:p>
          <a:endParaRPr lang="en-US"/>
        </a:p>
      </dgm:t>
    </dgm:pt>
    <dgm:pt modelId="{BD8981A0-7530-47C6-8D4D-276234ED33A9}" type="pres">
      <dgm:prSet presAssocID="{BB8BCF1C-709E-4F56-A20E-0BB3259D12F3}" presName="root" presStyleCnt="0">
        <dgm:presLayoutVars>
          <dgm:dir/>
          <dgm:resizeHandles val="exact"/>
        </dgm:presLayoutVars>
      </dgm:prSet>
      <dgm:spPr/>
    </dgm:pt>
    <dgm:pt modelId="{0057EC0E-C21B-41A2-A52A-FBBDE12982FB}" type="pres">
      <dgm:prSet presAssocID="{501A418A-6734-4168-AA58-286BCC70454E}" presName="compNode" presStyleCnt="0"/>
      <dgm:spPr/>
    </dgm:pt>
    <dgm:pt modelId="{364F34EA-0E50-44F8-8913-FDCD7DBB3806}" type="pres">
      <dgm:prSet presAssocID="{501A418A-6734-4168-AA58-286BCC70454E}" presName="bgRect" presStyleLbl="bgShp" presStyleIdx="0" presStyleCnt="4"/>
      <dgm:spPr/>
    </dgm:pt>
    <dgm:pt modelId="{15E7250F-D282-43C1-A7EC-DD2D54633B50}" type="pres">
      <dgm:prSet presAssocID="{501A418A-6734-4168-AA58-286BCC7045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J"/>
        </a:ext>
      </dgm:extLst>
    </dgm:pt>
    <dgm:pt modelId="{E645A2FA-A334-42B9-8709-6CE3EB86806F}" type="pres">
      <dgm:prSet presAssocID="{501A418A-6734-4168-AA58-286BCC70454E}" presName="spaceRect" presStyleCnt="0"/>
      <dgm:spPr/>
    </dgm:pt>
    <dgm:pt modelId="{841E1DE6-AE27-4572-A9A8-B517A73F997E}" type="pres">
      <dgm:prSet presAssocID="{501A418A-6734-4168-AA58-286BCC70454E}" presName="parTx" presStyleLbl="revTx" presStyleIdx="0" presStyleCnt="4">
        <dgm:presLayoutVars>
          <dgm:chMax val="0"/>
          <dgm:chPref val="0"/>
        </dgm:presLayoutVars>
      </dgm:prSet>
      <dgm:spPr/>
    </dgm:pt>
    <dgm:pt modelId="{78240D5A-EAE3-4B8A-9DC3-80DC82772959}" type="pres">
      <dgm:prSet presAssocID="{EAE9A938-9B57-486D-9867-EBFB0AE209E0}" presName="sibTrans" presStyleCnt="0"/>
      <dgm:spPr/>
    </dgm:pt>
    <dgm:pt modelId="{CDACBF2E-91C7-4265-8916-B7DFEE5FCF31}" type="pres">
      <dgm:prSet presAssocID="{B0CA3C09-AA84-40E4-BE6B-2BF96ED16F06}" presName="compNode" presStyleCnt="0"/>
      <dgm:spPr/>
    </dgm:pt>
    <dgm:pt modelId="{0206852C-89A0-4A8E-9A5B-DE568CEA9336}" type="pres">
      <dgm:prSet presAssocID="{B0CA3C09-AA84-40E4-BE6B-2BF96ED16F06}" presName="bgRect" presStyleLbl="bgShp" presStyleIdx="1" presStyleCnt="4"/>
      <dgm:spPr/>
    </dgm:pt>
    <dgm:pt modelId="{B5FB31D3-95A9-4264-AB95-60A5B0554B8B}" type="pres">
      <dgm:prSet presAssocID="{B0CA3C09-AA84-40E4-BE6B-2BF96ED16F0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F8B44D39-A31B-44BB-B598-254C00359C11}" type="pres">
      <dgm:prSet presAssocID="{B0CA3C09-AA84-40E4-BE6B-2BF96ED16F06}" presName="spaceRect" presStyleCnt="0"/>
      <dgm:spPr/>
    </dgm:pt>
    <dgm:pt modelId="{526D3424-8E17-4CDE-B367-77119582A9E6}" type="pres">
      <dgm:prSet presAssocID="{B0CA3C09-AA84-40E4-BE6B-2BF96ED16F06}" presName="parTx" presStyleLbl="revTx" presStyleIdx="1" presStyleCnt="4">
        <dgm:presLayoutVars>
          <dgm:chMax val="0"/>
          <dgm:chPref val="0"/>
        </dgm:presLayoutVars>
      </dgm:prSet>
      <dgm:spPr/>
    </dgm:pt>
    <dgm:pt modelId="{5EE4C135-7E32-44AE-94A0-3EEE13D29DA8}" type="pres">
      <dgm:prSet presAssocID="{CA9A97EE-2358-47CE-B175-932C04D1FC13}" presName="sibTrans" presStyleCnt="0"/>
      <dgm:spPr/>
    </dgm:pt>
    <dgm:pt modelId="{8A57FC21-A5A8-4F8A-8E39-98F6B590B7E2}" type="pres">
      <dgm:prSet presAssocID="{F315AC3A-CDCB-40A6-BAF3-E178AF68B24B}" presName="compNode" presStyleCnt="0"/>
      <dgm:spPr/>
    </dgm:pt>
    <dgm:pt modelId="{A55C49C4-5490-450C-863F-E61EDE7D28EE}" type="pres">
      <dgm:prSet presAssocID="{F315AC3A-CDCB-40A6-BAF3-E178AF68B24B}" presName="bgRect" presStyleLbl="bgShp" presStyleIdx="2" presStyleCnt="4"/>
      <dgm:spPr/>
    </dgm:pt>
    <dgm:pt modelId="{46CF3960-B641-4134-BC55-D18996DCAA45}" type="pres">
      <dgm:prSet presAssocID="{F315AC3A-CDCB-40A6-BAF3-E178AF68B2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B79EE188-C13E-4E30-99D4-2A15A7F11BDE}" type="pres">
      <dgm:prSet presAssocID="{F315AC3A-CDCB-40A6-BAF3-E178AF68B24B}" presName="spaceRect" presStyleCnt="0"/>
      <dgm:spPr/>
    </dgm:pt>
    <dgm:pt modelId="{E9863CE0-E0A2-43E1-B673-74F6BF04AFF6}" type="pres">
      <dgm:prSet presAssocID="{F315AC3A-CDCB-40A6-BAF3-E178AF68B24B}" presName="parTx" presStyleLbl="revTx" presStyleIdx="2" presStyleCnt="4">
        <dgm:presLayoutVars>
          <dgm:chMax val="0"/>
          <dgm:chPref val="0"/>
        </dgm:presLayoutVars>
      </dgm:prSet>
      <dgm:spPr/>
    </dgm:pt>
    <dgm:pt modelId="{FD491C06-1797-4E74-8926-81F55C8E5887}" type="pres">
      <dgm:prSet presAssocID="{E5EC23D3-FF5D-46BB-A338-19F2B27C46C5}" presName="sibTrans" presStyleCnt="0"/>
      <dgm:spPr/>
    </dgm:pt>
    <dgm:pt modelId="{75E3642E-35D9-414E-B89F-E50C6A9F439D}" type="pres">
      <dgm:prSet presAssocID="{20906551-D6BE-46AF-89D9-4BA9DED7A14C}" presName="compNode" presStyleCnt="0"/>
      <dgm:spPr/>
    </dgm:pt>
    <dgm:pt modelId="{131A15BB-2D81-4C0C-81C5-BAD7CB326DE6}" type="pres">
      <dgm:prSet presAssocID="{20906551-D6BE-46AF-89D9-4BA9DED7A14C}" presName="bgRect" presStyleLbl="bgShp" presStyleIdx="3" presStyleCnt="4"/>
      <dgm:spPr/>
    </dgm:pt>
    <dgm:pt modelId="{784CC1A4-B6B4-41C1-A798-27164E9A7F43}" type="pres">
      <dgm:prSet presAssocID="{20906551-D6BE-46AF-89D9-4BA9DED7A1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A8E4CCEE-F008-474A-961A-09844DC964AC}" type="pres">
      <dgm:prSet presAssocID="{20906551-D6BE-46AF-89D9-4BA9DED7A14C}" presName="spaceRect" presStyleCnt="0"/>
      <dgm:spPr/>
    </dgm:pt>
    <dgm:pt modelId="{D4057127-D829-4A17-B113-92588E267132}" type="pres">
      <dgm:prSet presAssocID="{20906551-D6BE-46AF-89D9-4BA9DED7A14C}" presName="parTx" presStyleLbl="revTx" presStyleIdx="3" presStyleCnt="4">
        <dgm:presLayoutVars>
          <dgm:chMax val="0"/>
          <dgm:chPref val="0"/>
        </dgm:presLayoutVars>
      </dgm:prSet>
      <dgm:spPr/>
    </dgm:pt>
  </dgm:ptLst>
  <dgm:cxnLst>
    <dgm:cxn modelId="{BD353110-4EBE-467E-993C-3FF2323133C9}" srcId="{BB8BCF1C-709E-4F56-A20E-0BB3259D12F3}" destId="{20906551-D6BE-46AF-89D9-4BA9DED7A14C}" srcOrd="3" destOrd="0" parTransId="{EAA107AF-A142-45C0-8D46-B9108A796FE7}" sibTransId="{4E3AF6C8-AACE-4033-8711-09928724EFB7}"/>
    <dgm:cxn modelId="{1315572E-0F76-4F79-B317-D6C766AD5A38}" type="presOf" srcId="{BB8BCF1C-709E-4F56-A20E-0BB3259D12F3}" destId="{BD8981A0-7530-47C6-8D4D-276234ED33A9}" srcOrd="0" destOrd="0" presId="urn:microsoft.com/office/officeart/2018/2/layout/IconVerticalSolidList"/>
    <dgm:cxn modelId="{E3C4A630-9FFE-4A74-BAED-71969762CE5D}" type="presOf" srcId="{B0CA3C09-AA84-40E4-BE6B-2BF96ED16F06}" destId="{526D3424-8E17-4CDE-B367-77119582A9E6}" srcOrd="0" destOrd="0" presId="urn:microsoft.com/office/officeart/2018/2/layout/IconVerticalSolidList"/>
    <dgm:cxn modelId="{EEE1D34C-DE1E-4796-A4B5-03B114C29CD8}" srcId="{BB8BCF1C-709E-4F56-A20E-0BB3259D12F3}" destId="{B0CA3C09-AA84-40E4-BE6B-2BF96ED16F06}" srcOrd="1" destOrd="0" parTransId="{8FCBBCF9-76FD-4279-BA1C-A97B2050D50E}" sibTransId="{CA9A97EE-2358-47CE-B175-932C04D1FC13}"/>
    <dgm:cxn modelId="{676BD077-2E68-4F20-B8A8-72BF0BF1FB59}" type="presOf" srcId="{20906551-D6BE-46AF-89D9-4BA9DED7A14C}" destId="{D4057127-D829-4A17-B113-92588E267132}" srcOrd="0" destOrd="0" presId="urn:microsoft.com/office/officeart/2018/2/layout/IconVerticalSolidList"/>
    <dgm:cxn modelId="{4799447A-D97E-4864-BAFF-E3BD9D09F699}" srcId="{BB8BCF1C-709E-4F56-A20E-0BB3259D12F3}" destId="{501A418A-6734-4168-AA58-286BCC70454E}" srcOrd="0" destOrd="0" parTransId="{136C76FC-67BD-4938-8222-9C20A775F69A}" sibTransId="{EAE9A938-9B57-486D-9867-EBFB0AE209E0}"/>
    <dgm:cxn modelId="{CD26017E-EFFB-49E1-8D3D-210959ECF10E}" type="presOf" srcId="{501A418A-6734-4168-AA58-286BCC70454E}" destId="{841E1DE6-AE27-4572-A9A8-B517A73F997E}" srcOrd="0" destOrd="0" presId="urn:microsoft.com/office/officeart/2018/2/layout/IconVerticalSolidList"/>
    <dgm:cxn modelId="{FA625497-6F0D-4124-9DAE-EDF11576F98D}" type="presOf" srcId="{F315AC3A-CDCB-40A6-BAF3-E178AF68B24B}" destId="{E9863CE0-E0A2-43E1-B673-74F6BF04AFF6}" srcOrd="0" destOrd="0" presId="urn:microsoft.com/office/officeart/2018/2/layout/IconVerticalSolidList"/>
    <dgm:cxn modelId="{CA5064F9-45E6-4B39-A280-4D1045F2494D}" srcId="{BB8BCF1C-709E-4F56-A20E-0BB3259D12F3}" destId="{F315AC3A-CDCB-40A6-BAF3-E178AF68B24B}" srcOrd="2" destOrd="0" parTransId="{5F29F764-C30B-41CD-882D-83C74FD31FEA}" sibTransId="{E5EC23D3-FF5D-46BB-A338-19F2B27C46C5}"/>
    <dgm:cxn modelId="{D6C14EF5-DC15-4B21-B29E-68523457A728}" type="presParOf" srcId="{BD8981A0-7530-47C6-8D4D-276234ED33A9}" destId="{0057EC0E-C21B-41A2-A52A-FBBDE12982FB}" srcOrd="0" destOrd="0" presId="urn:microsoft.com/office/officeart/2018/2/layout/IconVerticalSolidList"/>
    <dgm:cxn modelId="{1D880952-78EC-4280-97F6-2C609E1188E3}" type="presParOf" srcId="{0057EC0E-C21B-41A2-A52A-FBBDE12982FB}" destId="{364F34EA-0E50-44F8-8913-FDCD7DBB3806}" srcOrd="0" destOrd="0" presId="urn:microsoft.com/office/officeart/2018/2/layout/IconVerticalSolidList"/>
    <dgm:cxn modelId="{5AC20F6A-EF7E-43F6-92A1-74384A716F62}" type="presParOf" srcId="{0057EC0E-C21B-41A2-A52A-FBBDE12982FB}" destId="{15E7250F-D282-43C1-A7EC-DD2D54633B50}" srcOrd="1" destOrd="0" presId="urn:microsoft.com/office/officeart/2018/2/layout/IconVerticalSolidList"/>
    <dgm:cxn modelId="{D49380F6-D2D2-41BD-A874-3D6809FCAE4F}" type="presParOf" srcId="{0057EC0E-C21B-41A2-A52A-FBBDE12982FB}" destId="{E645A2FA-A334-42B9-8709-6CE3EB86806F}" srcOrd="2" destOrd="0" presId="urn:microsoft.com/office/officeart/2018/2/layout/IconVerticalSolidList"/>
    <dgm:cxn modelId="{76CB4BA8-CD7A-4D21-9947-3F35DAFD5B99}" type="presParOf" srcId="{0057EC0E-C21B-41A2-A52A-FBBDE12982FB}" destId="{841E1DE6-AE27-4572-A9A8-B517A73F997E}" srcOrd="3" destOrd="0" presId="urn:microsoft.com/office/officeart/2018/2/layout/IconVerticalSolidList"/>
    <dgm:cxn modelId="{FD75FA35-4E9C-4A68-8469-D2211993DCCE}" type="presParOf" srcId="{BD8981A0-7530-47C6-8D4D-276234ED33A9}" destId="{78240D5A-EAE3-4B8A-9DC3-80DC82772959}" srcOrd="1" destOrd="0" presId="urn:microsoft.com/office/officeart/2018/2/layout/IconVerticalSolidList"/>
    <dgm:cxn modelId="{48C7FD28-22DF-43BE-8550-F2EE3D6132DA}" type="presParOf" srcId="{BD8981A0-7530-47C6-8D4D-276234ED33A9}" destId="{CDACBF2E-91C7-4265-8916-B7DFEE5FCF31}" srcOrd="2" destOrd="0" presId="urn:microsoft.com/office/officeart/2018/2/layout/IconVerticalSolidList"/>
    <dgm:cxn modelId="{051ABD5C-AA0B-481F-919A-B567A33844D7}" type="presParOf" srcId="{CDACBF2E-91C7-4265-8916-B7DFEE5FCF31}" destId="{0206852C-89A0-4A8E-9A5B-DE568CEA9336}" srcOrd="0" destOrd="0" presId="urn:microsoft.com/office/officeart/2018/2/layout/IconVerticalSolidList"/>
    <dgm:cxn modelId="{7C91F9FD-ACD2-4BD4-A472-8488867DA92D}" type="presParOf" srcId="{CDACBF2E-91C7-4265-8916-B7DFEE5FCF31}" destId="{B5FB31D3-95A9-4264-AB95-60A5B0554B8B}" srcOrd="1" destOrd="0" presId="urn:microsoft.com/office/officeart/2018/2/layout/IconVerticalSolidList"/>
    <dgm:cxn modelId="{D12D3863-5163-47AD-8DB0-A733DA18AFA8}" type="presParOf" srcId="{CDACBF2E-91C7-4265-8916-B7DFEE5FCF31}" destId="{F8B44D39-A31B-44BB-B598-254C00359C11}" srcOrd="2" destOrd="0" presId="urn:microsoft.com/office/officeart/2018/2/layout/IconVerticalSolidList"/>
    <dgm:cxn modelId="{A76ECA3D-8264-49A5-A343-ADE445161636}" type="presParOf" srcId="{CDACBF2E-91C7-4265-8916-B7DFEE5FCF31}" destId="{526D3424-8E17-4CDE-B367-77119582A9E6}" srcOrd="3" destOrd="0" presId="urn:microsoft.com/office/officeart/2018/2/layout/IconVerticalSolidList"/>
    <dgm:cxn modelId="{47DE64F1-9191-4A1A-A515-37CCB9D67868}" type="presParOf" srcId="{BD8981A0-7530-47C6-8D4D-276234ED33A9}" destId="{5EE4C135-7E32-44AE-94A0-3EEE13D29DA8}" srcOrd="3" destOrd="0" presId="urn:microsoft.com/office/officeart/2018/2/layout/IconVerticalSolidList"/>
    <dgm:cxn modelId="{E7ACD0FF-BEA5-42CB-B3F5-A1890EA49508}" type="presParOf" srcId="{BD8981A0-7530-47C6-8D4D-276234ED33A9}" destId="{8A57FC21-A5A8-4F8A-8E39-98F6B590B7E2}" srcOrd="4" destOrd="0" presId="urn:microsoft.com/office/officeart/2018/2/layout/IconVerticalSolidList"/>
    <dgm:cxn modelId="{FF1DA13C-0021-4553-B2A9-6B181C2E4D23}" type="presParOf" srcId="{8A57FC21-A5A8-4F8A-8E39-98F6B590B7E2}" destId="{A55C49C4-5490-450C-863F-E61EDE7D28EE}" srcOrd="0" destOrd="0" presId="urn:microsoft.com/office/officeart/2018/2/layout/IconVerticalSolidList"/>
    <dgm:cxn modelId="{B16E1763-D0BF-4625-9A7C-46B80DF04548}" type="presParOf" srcId="{8A57FC21-A5A8-4F8A-8E39-98F6B590B7E2}" destId="{46CF3960-B641-4134-BC55-D18996DCAA45}" srcOrd="1" destOrd="0" presId="urn:microsoft.com/office/officeart/2018/2/layout/IconVerticalSolidList"/>
    <dgm:cxn modelId="{A4C0455F-0C72-488F-AAC4-381008B65B9D}" type="presParOf" srcId="{8A57FC21-A5A8-4F8A-8E39-98F6B590B7E2}" destId="{B79EE188-C13E-4E30-99D4-2A15A7F11BDE}" srcOrd="2" destOrd="0" presId="urn:microsoft.com/office/officeart/2018/2/layout/IconVerticalSolidList"/>
    <dgm:cxn modelId="{7FECA98F-C654-42BE-A728-30705A1C139B}" type="presParOf" srcId="{8A57FC21-A5A8-4F8A-8E39-98F6B590B7E2}" destId="{E9863CE0-E0A2-43E1-B673-74F6BF04AFF6}" srcOrd="3" destOrd="0" presId="urn:microsoft.com/office/officeart/2018/2/layout/IconVerticalSolidList"/>
    <dgm:cxn modelId="{8209A553-A924-41C8-B956-FABE8F126F5D}" type="presParOf" srcId="{BD8981A0-7530-47C6-8D4D-276234ED33A9}" destId="{FD491C06-1797-4E74-8926-81F55C8E5887}" srcOrd="5" destOrd="0" presId="urn:microsoft.com/office/officeart/2018/2/layout/IconVerticalSolidList"/>
    <dgm:cxn modelId="{44C28C7C-EAD9-4ACF-BB06-21B2BC40860B}" type="presParOf" srcId="{BD8981A0-7530-47C6-8D4D-276234ED33A9}" destId="{75E3642E-35D9-414E-B89F-E50C6A9F439D}" srcOrd="6" destOrd="0" presId="urn:microsoft.com/office/officeart/2018/2/layout/IconVerticalSolidList"/>
    <dgm:cxn modelId="{92D67B68-3AF7-4A1E-87CB-5BDE78439490}" type="presParOf" srcId="{75E3642E-35D9-414E-B89F-E50C6A9F439D}" destId="{131A15BB-2D81-4C0C-81C5-BAD7CB326DE6}" srcOrd="0" destOrd="0" presId="urn:microsoft.com/office/officeart/2018/2/layout/IconVerticalSolidList"/>
    <dgm:cxn modelId="{421C484B-D62B-4E47-BC85-F706A3F62B22}" type="presParOf" srcId="{75E3642E-35D9-414E-B89F-E50C6A9F439D}" destId="{784CC1A4-B6B4-41C1-A798-27164E9A7F43}" srcOrd="1" destOrd="0" presId="urn:microsoft.com/office/officeart/2018/2/layout/IconVerticalSolidList"/>
    <dgm:cxn modelId="{CAC5D4DA-AC6D-44BA-BB42-FE001C937E16}" type="presParOf" srcId="{75E3642E-35D9-414E-B89F-E50C6A9F439D}" destId="{A8E4CCEE-F008-474A-961A-09844DC964AC}" srcOrd="2" destOrd="0" presId="urn:microsoft.com/office/officeart/2018/2/layout/IconVerticalSolidList"/>
    <dgm:cxn modelId="{71E789B7-9145-4304-B590-9F27CA0EA8BD}" type="presParOf" srcId="{75E3642E-35D9-414E-B89F-E50C6A9F439D}" destId="{D4057127-D829-4A17-B113-92588E2671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F34EA-0E50-44F8-8913-FDCD7DBB3806}">
      <dsp:nvSpPr>
        <dsp:cNvPr id="0" name=""/>
        <dsp:cNvSpPr/>
      </dsp:nvSpPr>
      <dsp:spPr>
        <a:xfrm>
          <a:off x="0" y="2344"/>
          <a:ext cx="6797675" cy="11884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7250F-D282-43C1-A7EC-DD2D54633B50}">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1E1DE6-AE27-4572-A9A8-B517A73F997E}">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711200">
            <a:lnSpc>
              <a:spcPct val="90000"/>
            </a:lnSpc>
            <a:spcBef>
              <a:spcPct val="0"/>
            </a:spcBef>
            <a:spcAft>
              <a:spcPct val="35000"/>
            </a:spcAft>
            <a:buNone/>
          </a:pPr>
          <a:r>
            <a:rPr lang="en-US" sz="1600" kern="1200" dirty="0"/>
            <a:t>Please mute your audio.</a:t>
          </a:r>
        </a:p>
      </dsp:txBody>
      <dsp:txXfrm>
        <a:off x="1372680" y="2344"/>
        <a:ext cx="5424994" cy="1188467"/>
      </dsp:txXfrm>
    </dsp:sp>
    <dsp:sp modelId="{0206852C-89A0-4A8E-9A5B-DE568CEA9336}">
      <dsp:nvSpPr>
        <dsp:cNvPr id="0" name=""/>
        <dsp:cNvSpPr/>
      </dsp:nvSpPr>
      <dsp:spPr>
        <a:xfrm>
          <a:off x="0" y="1487929"/>
          <a:ext cx="6797675" cy="11884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B31D3-95A9-4264-AB95-60A5B0554B8B}">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6D3424-8E17-4CDE-B367-77119582A9E6}">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711200">
            <a:lnSpc>
              <a:spcPct val="90000"/>
            </a:lnSpc>
            <a:spcBef>
              <a:spcPct val="0"/>
            </a:spcBef>
            <a:spcAft>
              <a:spcPct val="35000"/>
            </a:spcAft>
            <a:buNone/>
          </a:pPr>
          <a:r>
            <a:rPr lang="en-US" sz="1600" kern="1200"/>
            <a:t>Please submit questions via the webinar chat feature.</a:t>
          </a:r>
        </a:p>
      </dsp:txBody>
      <dsp:txXfrm>
        <a:off x="1372680" y="1487929"/>
        <a:ext cx="5424994" cy="1188467"/>
      </dsp:txXfrm>
    </dsp:sp>
    <dsp:sp modelId="{A55C49C4-5490-450C-863F-E61EDE7D28EE}">
      <dsp:nvSpPr>
        <dsp:cNvPr id="0" name=""/>
        <dsp:cNvSpPr/>
      </dsp:nvSpPr>
      <dsp:spPr>
        <a:xfrm>
          <a:off x="0" y="2973514"/>
          <a:ext cx="6797675" cy="11884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F3960-B641-4134-BC55-D18996DCAA45}">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863CE0-E0A2-43E1-B673-74F6BF04AFF6}">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711200">
            <a:lnSpc>
              <a:spcPct val="90000"/>
            </a:lnSpc>
            <a:spcBef>
              <a:spcPct val="0"/>
            </a:spcBef>
            <a:spcAft>
              <a:spcPct val="35000"/>
            </a:spcAft>
            <a:buNone/>
          </a:pPr>
          <a:r>
            <a:rPr lang="en-US" sz="1600" kern="1200" dirty="0"/>
            <a:t>We will address as many questions as possible at the end of today’s webinar. For those questions we are unable to get to, answers will be available in the FAQ posted in the portal.</a:t>
          </a:r>
        </a:p>
      </dsp:txBody>
      <dsp:txXfrm>
        <a:off x="1372680" y="2973514"/>
        <a:ext cx="5424994" cy="1188467"/>
      </dsp:txXfrm>
    </dsp:sp>
    <dsp:sp modelId="{131A15BB-2D81-4C0C-81C5-BAD7CB326DE6}">
      <dsp:nvSpPr>
        <dsp:cNvPr id="0" name=""/>
        <dsp:cNvSpPr/>
      </dsp:nvSpPr>
      <dsp:spPr>
        <a:xfrm>
          <a:off x="0" y="4459099"/>
          <a:ext cx="6797675" cy="11884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CC1A4-B6B4-41C1-A798-27164E9A7F43}">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057127-D829-4A17-B113-92588E267132}">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711200">
            <a:lnSpc>
              <a:spcPct val="90000"/>
            </a:lnSpc>
            <a:spcBef>
              <a:spcPct val="0"/>
            </a:spcBef>
            <a:spcAft>
              <a:spcPct val="35000"/>
            </a:spcAft>
            <a:buNone/>
          </a:pPr>
          <a:r>
            <a:rPr lang="en-US" sz="1600" kern="1200" dirty="0"/>
            <a:t>A recording of the webinar will be distributed after the webinar </a:t>
          </a:r>
          <a:r>
            <a:rPr lang="en-US" sz="1600" kern="1200" dirty="0">
              <a:solidFill>
                <a:schemeClr val="bg1"/>
              </a:solidFill>
            </a:rPr>
            <a:t>and made available </a:t>
          </a:r>
          <a:r>
            <a:rPr lang="en-US" sz="1600" kern="1200" dirty="0"/>
            <a:t>on the MHDO website. </a:t>
          </a:r>
        </a:p>
      </dsp:txBody>
      <dsp:txXfrm>
        <a:off x="1372680" y="4459099"/>
        <a:ext cx="5424994" cy="11884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8"/>
          </a:xfrm>
          <a:prstGeom prst="rect">
            <a:avLst/>
          </a:prstGeom>
        </p:spPr>
        <p:txBody>
          <a:bodyPr vert="horz" lIns="95646" tIns="47823" rIns="95646" bIns="47823"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8"/>
          </a:xfrm>
          <a:prstGeom prst="rect">
            <a:avLst/>
          </a:prstGeom>
        </p:spPr>
        <p:txBody>
          <a:bodyPr vert="horz" lIns="95646" tIns="47823" rIns="95646" bIns="47823" rtlCol="0"/>
          <a:lstStyle>
            <a:lvl1pPr algn="r">
              <a:defRPr sz="1300"/>
            </a:lvl1pPr>
          </a:lstStyle>
          <a:p>
            <a:fld id="{7C51721D-FE74-4937-AFA3-EDEA76864D15}" type="datetimeFigureOut">
              <a:rPr lang="en-US" smtClean="0"/>
              <a:t>6/28/2023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646" tIns="47823" rIns="95646" bIns="47823"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5646" tIns="47823" rIns="95646" bIns="478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7"/>
          </a:xfrm>
          <a:prstGeom prst="rect">
            <a:avLst/>
          </a:prstGeom>
        </p:spPr>
        <p:txBody>
          <a:bodyPr vert="horz" lIns="95646" tIns="47823" rIns="95646" bIns="4782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5646" tIns="47823" rIns="95646" bIns="47823" rtlCol="0" anchor="b"/>
          <a:lstStyle>
            <a:lvl1pPr algn="r">
              <a:defRPr sz="1300"/>
            </a:lvl1pPr>
          </a:lstStyle>
          <a:p>
            <a:fld id="{CF13529E-598B-4780-B315-0810095E5A43}" type="slidenum">
              <a:rPr lang="en-US" smtClean="0"/>
              <a:t>‹#›</a:t>
            </a:fld>
            <a:endParaRPr lang="en-US" dirty="0"/>
          </a:p>
        </p:txBody>
      </p:sp>
    </p:spTree>
    <p:extLst>
      <p:ext uri="{BB962C8B-B14F-4D97-AF65-F5344CB8AC3E}">
        <p14:creationId xmlns:p14="http://schemas.microsoft.com/office/powerpoint/2010/main" val="2518163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1</a:t>
            </a:fld>
            <a:endParaRPr lang="en-US" dirty="0"/>
          </a:p>
        </p:txBody>
      </p:sp>
    </p:spTree>
    <p:extLst>
      <p:ext uri="{BB962C8B-B14F-4D97-AF65-F5344CB8AC3E}">
        <p14:creationId xmlns:p14="http://schemas.microsoft.com/office/powerpoint/2010/main" val="37193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3</a:t>
            </a:fld>
            <a:endParaRPr lang="en-US" dirty="0"/>
          </a:p>
        </p:txBody>
      </p:sp>
    </p:spTree>
    <p:extLst>
      <p:ext uri="{BB962C8B-B14F-4D97-AF65-F5344CB8AC3E}">
        <p14:creationId xmlns:p14="http://schemas.microsoft.com/office/powerpoint/2010/main" val="261149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4</a:t>
            </a:fld>
            <a:endParaRPr lang="en-US" dirty="0"/>
          </a:p>
        </p:txBody>
      </p:sp>
    </p:spTree>
    <p:extLst>
      <p:ext uri="{BB962C8B-B14F-4D97-AF65-F5344CB8AC3E}">
        <p14:creationId xmlns:p14="http://schemas.microsoft.com/office/powerpoint/2010/main" val="177008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3529E-598B-4780-B315-0810095E5A43}" type="slidenum">
              <a:rPr lang="en-US" smtClean="0"/>
              <a:t>6</a:t>
            </a:fld>
            <a:endParaRPr lang="en-US" dirty="0"/>
          </a:p>
        </p:txBody>
      </p:sp>
    </p:spTree>
    <p:extLst>
      <p:ext uri="{BB962C8B-B14F-4D97-AF65-F5344CB8AC3E}">
        <p14:creationId xmlns:p14="http://schemas.microsoft.com/office/powerpoint/2010/main" val="118380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3529E-598B-4780-B315-0810095E5A43}" type="slidenum">
              <a:rPr lang="en-US" smtClean="0"/>
              <a:t>8</a:t>
            </a:fld>
            <a:endParaRPr lang="en-US" dirty="0"/>
          </a:p>
        </p:txBody>
      </p:sp>
    </p:spTree>
    <p:extLst>
      <p:ext uri="{BB962C8B-B14F-4D97-AF65-F5344CB8AC3E}">
        <p14:creationId xmlns:p14="http://schemas.microsoft.com/office/powerpoint/2010/main" val="311575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3529E-598B-4780-B315-0810095E5A43}" type="slidenum">
              <a:rPr lang="en-US" smtClean="0"/>
              <a:t>9</a:t>
            </a:fld>
            <a:endParaRPr lang="en-US" dirty="0"/>
          </a:p>
        </p:txBody>
      </p:sp>
    </p:spTree>
    <p:extLst>
      <p:ext uri="{BB962C8B-B14F-4D97-AF65-F5344CB8AC3E}">
        <p14:creationId xmlns:p14="http://schemas.microsoft.com/office/powerpoint/2010/main" val="224917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17</a:t>
            </a:fld>
            <a:endParaRPr lang="en-US"/>
          </a:p>
        </p:txBody>
      </p:sp>
    </p:spTree>
    <p:extLst>
      <p:ext uri="{BB962C8B-B14F-4D97-AF65-F5344CB8AC3E}">
        <p14:creationId xmlns:p14="http://schemas.microsoft.com/office/powerpoint/2010/main" val="140163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l">
              <a:buNone/>
              <a:defRPr sz="28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7B3F8321-C156-4961-8963-3387FA270D11}"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D607E-D0B0-466F-8593-A5BE1B2742E0}"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D7074-05FA-4867-89BF-54E361F31081}"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l">
              <a:buNone/>
              <a:defRPr sz="28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DD9AD1D1-605C-46A7-9DFD-AF2C18AC4C30}" type="datetime1">
              <a:rPr lang="en-US" smtClean="0"/>
              <a:t>6/28/2023</a:t>
            </a:fld>
            <a:endParaRPr lang="en-US" dirty="0"/>
          </a:p>
        </p:txBody>
      </p:sp>
      <p:sp>
        <p:nvSpPr>
          <p:cNvPr id="5" name="Footer Placeholder 4"/>
          <p:cNvSpPr>
            <a:spLocks noGrp="1"/>
          </p:cNvSpPr>
          <p:nvPr>
            <p:ph type="ftr" sz="quarter" idx="11"/>
          </p:nvPr>
        </p:nvSpPr>
        <p:spPr/>
        <p:txBody>
          <a:bodyPr/>
          <a:lstStyle/>
          <a:p>
            <a:r>
              <a:rPr lang="en-US"/>
              <a:t>State of Maine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41422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115203" cy="1450757"/>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1097280" y="2039814"/>
            <a:ext cx="10115202" cy="3829279"/>
          </a:xfrm>
        </p:spPr>
        <p:txBody>
          <a:bodyPr/>
          <a:lstStyle>
            <a:lvl1pPr>
              <a:defRPr sz="3400"/>
            </a:lvl1pPr>
            <a:lvl2pPr>
              <a:defRPr sz="2400">
                <a:solidFill>
                  <a:schemeClr val="accent3">
                    <a:lumMod val="75000"/>
                  </a:schemeClr>
                </a:solidFill>
              </a:defRPr>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8E99EA3-906C-4BF5-AEAD-68F2F48FC6E6}" type="datetime1">
              <a:rPr lang="en-US" smtClean="0"/>
              <a:t>6/28/2023</a:t>
            </a:fld>
            <a:endParaRPr lang="en-US" dirty="0"/>
          </a:p>
        </p:txBody>
      </p:sp>
      <p:sp>
        <p:nvSpPr>
          <p:cNvPr id="5" name="Footer Placeholder 4"/>
          <p:cNvSpPr>
            <a:spLocks noGrp="1"/>
          </p:cNvSpPr>
          <p:nvPr>
            <p:ph type="ftr" sz="quarter" idx="11"/>
          </p:nvPr>
        </p:nvSpPr>
        <p:spPr/>
        <p:txBody>
          <a:bodyPr/>
          <a:lstStyle/>
          <a:p>
            <a:r>
              <a:rPr lang="en-US"/>
              <a:t>State of Maine</a:t>
            </a:r>
            <a:endParaRPr lang="en-US" dirty="0"/>
          </a:p>
        </p:txBody>
      </p:sp>
      <p:sp>
        <p:nvSpPr>
          <p:cNvPr id="6" name="Slide Number Placeholder 5"/>
          <p:cNvSpPr>
            <a:spLocks noGrp="1"/>
          </p:cNvSpPr>
          <p:nvPr>
            <p:ph type="sldNum" sz="quarter" idx="12"/>
          </p:nvPr>
        </p:nvSpPr>
        <p:spPr/>
        <p:txBody>
          <a:bodyPr/>
          <a:lstStyle>
            <a:lvl1pPr>
              <a:defRPr sz="2200"/>
            </a:lvl1pPr>
          </a:lstStyle>
          <a:p>
            <a:fld id="{4CE482DC-2269-4F26-9D2A-7E44B1A4CD85}" type="slidenum">
              <a:rPr lang="en-US" smtClean="0"/>
              <a:pPr/>
              <a:t>‹#›</a:t>
            </a:fld>
            <a:endParaRPr lang="en-US" dirty="0"/>
          </a:p>
        </p:txBody>
      </p:sp>
    </p:spTree>
    <p:extLst>
      <p:ext uri="{BB962C8B-B14F-4D97-AF65-F5344CB8AC3E}">
        <p14:creationId xmlns:p14="http://schemas.microsoft.com/office/powerpoint/2010/main" val="3395678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FD24C-CED6-4EF6-9A57-9A9EFEE50545}" type="datetime1">
              <a:rPr lang="en-US" smtClean="0"/>
              <a:t>6/28/2023</a:t>
            </a:fld>
            <a:endParaRPr lang="en-US" dirty="0"/>
          </a:p>
        </p:txBody>
      </p:sp>
      <p:sp>
        <p:nvSpPr>
          <p:cNvPr id="5" name="Footer Placeholder 4"/>
          <p:cNvSpPr>
            <a:spLocks noGrp="1"/>
          </p:cNvSpPr>
          <p:nvPr>
            <p:ph type="ftr" sz="quarter" idx="11"/>
          </p:nvPr>
        </p:nvSpPr>
        <p:spPr/>
        <p:txBody>
          <a:bodyPr/>
          <a:lstStyle/>
          <a:p>
            <a:r>
              <a:rPr lang="en-US"/>
              <a:t>State of Maine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59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197703"/>
            <a:ext cx="10058400" cy="1450757"/>
          </a:xfrm>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943C0A-30A9-4B74-89CD-80E1E9FED846}" type="datetime1">
              <a:rPr lang="en-US" smtClean="0"/>
              <a:t>6/28/2023</a:t>
            </a:fld>
            <a:endParaRPr lang="en-US" dirty="0"/>
          </a:p>
        </p:txBody>
      </p:sp>
      <p:sp>
        <p:nvSpPr>
          <p:cNvPr id="6" name="Footer Placeholder 5"/>
          <p:cNvSpPr>
            <a:spLocks noGrp="1"/>
          </p:cNvSpPr>
          <p:nvPr>
            <p:ph type="ftr" sz="quarter" idx="11"/>
          </p:nvPr>
        </p:nvSpPr>
        <p:spPr/>
        <p:txBody>
          <a:bodyPr/>
          <a:lstStyle/>
          <a:p>
            <a:r>
              <a:rPr lang="en-US"/>
              <a:t>State of Maine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9211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189613-A286-4F37-A464-FE0630D008CC}" type="datetime1">
              <a:rPr lang="en-US" smtClean="0"/>
              <a:t>6/28/2023</a:t>
            </a:fld>
            <a:endParaRPr lang="en-US" dirty="0"/>
          </a:p>
        </p:txBody>
      </p:sp>
      <p:sp>
        <p:nvSpPr>
          <p:cNvPr id="8" name="Footer Placeholder 7"/>
          <p:cNvSpPr>
            <a:spLocks noGrp="1"/>
          </p:cNvSpPr>
          <p:nvPr>
            <p:ph type="ftr" sz="quarter" idx="11"/>
          </p:nvPr>
        </p:nvSpPr>
        <p:spPr/>
        <p:txBody>
          <a:bodyPr/>
          <a:lstStyle/>
          <a:p>
            <a:r>
              <a:rPr lang="en-US"/>
              <a:t>State of Maine</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134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BCE70-358E-4FCF-89A7-32200CBE4FD7}" type="datetime1">
              <a:rPr lang="en-US" smtClean="0"/>
              <a:t>6/28/2023</a:t>
            </a:fld>
            <a:endParaRPr lang="en-US" dirty="0"/>
          </a:p>
        </p:txBody>
      </p:sp>
      <p:sp>
        <p:nvSpPr>
          <p:cNvPr id="4" name="Footer Placeholder 3"/>
          <p:cNvSpPr>
            <a:spLocks noGrp="1"/>
          </p:cNvSpPr>
          <p:nvPr>
            <p:ph type="ftr" sz="quarter" idx="11"/>
          </p:nvPr>
        </p:nvSpPr>
        <p:spPr/>
        <p:txBody>
          <a:bodyPr/>
          <a:lstStyle/>
          <a:p>
            <a:r>
              <a:rPr lang="en-US"/>
              <a:t>State of Maine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78643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C0C5CFA-2EFF-48C1-BD0C-E4749DC588FA}" type="datetime1">
              <a:rPr lang="en-US" smtClean="0"/>
              <a:t>6/28/2023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State of Maine</a:t>
            </a:r>
            <a:endParaRPr lang="en-US" dirty="0"/>
          </a:p>
        </p:txBody>
      </p:sp>
      <p:sp>
        <p:nvSpPr>
          <p:cNvPr id="9" name="Slide Number Placeholder 8"/>
          <p:cNvSpPr>
            <a:spLocks noGrp="1"/>
          </p:cNvSpPr>
          <p:nvPr>
            <p:ph type="sldNum" sz="quarter" idx="12"/>
          </p:nvPr>
        </p:nvSpPr>
        <p:spPr/>
        <p:txBody>
          <a:bodyPr/>
          <a:lstStyle>
            <a:lvl1pPr>
              <a:defRPr sz="22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3952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600" b="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F6B03F-B0DC-4A4A-AA31-2E76C4633C2F}" type="datetime1">
              <a:rPr lang="en-US" smtClean="0"/>
              <a:t>6/28/2023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State of Maine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2018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115203" cy="1450757"/>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1097280" y="2039814"/>
            <a:ext cx="10115202" cy="3829279"/>
          </a:xfrm>
        </p:spPr>
        <p:txBody>
          <a:bodyPr/>
          <a:lstStyle>
            <a:lvl1pPr>
              <a:defRPr sz="3400"/>
            </a:lvl1pPr>
            <a:lvl2pPr>
              <a:defRPr sz="2400">
                <a:solidFill>
                  <a:schemeClr val="accent3">
                    <a:lumMod val="75000"/>
                  </a:schemeClr>
                </a:solidFill>
              </a:defRPr>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5D94F6D-28C8-4E33-8AA3-EF40A74D8222}"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200"/>
            </a:lvl1pPr>
          </a:lstStyle>
          <a:p>
            <a:fld id="{4CE482DC-2269-4F26-9D2A-7E44B1A4CD8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6E9D5-6EDE-48FD-A6DF-63A37C9F1FA3}" type="datetime1">
              <a:rPr lang="en-US" smtClean="0"/>
              <a:t>6/28/2023</a:t>
            </a:fld>
            <a:endParaRPr lang="en-US" dirty="0"/>
          </a:p>
        </p:txBody>
      </p:sp>
      <p:sp>
        <p:nvSpPr>
          <p:cNvPr id="6" name="Footer Placeholder 5"/>
          <p:cNvSpPr>
            <a:spLocks noGrp="1"/>
          </p:cNvSpPr>
          <p:nvPr>
            <p:ph type="ftr" sz="quarter" idx="11"/>
          </p:nvPr>
        </p:nvSpPr>
        <p:spPr/>
        <p:txBody>
          <a:bodyPr/>
          <a:lstStyle/>
          <a:p>
            <a:r>
              <a:rPr lang="en-US"/>
              <a:t>State of Maine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5078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617BA-14A6-4187-8089-7016E32A94A9}" type="datetime1">
              <a:rPr lang="en-US" smtClean="0"/>
              <a:t>6/28/2023</a:t>
            </a:fld>
            <a:endParaRPr lang="en-US" dirty="0"/>
          </a:p>
        </p:txBody>
      </p:sp>
      <p:sp>
        <p:nvSpPr>
          <p:cNvPr id="5" name="Footer Placeholder 4"/>
          <p:cNvSpPr>
            <a:spLocks noGrp="1"/>
          </p:cNvSpPr>
          <p:nvPr>
            <p:ph type="ftr" sz="quarter" idx="11"/>
          </p:nvPr>
        </p:nvSpPr>
        <p:spPr/>
        <p:txBody>
          <a:bodyPr/>
          <a:lstStyle/>
          <a:p>
            <a:r>
              <a:rPr lang="en-US"/>
              <a:t>State of Maine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97877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48E5AC-CBBD-4260-BA8F-00A02079E6EE}" type="datetime1">
              <a:rPr lang="en-US" smtClean="0"/>
              <a:t>6/28/2023</a:t>
            </a:fld>
            <a:endParaRPr lang="en-US" dirty="0"/>
          </a:p>
        </p:txBody>
      </p:sp>
      <p:sp>
        <p:nvSpPr>
          <p:cNvPr id="5" name="Footer Placeholder 4"/>
          <p:cNvSpPr>
            <a:spLocks noGrp="1"/>
          </p:cNvSpPr>
          <p:nvPr>
            <p:ph type="ftr" sz="quarter" idx="11"/>
          </p:nvPr>
        </p:nvSpPr>
        <p:spPr/>
        <p:txBody>
          <a:bodyPr/>
          <a:lstStyle/>
          <a:p>
            <a:r>
              <a:rPr lang="en-US"/>
              <a:t>State of Maine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1410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334EF-60EA-461B-A053-0403FA19CEB6}"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197703"/>
            <a:ext cx="10058400" cy="1450757"/>
          </a:xfrm>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C38D51-6C89-4C56-A351-FE9EED2B374A}" type="datetime1">
              <a:rPr lang="en-US" smtClean="0"/>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167F9F-A094-42FE-9926-F301820A79A5}" type="datetime1">
              <a:rPr lang="en-US" smtClean="0"/>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1A47A1-2A73-4359-86CF-D841532A0198}" type="datetime1">
              <a:rPr lang="en-US" smtClean="0"/>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4B6061-F60C-460B-B6AC-722A8BDB3C5D}" type="datetime1">
              <a:rPr lang="en-US" smtClean="0"/>
              <a:t>6/28/2023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lvl1pPr>
              <a:defRPr sz="2200"/>
            </a:lvl1p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600" b="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8012-8B75-447F-8E54-C7ECFCB98E9D}" type="datetime1">
              <a:rPr lang="en-US" smtClean="0"/>
              <a:t>6/28/2023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ECC381-7308-4E1D-9747-A157E6AE3304}" type="datetime1">
              <a:rPr lang="en-US" smtClean="0"/>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B507AED-9B59-4F64-810D-A41512334C6B}" type="datetime1">
              <a:rPr lang="en-US" smtClean="0"/>
              <a:t>6/28/2023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F1C6E9-7DA5-4530-AACC-E3805C20CB7B}" type="datetime1">
              <a:rPr lang="en-US" smtClean="0"/>
              <a:t>6/28/2023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State of Maine</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6329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5000"/>
        </a:lnSpc>
        <a:spcBef>
          <a:spcPct val="0"/>
        </a:spcBef>
        <a:buNone/>
        <a:defRPr sz="4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nhsn/pdfs/pscmanual/pcsmanual_current.pdf"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maineinfectionpreventionforum.or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hsn/pdfs/groups-startup/templatesetup_ps-current.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mailto:Kimberly.Bonsant@maine.gov"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351914"/>
            <a:ext cx="10058400" cy="2569221"/>
          </a:xfrm>
        </p:spPr>
        <p:txBody>
          <a:bodyPr>
            <a:normAutofit fontScale="90000"/>
          </a:bodyPr>
          <a:lstStyle/>
          <a:p>
            <a:r>
              <a:rPr lang="en-US" sz="6600" dirty="0"/>
              <a:t>Healthcare Associated Infection Reporting Requirements</a:t>
            </a:r>
            <a:endParaRPr lang="en-US" sz="6600" dirty="0">
              <a:solidFill>
                <a:schemeClr val="tx1"/>
              </a:solidFill>
            </a:endParaRPr>
          </a:p>
        </p:txBody>
      </p:sp>
      <p:sp>
        <p:nvSpPr>
          <p:cNvPr id="3" name="Subtitle 2"/>
          <p:cNvSpPr>
            <a:spLocks noGrp="1"/>
          </p:cNvSpPr>
          <p:nvPr>
            <p:ph type="subTitle" idx="1"/>
          </p:nvPr>
        </p:nvSpPr>
        <p:spPr>
          <a:xfrm>
            <a:off x="1097280" y="5046083"/>
            <a:ext cx="10058400" cy="1143000"/>
          </a:xfrm>
        </p:spPr>
        <p:txBody>
          <a:bodyPr/>
          <a:lstStyle/>
          <a:p>
            <a:r>
              <a:rPr lang="en-US" dirty="0"/>
              <a:t>June 29, 2023</a:t>
            </a:r>
          </a:p>
          <a:p>
            <a:r>
              <a:rPr lang="en-US" dirty="0"/>
              <a:t>1:00 – 2:00pm EST</a:t>
            </a:r>
          </a:p>
        </p:txBody>
      </p:sp>
      <p:pic>
        <p:nvPicPr>
          <p:cNvPr id="4" name="Picture 3"/>
          <p:cNvPicPr>
            <a:picLocks noChangeAspect="1"/>
          </p:cNvPicPr>
          <p:nvPr/>
        </p:nvPicPr>
        <p:blipFill>
          <a:blip r:embed="rId3"/>
          <a:stretch>
            <a:fillRect/>
          </a:stretch>
        </p:blipFill>
        <p:spPr>
          <a:xfrm>
            <a:off x="840935" y="356186"/>
            <a:ext cx="3427886" cy="1031590"/>
          </a:xfrm>
          <a:prstGeom prst="rect">
            <a:avLst/>
          </a:prstGeom>
          <a:solidFill>
            <a:schemeClr val="bg1"/>
          </a:solidFill>
        </p:spPr>
      </p:pic>
      <p:sp>
        <p:nvSpPr>
          <p:cNvPr id="5" name="Rectangle 3"/>
          <p:cNvSpPr>
            <a:spLocks noChangeArrowheads="1"/>
          </p:cNvSpPr>
          <p:nvPr/>
        </p:nvSpPr>
        <p:spPr bwMode="auto">
          <a:xfrm>
            <a:off x="1097280" y="1936191"/>
            <a:ext cx="10058400" cy="415724"/>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2087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1F13ED-9D7D-5C76-01D5-E45B13E7208F}"/>
              </a:ext>
            </a:extLst>
          </p:cNvPr>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4" name="Picture 3" descr="A screenshot of a blue screen&#10;&#10;Description automatically generated with low confidence">
            <a:extLst>
              <a:ext uri="{FF2B5EF4-FFF2-40B4-BE49-F238E27FC236}">
                <a16:creationId xmlns:a16="http://schemas.microsoft.com/office/drawing/2014/main" id="{637CD28B-83F2-8019-5650-AF63ABF7A0F9}"/>
              </a:ext>
            </a:extLst>
          </p:cNvPr>
          <p:cNvPicPr>
            <a:picLocks noChangeAspect="1"/>
          </p:cNvPicPr>
          <p:nvPr/>
        </p:nvPicPr>
        <p:blipFill rotWithShape="1">
          <a:blip r:embed="rId2"/>
          <a:srcRect l="3422" t="4293" r="2686" b="5807"/>
          <a:stretch/>
        </p:blipFill>
        <p:spPr>
          <a:xfrm>
            <a:off x="1844298" y="294468"/>
            <a:ext cx="8570564" cy="6165317"/>
          </a:xfrm>
          <a:prstGeom prst="rect">
            <a:avLst/>
          </a:prstGeom>
        </p:spPr>
      </p:pic>
    </p:spTree>
    <p:extLst>
      <p:ext uri="{BB962C8B-B14F-4D97-AF65-F5344CB8AC3E}">
        <p14:creationId xmlns:p14="http://schemas.microsoft.com/office/powerpoint/2010/main" val="417624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65BB5-E5FE-2D3C-B24F-7CC88EACF329}"/>
              </a:ext>
            </a:extLst>
          </p:cNvPr>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4" name="Picture 3" descr="A screenshot of a screen&#10;&#10;Description automatically generated with low confidence">
            <a:extLst>
              <a:ext uri="{FF2B5EF4-FFF2-40B4-BE49-F238E27FC236}">
                <a16:creationId xmlns:a16="http://schemas.microsoft.com/office/drawing/2014/main" id="{4293E7DE-93ED-8352-4963-222918031321}"/>
              </a:ext>
            </a:extLst>
          </p:cNvPr>
          <p:cNvPicPr>
            <a:picLocks noChangeAspect="1"/>
          </p:cNvPicPr>
          <p:nvPr/>
        </p:nvPicPr>
        <p:blipFill rotWithShape="1">
          <a:blip r:embed="rId2"/>
          <a:srcRect l="3528" t="4746" r="2289" b="5807"/>
          <a:stretch/>
        </p:blipFill>
        <p:spPr>
          <a:xfrm>
            <a:off x="1828800" y="325464"/>
            <a:ext cx="8648054" cy="6134321"/>
          </a:xfrm>
          <a:prstGeom prst="rect">
            <a:avLst/>
          </a:prstGeom>
        </p:spPr>
      </p:pic>
    </p:spTree>
    <p:extLst>
      <p:ext uri="{BB962C8B-B14F-4D97-AF65-F5344CB8AC3E}">
        <p14:creationId xmlns:p14="http://schemas.microsoft.com/office/powerpoint/2010/main" val="104466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82506E-9C1E-53D6-0CA2-147F8ED85C8E}"/>
              </a:ext>
            </a:extLst>
          </p:cNvPr>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4" name="Picture 3" descr="A screenshot of a computer screen&#10;&#10;Description automatically generated with low confidence">
            <a:extLst>
              <a:ext uri="{FF2B5EF4-FFF2-40B4-BE49-F238E27FC236}">
                <a16:creationId xmlns:a16="http://schemas.microsoft.com/office/drawing/2014/main" id="{EA4021E2-A10B-D7FD-4A9A-BFBD119A560A}"/>
              </a:ext>
            </a:extLst>
          </p:cNvPr>
          <p:cNvPicPr>
            <a:picLocks noChangeAspect="1"/>
          </p:cNvPicPr>
          <p:nvPr/>
        </p:nvPicPr>
        <p:blipFill rotWithShape="1">
          <a:blip r:embed="rId2"/>
          <a:srcRect l="3592" t="3617" r="2687" b="11412"/>
          <a:stretch/>
        </p:blipFill>
        <p:spPr>
          <a:xfrm>
            <a:off x="1859798" y="247973"/>
            <a:ext cx="8555064" cy="5827364"/>
          </a:xfrm>
          <a:prstGeom prst="rect">
            <a:avLst/>
          </a:prstGeom>
        </p:spPr>
      </p:pic>
    </p:spTree>
    <p:extLst>
      <p:ext uri="{BB962C8B-B14F-4D97-AF65-F5344CB8AC3E}">
        <p14:creationId xmlns:p14="http://schemas.microsoft.com/office/powerpoint/2010/main" val="176242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0CA1A-FF69-8D71-20E8-E7B18FAF9456}"/>
              </a:ext>
            </a:extLst>
          </p:cNvPr>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4" name="Picture 3" descr="A screenshot of a computer screen&#10;&#10;Description automatically generated with low confidence">
            <a:extLst>
              <a:ext uri="{FF2B5EF4-FFF2-40B4-BE49-F238E27FC236}">
                <a16:creationId xmlns:a16="http://schemas.microsoft.com/office/drawing/2014/main" id="{B5948F83-1E5B-A260-A5C8-8F0AF2F9F108}"/>
              </a:ext>
            </a:extLst>
          </p:cNvPr>
          <p:cNvPicPr>
            <a:picLocks noChangeAspect="1"/>
          </p:cNvPicPr>
          <p:nvPr/>
        </p:nvPicPr>
        <p:blipFill rotWithShape="1">
          <a:blip r:embed="rId2"/>
          <a:srcRect l="2524" t="5423" r="3487" b="5806"/>
          <a:stretch/>
        </p:blipFill>
        <p:spPr>
          <a:xfrm>
            <a:off x="1766807" y="371958"/>
            <a:ext cx="8570562" cy="6087827"/>
          </a:xfrm>
          <a:prstGeom prst="rect">
            <a:avLst/>
          </a:prstGeom>
        </p:spPr>
      </p:pic>
    </p:spTree>
    <p:extLst>
      <p:ext uri="{BB962C8B-B14F-4D97-AF65-F5344CB8AC3E}">
        <p14:creationId xmlns:p14="http://schemas.microsoft.com/office/powerpoint/2010/main" val="215114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ECF7FA-1FE6-A700-C6EF-F4FBBE34783B}"/>
              </a:ext>
            </a:extLst>
          </p:cNvPr>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4" name="Picture 3" descr="A picture containing text, electronics, screenshot, software&#10;&#10;Description automatically generated">
            <a:extLst>
              <a:ext uri="{FF2B5EF4-FFF2-40B4-BE49-F238E27FC236}">
                <a16:creationId xmlns:a16="http://schemas.microsoft.com/office/drawing/2014/main" id="{C4BCC129-0DC5-9CFE-8CDC-056F2FB8CDC5}"/>
              </a:ext>
            </a:extLst>
          </p:cNvPr>
          <p:cNvPicPr>
            <a:picLocks noChangeAspect="1"/>
          </p:cNvPicPr>
          <p:nvPr/>
        </p:nvPicPr>
        <p:blipFill rotWithShape="1">
          <a:blip r:embed="rId2"/>
          <a:srcRect l="3284" t="3842" r="2888" b="5806"/>
          <a:stretch/>
        </p:blipFill>
        <p:spPr>
          <a:xfrm>
            <a:off x="1828800" y="263470"/>
            <a:ext cx="8570563" cy="6196315"/>
          </a:xfrm>
          <a:prstGeom prst="rect">
            <a:avLst/>
          </a:prstGeom>
        </p:spPr>
      </p:pic>
    </p:spTree>
    <p:extLst>
      <p:ext uri="{BB962C8B-B14F-4D97-AF65-F5344CB8AC3E}">
        <p14:creationId xmlns:p14="http://schemas.microsoft.com/office/powerpoint/2010/main" val="248894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D344-0672-41A5-AAEB-F68D6BE24756}"/>
              </a:ext>
            </a:extLst>
          </p:cNvPr>
          <p:cNvSpPr>
            <a:spLocks noGrp="1"/>
          </p:cNvSpPr>
          <p:nvPr>
            <p:ph type="title"/>
          </p:nvPr>
        </p:nvSpPr>
        <p:spPr/>
        <p:txBody>
          <a:bodyPr/>
          <a:lstStyle/>
          <a:p>
            <a:r>
              <a:rPr lang="en-US" dirty="0"/>
              <a:t>Healthcare Associated Infection Measures</a:t>
            </a:r>
          </a:p>
        </p:txBody>
      </p:sp>
      <p:sp>
        <p:nvSpPr>
          <p:cNvPr id="4" name="Text Placeholder 3">
            <a:extLst>
              <a:ext uri="{FF2B5EF4-FFF2-40B4-BE49-F238E27FC236}">
                <a16:creationId xmlns:a16="http://schemas.microsoft.com/office/drawing/2014/main" id="{ED9B0CA5-E643-493B-AAAE-3D88C987BDAB}"/>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973B02FC-0D11-4A10-8BC8-4185D34F8D52}"/>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
        <p:nvSpPr>
          <p:cNvPr id="9" name="Content Placeholder 8">
            <a:extLst>
              <a:ext uri="{FF2B5EF4-FFF2-40B4-BE49-F238E27FC236}">
                <a16:creationId xmlns:a16="http://schemas.microsoft.com/office/drawing/2014/main" id="{9C54C7A0-D92D-44BC-8A0D-56568B11C68A}"/>
              </a:ext>
            </a:extLst>
          </p:cNvPr>
          <p:cNvSpPr>
            <a:spLocks noGrp="1"/>
          </p:cNvSpPr>
          <p:nvPr>
            <p:ph idx="1"/>
          </p:nvPr>
        </p:nvSpPr>
        <p:spPr>
          <a:xfrm>
            <a:off x="4473839" y="453683"/>
            <a:ext cx="6492240" cy="637711"/>
          </a:xfrm>
        </p:spPr>
        <p:txBody>
          <a:bodyPr>
            <a:normAutofit fontScale="55000" lnSpcReduction="20000"/>
          </a:bodyPr>
          <a:lstStyle/>
          <a:p>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Summary of Measures and Specifications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3" name="Table 2">
            <a:extLst>
              <a:ext uri="{FF2B5EF4-FFF2-40B4-BE49-F238E27FC236}">
                <a16:creationId xmlns:a16="http://schemas.microsoft.com/office/drawing/2014/main" id="{4C2315A1-96AC-8FF7-D247-4B40B7E03B9A}"/>
              </a:ext>
            </a:extLst>
          </p:cNvPr>
          <p:cNvGraphicFramePr>
            <a:graphicFrameLocks noGrp="1"/>
          </p:cNvGraphicFramePr>
          <p:nvPr>
            <p:extLst>
              <p:ext uri="{D42A27DB-BD31-4B8C-83A1-F6EECF244321}">
                <p14:modId xmlns:p14="http://schemas.microsoft.com/office/powerpoint/2010/main" val="1210969817"/>
              </p:ext>
            </p:extLst>
          </p:nvPr>
        </p:nvGraphicFramePr>
        <p:xfrm>
          <a:off x="4219074" y="1251815"/>
          <a:ext cx="7761660" cy="4751456"/>
        </p:xfrm>
        <a:graphic>
          <a:graphicData uri="http://schemas.openxmlformats.org/drawingml/2006/table">
            <a:tbl>
              <a:tblPr firstRow="1" firstCol="1" bandRow="1"/>
              <a:tblGrid>
                <a:gridCol w="633816">
                  <a:extLst>
                    <a:ext uri="{9D8B030D-6E8A-4147-A177-3AD203B41FA5}">
                      <a16:colId xmlns:a16="http://schemas.microsoft.com/office/drawing/2014/main" val="3006216518"/>
                    </a:ext>
                  </a:extLst>
                </a:gridCol>
                <a:gridCol w="3489004">
                  <a:extLst>
                    <a:ext uri="{9D8B030D-6E8A-4147-A177-3AD203B41FA5}">
                      <a16:colId xmlns:a16="http://schemas.microsoft.com/office/drawing/2014/main" val="2039546149"/>
                    </a:ext>
                  </a:extLst>
                </a:gridCol>
                <a:gridCol w="1315453">
                  <a:extLst>
                    <a:ext uri="{9D8B030D-6E8A-4147-A177-3AD203B41FA5}">
                      <a16:colId xmlns:a16="http://schemas.microsoft.com/office/drawing/2014/main" val="2314540149"/>
                    </a:ext>
                  </a:extLst>
                </a:gridCol>
                <a:gridCol w="2323387">
                  <a:extLst>
                    <a:ext uri="{9D8B030D-6E8A-4147-A177-3AD203B41FA5}">
                      <a16:colId xmlns:a16="http://schemas.microsoft.com/office/drawing/2014/main" val="674583992"/>
                    </a:ext>
                  </a:extLst>
                </a:gridCol>
              </a:tblGrid>
              <a:tr h="289217">
                <a:tc>
                  <a:txBody>
                    <a:bodyPr/>
                    <a:lstStyle/>
                    <a:p>
                      <a:pPr marL="0" marR="0">
                        <a:spcBef>
                          <a:spcPts val="0"/>
                        </a:spcBef>
                        <a:spcAft>
                          <a:spcPts val="0"/>
                        </a:spcAft>
                      </a:pPr>
                      <a:r>
                        <a:rPr lang="en-US" sz="1300" b="1">
                          <a:solidFill>
                            <a:srgbClr val="FFFFFF"/>
                          </a:solidFill>
                          <a:effectLst/>
                          <a:latin typeface="Calibri" panose="020F0502020204030204" pitchFamily="34" charset="0"/>
                          <a:ea typeface="Calibri" panose="020F0502020204030204" pitchFamily="34" charset="0"/>
                        </a:rPr>
                        <a:t>Measure</a:t>
                      </a:r>
                      <a:endParaRPr lang="en-US" sz="13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300" b="1">
                          <a:solidFill>
                            <a:srgbClr val="FFFFFF"/>
                          </a:solidFill>
                          <a:effectLst/>
                          <a:latin typeface="Calibri" panose="020F0502020204030204" pitchFamily="34" charset="0"/>
                          <a:ea typeface="Calibri" panose="020F0502020204030204" pitchFamily="34" charset="0"/>
                        </a:rPr>
                        <a:t>Definition</a:t>
                      </a:r>
                      <a:endParaRPr lang="en-US" sz="13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300" b="1">
                          <a:solidFill>
                            <a:srgbClr val="FFFFFF"/>
                          </a:solidFill>
                          <a:effectLst/>
                          <a:latin typeface="Calibri" panose="020F0502020204030204" pitchFamily="34" charset="0"/>
                          <a:ea typeface="Calibri" panose="020F0502020204030204" pitchFamily="34" charset="0"/>
                        </a:rPr>
                        <a:t>Reporting</a:t>
                      </a:r>
                      <a:endParaRPr lang="en-US" sz="13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300" b="1">
                          <a:solidFill>
                            <a:srgbClr val="FFFFFF"/>
                          </a:solidFill>
                          <a:effectLst/>
                          <a:latin typeface="Calibri" panose="020F0502020204030204" pitchFamily="34" charset="0"/>
                          <a:ea typeface="Calibri" panose="020F0502020204030204" pitchFamily="34" charset="0"/>
                        </a:rPr>
                        <a:t>Specifications</a:t>
                      </a:r>
                      <a:endParaRPr lang="en-US" sz="13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902265590"/>
                  </a:ext>
                </a:extLst>
              </a:tr>
              <a:tr h="1446088">
                <a:tc>
                  <a:txBody>
                    <a:bodyPr/>
                    <a:lstStyle/>
                    <a:p>
                      <a:pPr marL="0" marR="0">
                        <a:spcBef>
                          <a:spcPts val="0"/>
                        </a:spcBef>
                        <a:spcAft>
                          <a:spcPts val="0"/>
                        </a:spcAft>
                      </a:pPr>
                      <a:r>
                        <a:rPr lang="en-US" sz="1600" dirty="0">
                          <a:solidFill>
                            <a:srgbClr val="222222"/>
                          </a:solidFill>
                          <a:effectLst/>
                          <a:latin typeface="Calibri" panose="020F0502020204030204" pitchFamily="34" charset="0"/>
                          <a:ea typeface="Calibri" panose="020F0502020204030204" pitchFamily="34" charset="0"/>
                        </a:rPr>
                        <a:t>HAI-6</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solidFill>
                            <a:srgbClr val="222222"/>
                          </a:solidFill>
                          <a:effectLst/>
                          <a:latin typeface="Calibri" panose="020F0502020204030204" pitchFamily="34" charset="0"/>
                          <a:ea typeface="Calibri" panose="020F0502020204030204" pitchFamily="34" charset="0"/>
                        </a:rPr>
                        <a:t>Catheter-associated urinary tract infection (CAUTI) rates for adult and pediatric patients in intensive care units, medical units, surgical units, medical/surgical units, mixed acuity units and rehabilitation units</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solidFill>
                            <a:srgbClr val="222222"/>
                          </a:solidFill>
                          <a:effectLst/>
                          <a:latin typeface="Calibri" panose="020F0502020204030204" pitchFamily="34" charset="0"/>
                          <a:ea typeface="Calibri" panose="020F0502020204030204" pitchFamily="34" charset="0"/>
                        </a:rPr>
                        <a:t>Data must be submitted through NHSN</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u="sng" dirty="0">
                          <a:solidFill>
                            <a:srgbClr val="1155CC"/>
                          </a:solidFill>
                          <a:effectLst/>
                          <a:latin typeface="Calibri" panose="020F0502020204030204" pitchFamily="34" charset="0"/>
                          <a:ea typeface="Calibri" panose="020F0502020204030204" pitchFamily="34" charset="0"/>
                          <a:hlinkClick r:id="rId2"/>
                        </a:rPr>
                        <a:t>National Healthcare Safety Network (NHSN) Patient Safety Component Manual</a:t>
                      </a:r>
                      <a:r>
                        <a:rPr lang="en-US" sz="1600" dirty="0">
                          <a:solidFill>
                            <a:srgbClr val="222222"/>
                          </a:solidFill>
                          <a:effectLst/>
                          <a:latin typeface="Calibri" panose="020F0502020204030204" pitchFamily="34" charset="0"/>
                          <a:ea typeface="Calibri" panose="020F0502020204030204" pitchFamily="34" charset="0"/>
                        </a:rPr>
                        <a:t> Chapter 7</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9719775"/>
                  </a:ext>
                </a:extLst>
              </a:tr>
              <a:tr h="1446088">
                <a:tc>
                  <a:txBody>
                    <a:bodyPr/>
                    <a:lstStyle/>
                    <a:p>
                      <a:pPr marL="0" marR="0">
                        <a:spcBef>
                          <a:spcPts val="0"/>
                        </a:spcBef>
                        <a:spcAft>
                          <a:spcPts val="0"/>
                        </a:spcAft>
                      </a:pPr>
                      <a:r>
                        <a:rPr lang="en-US" sz="1600">
                          <a:solidFill>
                            <a:srgbClr val="222222"/>
                          </a:solidFill>
                          <a:effectLst/>
                          <a:latin typeface="Calibri" panose="020F0502020204030204" pitchFamily="34" charset="0"/>
                          <a:ea typeface="Calibri" panose="020F0502020204030204" pitchFamily="34" charset="0"/>
                        </a:rPr>
                        <a:t>HAI-7</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a:solidFill>
                            <a:srgbClr val="222222"/>
                          </a:solidFill>
                          <a:effectLst/>
                          <a:latin typeface="Calibri" panose="020F0502020204030204" pitchFamily="34" charset="0"/>
                          <a:ea typeface="Calibri" panose="020F0502020204030204" pitchFamily="34" charset="0"/>
                        </a:rPr>
                        <a:t>Surgical Site Infection data for patients undergoing inpatient knee prosthesis (arthroplasty of the knee) surgical procedures (KPRO)</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a:solidFill>
                            <a:srgbClr val="222222"/>
                          </a:solidFill>
                          <a:effectLst/>
                          <a:latin typeface="Calibri" panose="020F0502020204030204" pitchFamily="34" charset="0"/>
                          <a:ea typeface="Calibri" panose="020F0502020204030204" pitchFamily="34" charset="0"/>
                        </a:rPr>
                        <a:t>Data must be submitted through NHSN</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u="sng" dirty="0">
                          <a:solidFill>
                            <a:srgbClr val="1155CC"/>
                          </a:solidFill>
                          <a:effectLst/>
                          <a:latin typeface="Calibri" panose="020F0502020204030204" pitchFamily="34" charset="0"/>
                          <a:ea typeface="Calibri" panose="020F0502020204030204" pitchFamily="34" charset="0"/>
                          <a:hlinkClick r:id="rId2"/>
                        </a:rPr>
                        <a:t>National Healthcare Safety Network (NHSN) Patient Safety Component Manual</a:t>
                      </a:r>
                      <a:r>
                        <a:rPr lang="en-US" sz="1600" dirty="0">
                          <a:solidFill>
                            <a:srgbClr val="222222"/>
                          </a:solidFill>
                          <a:effectLst/>
                          <a:latin typeface="Calibri" panose="020F0502020204030204" pitchFamily="34" charset="0"/>
                          <a:ea typeface="Calibri" panose="020F0502020204030204" pitchFamily="34" charset="0"/>
                        </a:rPr>
                        <a:t> Chapter 9</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0606323"/>
                  </a:ext>
                </a:extLst>
              </a:tr>
              <a:tr h="1446088">
                <a:tc>
                  <a:txBody>
                    <a:bodyPr/>
                    <a:lstStyle/>
                    <a:p>
                      <a:pPr marL="0" marR="0">
                        <a:spcBef>
                          <a:spcPts val="0"/>
                        </a:spcBef>
                        <a:spcAft>
                          <a:spcPts val="0"/>
                        </a:spcAft>
                      </a:pPr>
                      <a:r>
                        <a:rPr lang="en-US" sz="1600" dirty="0">
                          <a:solidFill>
                            <a:srgbClr val="222222"/>
                          </a:solidFill>
                          <a:effectLst/>
                          <a:latin typeface="Calibri" panose="020F0502020204030204" pitchFamily="34" charset="0"/>
                          <a:ea typeface="Calibri" panose="020F0502020204030204" pitchFamily="34" charset="0"/>
                        </a:rPr>
                        <a:t>HAI-8</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solidFill>
                            <a:srgbClr val="222222"/>
                          </a:solidFill>
                          <a:effectLst/>
                          <a:latin typeface="Calibri" panose="020F0502020204030204" pitchFamily="34" charset="0"/>
                          <a:ea typeface="Calibri" panose="020F0502020204030204" pitchFamily="34" charset="0"/>
                        </a:rPr>
                        <a:t>Surgical Site Infection data for patients undergoing inpatient hip prosthesis (arthroplasty of the hip) surgical procedures (HPRO)</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a:solidFill>
                            <a:srgbClr val="222222"/>
                          </a:solidFill>
                          <a:effectLst/>
                          <a:latin typeface="Calibri" panose="020F0502020204030204" pitchFamily="34" charset="0"/>
                          <a:ea typeface="Calibri" panose="020F0502020204030204" pitchFamily="34" charset="0"/>
                        </a:rPr>
                        <a:t>Data must be submitted through NHSN</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u="sng" dirty="0">
                          <a:solidFill>
                            <a:srgbClr val="1155CC"/>
                          </a:solidFill>
                          <a:effectLst/>
                          <a:latin typeface="Calibri" panose="020F0502020204030204" pitchFamily="34" charset="0"/>
                          <a:ea typeface="Calibri" panose="020F0502020204030204" pitchFamily="34" charset="0"/>
                          <a:hlinkClick r:id="rId2"/>
                        </a:rPr>
                        <a:t>National Healthcare Safety Network (NHSN) Patient Safety Component Manual</a:t>
                      </a:r>
                      <a:r>
                        <a:rPr lang="en-US" sz="1600" dirty="0">
                          <a:solidFill>
                            <a:srgbClr val="222222"/>
                          </a:solidFill>
                          <a:effectLst/>
                          <a:latin typeface="Calibri" panose="020F0502020204030204" pitchFamily="34" charset="0"/>
                          <a:ea typeface="Calibri" panose="020F0502020204030204" pitchFamily="34" charset="0"/>
                        </a:rPr>
                        <a:t> Chapter 9</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9256525"/>
                  </a:ext>
                </a:extLst>
              </a:tr>
            </a:tbl>
          </a:graphicData>
        </a:graphic>
      </p:graphicFrame>
      <p:sp>
        <p:nvSpPr>
          <p:cNvPr id="6" name="Rectangle 1">
            <a:extLst>
              <a:ext uri="{FF2B5EF4-FFF2-40B4-BE49-F238E27FC236}">
                <a16:creationId xmlns:a16="http://schemas.microsoft.com/office/drawing/2014/main" id="{BBCE48D8-FF18-71FA-229F-4C007948C924}"/>
              </a:ext>
            </a:extLst>
          </p:cNvPr>
          <p:cNvSpPr>
            <a:spLocks noChangeArrowheads="1"/>
          </p:cNvSpPr>
          <p:nvPr/>
        </p:nvSpPr>
        <p:spPr bwMode="auto">
          <a:xfrm>
            <a:off x="4474474" y="17695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22222"/>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576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00FF-961E-4C14-B474-EFAF5E9BB6D7}"/>
              </a:ext>
            </a:extLst>
          </p:cNvPr>
          <p:cNvSpPr>
            <a:spLocks noGrp="1"/>
          </p:cNvSpPr>
          <p:nvPr>
            <p:ph type="title"/>
          </p:nvPr>
        </p:nvSpPr>
        <p:spPr/>
        <p:txBody>
          <a:bodyPr/>
          <a:lstStyle/>
          <a:p>
            <a:r>
              <a:rPr lang="en-US" dirty="0"/>
              <a:t>Maine’s Infection Prevention Forum website</a:t>
            </a:r>
          </a:p>
        </p:txBody>
      </p:sp>
      <p:sp>
        <p:nvSpPr>
          <p:cNvPr id="3" name="Content Placeholder 2">
            <a:extLst>
              <a:ext uri="{FF2B5EF4-FFF2-40B4-BE49-F238E27FC236}">
                <a16:creationId xmlns:a16="http://schemas.microsoft.com/office/drawing/2014/main" id="{C96ACB61-D04C-46D3-A8EE-13B3E6DFD321}"/>
              </a:ext>
            </a:extLst>
          </p:cNvPr>
          <p:cNvSpPr>
            <a:spLocks noGrp="1"/>
          </p:cNvSpPr>
          <p:nvPr>
            <p:ph idx="1"/>
          </p:nvPr>
        </p:nvSpPr>
        <p:spPr/>
        <p:txBody>
          <a:bodyPr>
            <a:normAutofit lnSpcReduction="10000"/>
          </a:bodyPr>
          <a:lstStyle/>
          <a:p>
            <a:pPr marL="0" indent="0" algn="ctr">
              <a:buNone/>
            </a:pPr>
            <a:r>
              <a:rPr lang="en-US" sz="2400" b="1" dirty="0"/>
              <a:t>Maine’s Infection Prevention Forum Website</a:t>
            </a:r>
          </a:p>
          <a:p>
            <a:pPr marL="0" indent="0">
              <a:buNone/>
            </a:pPr>
            <a:r>
              <a:rPr lang="en-US" dirty="0"/>
              <a:t>Content on website includes the latest infection prevention courses and resources for health care and direct care professionals.</a:t>
            </a:r>
          </a:p>
          <a:p>
            <a:pPr marL="0" indent="0">
              <a:buNone/>
            </a:pPr>
            <a:r>
              <a:rPr lang="en-US" dirty="0"/>
              <a:t>Developed and supported by the Maine CDC, the Maine Quality Forum and the University of Southern Maine</a:t>
            </a:r>
          </a:p>
          <a:p>
            <a:pPr marL="0" indent="0">
              <a:buNone/>
            </a:pPr>
            <a:r>
              <a:rPr lang="en-US" dirty="0"/>
              <a:t>The top three reasons why people register for the core training:  </a:t>
            </a:r>
          </a:p>
          <a:p>
            <a:pPr marL="457200" indent="-457200">
              <a:lnSpc>
                <a:spcPct val="110000"/>
              </a:lnSpc>
              <a:spcBef>
                <a:spcPts val="0"/>
              </a:spcBef>
              <a:spcAft>
                <a:spcPts val="0"/>
              </a:spcAft>
              <a:buClrTx/>
              <a:buFont typeface="+mj-lt"/>
              <a:buAutoNum type="arabicPeriod"/>
            </a:pPr>
            <a:r>
              <a:rPr lang="en-US" dirty="0"/>
              <a:t>Continued education</a:t>
            </a:r>
          </a:p>
          <a:p>
            <a:pPr marL="457200" indent="-457200">
              <a:lnSpc>
                <a:spcPct val="110000"/>
              </a:lnSpc>
              <a:spcBef>
                <a:spcPts val="0"/>
              </a:spcBef>
              <a:spcAft>
                <a:spcPts val="0"/>
              </a:spcAft>
              <a:buClrTx/>
              <a:buFont typeface="+mj-lt"/>
              <a:buAutoNum type="arabicPeriod"/>
            </a:pPr>
            <a:r>
              <a:rPr lang="en-US" dirty="0"/>
              <a:t>Increase knowledge</a:t>
            </a:r>
          </a:p>
          <a:p>
            <a:pPr marL="457200" indent="-457200">
              <a:lnSpc>
                <a:spcPct val="110000"/>
              </a:lnSpc>
              <a:spcBef>
                <a:spcPts val="0"/>
              </a:spcBef>
              <a:spcAft>
                <a:spcPts val="0"/>
              </a:spcAft>
              <a:buClrTx/>
              <a:buFont typeface="+mj-lt"/>
              <a:buAutoNum type="arabicPeriod"/>
            </a:pPr>
            <a:r>
              <a:rPr lang="en-US" dirty="0"/>
              <a:t>Requirement</a:t>
            </a:r>
          </a:p>
          <a:p>
            <a:pPr marL="0" indent="0">
              <a:buNone/>
            </a:pPr>
            <a:r>
              <a:rPr lang="en-US" dirty="0"/>
              <a:t>Close to 800 health care professionals have registered for our core infection preventionist online training program representing over 155 facilities.</a:t>
            </a:r>
          </a:p>
          <a:p>
            <a:pPr marL="0" indent="0">
              <a:buNone/>
            </a:pPr>
            <a:r>
              <a:rPr lang="en-US" dirty="0">
                <a:hlinkClick r:id="rId2"/>
              </a:rPr>
              <a:t>https://maineinfectionpreventionforum.org/</a:t>
            </a:r>
            <a:endParaRPr lang="en-US" dirty="0"/>
          </a:p>
          <a:p>
            <a:pPr marL="0" indent="0">
              <a:buNone/>
            </a:pPr>
            <a:endParaRPr lang="en-US" dirty="0"/>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C3504F9B-F572-4448-98D9-63D2E53ADCF4}"/>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4146C24B-64A3-465E-9E3B-F5D12E5C8C87}"/>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134870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314792" cy="1450757"/>
          </a:xfrm>
        </p:spPr>
        <p:txBody>
          <a:bodyPr/>
          <a:lstStyle/>
          <a:p>
            <a:r>
              <a:rPr lang="en-US" dirty="0">
                <a:solidFill>
                  <a:schemeClr val="tx1"/>
                </a:solidFill>
              </a:rPr>
              <a:t>Support Resource</a:t>
            </a:r>
          </a:p>
        </p:txBody>
      </p:sp>
      <p:sp>
        <p:nvSpPr>
          <p:cNvPr id="3" name="Content Placeholder 2"/>
          <p:cNvSpPr>
            <a:spLocks noGrp="1"/>
          </p:cNvSpPr>
          <p:nvPr>
            <p:ph idx="1"/>
          </p:nvPr>
        </p:nvSpPr>
        <p:spPr>
          <a:xfrm>
            <a:off x="1097279" y="2039814"/>
            <a:ext cx="10173233" cy="4116437"/>
          </a:xfrm>
        </p:spPr>
        <p:txBody>
          <a:bodyPr>
            <a:normAutofit lnSpcReduction="10000"/>
          </a:bodyPr>
          <a:lstStyle/>
          <a:p>
            <a:pPr marL="201168" marR="0" lvl="1" indent="0" algn="l" defTabSz="914400" rtl="0" eaLnBrk="1" fontAlgn="auto" latinLnBrk="0" hangingPunct="1">
              <a:lnSpc>
                <a:spcPct val="90000"/>
              </a:lnSpc>
              <a:spcBef>
                <a:spcPts val="200"/>
              </a:spcBef>
              <a:spcAft>
                <a:spcPts val="400"/>
              </a:spcAft>
              <a:buClr>
                <a:srgbClr val="4A66AC"/>
              </a:buClr>
              <a:buSzTx/>
              <a:buFont typeface="Calibri" pitchFamily="34" charset="0"/>
              <a:buNone/>
              <a:tabLst/>
              <a:defRPr/>
            </a:pPr>
            <a:r>
              <a:rPr kumimoji="0" lang="en-US" sz="2800" b="0" i="0" u="none" strike="noStrike" kern="1200" cap="none" spc="0" normalizeH="0" baseline="0" noProof="0" dirty="0">
                <a:ln>
                  <a:noFill/>
                </a:ln>
                <a:solidFill>
                  <a:srgbClr val="297FD5">
                    <a:lumMod val="75000"/>
                  </a:srgbClr>
                </a:solidFill>
                <a:effectLst/>
                <a:uLnTx/>
                <a:uFillTx/>
                <a:latin typeface="Calibri" panose="020F0502020204030204"/>
                <a:ea typeface="+mn-ea"/>
                <a:cs typeface="+mn-cs"/>
              </a:rPr>
              <a:t>NHSN Instructions to Join Group and Confer Rights</a:t>
            </a:r>
          </a:p>
          <a:p>
            <a:pPr marL="274320" lvl="2" indent="0">
              <a:spcBef>
                <a:spcPts val="0"/>
              </a:spcBef>
              <a:spcAft>
                <a:spcPts val="0"/>
              </a:spcAft>
              <a:buNone/>
            </a:pPr>
            <a:r>
              <a:rPr lang="en-US" sz="2400" dirty="0">
                <a:solidFill>
                  <a:srgbClr val="000000"/>
                </a:solidFill>
                <a:effectLst/>
                <a:ea typeface="Calibri" panose="020F0502020204030204" pitchFamily="34" charset="0"/>
                <a:cs typeface="Calibri" panose="020F0502020204030204" pitchFamily="34" charset="0"/>
              </a:rPr>
              <a:t>Instructions for joining a group and agreeing to confer rights:</a:t>
            </a:r>
          </a:p>
          <a:p>
            <a:pPr marL="274320" lvl="2" indent="0">
              <a:spcBef>
                <a:spcPts val="0"/>
              </a:spcBef>
              <a:spcAft>
                <a:spcPts val="0"/>
              </a:spcAft>
              <a:buNone/>
            </a:pPr>
            <a:r>
              <a:rPr lang="en-US" sz="2400" dirty="0">
                <a:solidFill>
                  <a:srgbClr val="000000"/>
                </a:solidFill>
                <a:effectLst/>
                <a:ea typeface="Calibri" panose="020F0502020204030204" pitchFamily="34" charset="0"/>
                <a:cs typeface="Calibri" panose="020F0502020204030204" pitchFamily="34" charset="0"/>
              </a:rPr>
              <a:t>NHSN document titled, “Data Sharing in NHSN: The Confer Rights Template (Patient Safety Component)”: </a:t>
            </a:r>
            <a:r>
              <a:rPr lang="en-US" sz="2400" u="sng" dirty="0">
                <a:solidFill>
                  <a:srgbClr val="000000"/>
                </a:solidFill>
                <a:effectLst/>
                <a:ea typeface="Calibri" panose="020F0502020204030204" pitchFamily="34" charset="0"/>
                <a:cs typeface="Calibri" panose="020F0502020204030204" pitchFamily="34" charset="0"/>
                <a:hlinkClick r:id="rId3"/>
              </a:rPr>
              <a:t>https://www.cdc.gov/nhsn/pdfs/groups-startup/templatesetup_ps-current.pdf</a:t>
            </a:r>
            <a:endParaRPr lang="en-US" sz="2400" u="sng" dirty="0">
              <a:solidFill>
                <a:srgbClr val="000000"/>
              </a:solidFill>
              <a:effectLst/>
              <a:ea typeface="Calibri" panose="020F0502020204030204" pitchFamily="34" charset="0"/>
              <a:cs typeface="Calibri" panose="020F0502020204030204" pitchFamily="34" charset="0"/>
            </a:endParaRPr>
          </a:p>
          <a:p>
            <a:pPr marL="384048" lvl="2" indent="0">
              <a:buNone/>
            </a:pPr>
            <a:endParaRPr lang="en-US" sz="2100" dirty="0">
              <a:solidFill>
                <a:schemeClr val="tx1"/>
              </a:solidFill>
            </a:endParaRPr>
          </a:p>
          <a:p>
            <a:pPr marL="384048" lvl="2" indent="0">
              <a:buNone/>
            </a:pPr>
            <a:endParaRPr lang="en-US" sz="2100" dirty="0">
              <a:solidFill>
                <a:schemeClr val="tx1"/>
              </a:solidFill>
            </a:endParaRPr>
          </a:p>
          <a:p>
            <a:pPr marL="201168" lvl="1" indent="0">
              <a:buNone/>
            </a:pPr>
            <a:r>
              <a:rPr lang="en-US" sz="2800" dirty="0"/>
              <a:t>Compliance Issues and General Questions</a:t>
            </a:r>
          </a:p>
          <a:p>
            <a:pPr marL="201168" lvl="1" indent="0">
              <a:buNone/>
            </a:pPr>
            <a:r>
              <a:rPr lang="en-US" dirty="0">
                <a:solidFill>
                  <a:schemeClr val="tx1"/>
                </a:solidFill>
              </a:rPr>
              <a:t>Kimberly Bonsant, Compliance Officer, Maine Health Data Organization</a:t>
            </a:r>
          </a:p>
          <a:p>
            <a:pPr marL="201168" lvl="1" indent="0">
              <a:buNone/>
            </a:pPr>
            <a:r>
              <a:rPr lang="en-US" dirty="0">
                <a:solidFill>
                  <a:schemeClr val="tx1"/>
                </a:solidFill>
              </a:rPr>
              <a:t>Email: </a:t>
            </a:r>
            <a:r>
              <a:rPr lang="en-US" dirty="0">
                <a:hlinkClick r:id="rId4"/>
              </a:rPr>
              <a:t>Kimberly.Bonsant@maine.gov</a:t>
            </a:r>
            <a:r>
              <a:rPr lang="en-US" dirty="0"/>
              <a:t> </a:t>
            </a:r>
          </a:p>
          <a:p>
            <a:pPr marL="201168" lvl="1" indent="0">
              <a:buNone/>
            </a:pPr>
            <a:r>
              <a:rPr lang="en-US" dirty="0">
                <a:solidFill>
                  <a:schemeClr val="tx1"/>
                </a:solidFill>
              </a:rPr>
              <a:t>Phone (207) 287-2296</a:t>
            </a: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17</a:t>
            </a:fld>
            <a:endParaRPr lang="en-US" dirty="0"/>
          </a:p>
        </p:txBody>
      </p:sp>
      <p:pic>
        <p:nvPicPr>
          <p:cNvPr id="6" name="Picture 5">
            <a:extLst>
              <a:ext uri="{FF2B5EF4-FFF2-40B4-BE49-F238E27FC236}">
                <a16:creationId xmlns:a16="http://schemas.microsoft.com/office/drawing/2014/main" id="{4672BF8A-19E0-4B61-8850-09FC816E0EAF}"/>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4060" y="145951"/>
            <a:ext cx="1702008" cy="1482754"/>
          </a:xfrm>
          <a:prstGeom prst="rect">
            <a:avLst/>
          </a:prstGeom>
        </p:spPr>
      </p:pic>
    </p:spTree>
    <p:extLst>
      <p:ext uri="{BB962C8B-B14F-4D97-AF65-F5344CB8AC3E}">
        <p14:creationId xmlns:p14="http://schemas.microsoft.com/office/powerpoint/2010/main" val="183646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3A2638-C35C-400B-92E8-20D5BFAC527C}"/>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Participant Reminders</a:t>
            </a:r>
          </a:p>
        </p:txBody>
      </p:sp>
      <p:sp>
        <p:nvSpPr>
          <p:cNvPr id="15" name="Rectangle 1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7F4A0B7C-0B9C-4762-A246-09C03B3482C1}"/>
              </a:ext>
            </a:extLst>
          </p:cNvPr>
          <p:cNvGraphicFramePr>
            <a:graphicFrameLocks noGrp="1"/>
          </p:cNvGraphicFramePr>
          <p:nvPr>
            <p:ph idx="1"/>
            <p:extLst>
              <p:ext uri="{D42A27DB-BD31-4B8C-83A1-F6EECF244321}">
                <p14:modId xmlns:p14="http://schemas.microsoft.com/office/powerpoint/2010/main" val="369346857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524632CD-EA51-4D03-AB07-71B41D4EE9E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State of Maine</a:t>
            </a: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C919EA-BE66-41AF-86F2-27A377AE35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2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2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7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a:xfrm>
            <a:off x="844953" y="1854467"/>
            <a:ext cx="10507958" cy="4369759"/>
          </a:xfrm>
        </p:spPr>
        <p:txBody>
          <a:bodyPr numCol="1">
            <a:noAutofit/>
          </a:bodyPr>
          <a:lstStyle/>
          <a:p>
            <a:pPr marL="342900" lvl="1" indent="-342900" defTabSz="457200">
              <a:lnSpc>
                <a:spcPct val="110000"/>
              </a:lnSpc>
              <a:spcBef>
                <a:spcPts val="1200"/>
              </a:spcBef>
              <a:spcAft>
                <a:spcPts val="200"/>
              </a:spcAft>
              <a:buClrTx/>
              <a:buSzPct val="100000"/>
              <a:buFont typeface="Arial" panose="020B0604020202020204" pitchFamily="34" charset="0"/>
              <a:buChar char="•"/>
            </a:pPr>
            <a:r>
              <a:rPr lang="en-US" sz="2000" dirty="0">
                <a:solidFill>
                  <a:schemeClr val="tx1"/>
                </a:solidFill>
              </a:rPr>
              <a:t>Welcome &amp; Review of Agenda</a:t>
            </a:r>
          </a:p>
          <a:p>
            <a:pPr marL="342900" lvl="1" indent="-342900" defTabSz="457200">
              <a:lnSpc>
                <a:spcPct val="110000"/>
              </a:lnSpc>
              <a:spcBef>
                <a:spcPts val="1200"/>
              </a:spcBef>
              <a:spcAft>
                <a:spcPts val="200"/>
              </a:spcAft>
              <a:buClrTx/>
              <a:buSzPct val="100000"/>
              <a:buFont typeface="Arial" panose="020B0604020202020204" pitchFamily="34" charset="0"/>
              <a:buChar char="•"/>
            </a:pPr>
            <a:r>
              <a:rPr lang="en-US" sz="2000" dirty="0">
                <a:solidFill>
                  <a:schemeClr val="tx1"/>
                </a:solidFill>
              </a:rPr>
              <a:t>Overview of MHDO</a:t>
            </a:r>
          </a:p>
          <a:p>
            <a:pPr marL="342900" lvl="1" indent="-342900" defTabSz="457200">
              <a:lnSpc>
                <a:spcPct val="110000"/>
              </a:lnSpc>
              <a:spcBef>
                <a:spcPts val="1200"/>
              </a:spcBef>
              <a:spcAft>
                <a:spcPts val="200"/>
              </a:spcAft>
              <a:buClrTx/>
              <a:buSzPct val="100000"/>
              <a:buFont typeface="Arial" panose="020B0604020202020204" pitchFamily="34" charset="0"/>
              <a:buChar char="•"/>
            </a:pPr>
            <a:r>
              <a:rPr lang="en-US" sz="2000" dirty="0">
                <a:solidFill>
                  <a:schemeClr val="tx1"/>
                </a:solidFill>
              </a:rPr>
              <a:t>Review HAI Reporting Requirements</a:t>
            </a:r>
          </a:p>
          <a:p>
            <a:pPr marL="1458852" lvl="7" indent="-342900" defTabSz="457200">
              <a:lnSpc>
                <a:spcPct val="110000"/>
              </a:lnSpc>
              <a:spcBef>
                <a:spcPts val="1200"/>
              </a:spcBef>
              <a:spcAft>
                <a:spcPts val="200"/>
              </a:spcAft>
              <a:buClrTx/>
              <a:buSzPct val="100000"/>
              <a:buFont typeface="Arial" panose="020B0604020202020204" pitchFamily="34" charset="0"/>
              <a:buChar char="•"/>
            </a:pPr>
            <a:r>
              <a:rPr lang="en-US" sz="1800" dirty="0">
                <a:solidFill>
                  <a:schemeClr val="tx1"/>
                </a:solidFill>
              </a:rPr>
              <a:t>Rule 90-590 Chapter 270, </a:t>
            </a:r>
            <a:r>
              <a:rPr lang="en-US" sz="1800" b="0" i="1" dirty="0">
                <a:solidFill>
                  <a:srgbClr val="333333"/>
                </a:solidFill>
                <a:effectLst/>
              </a:rPr>
              <a:t>Uniform Reporting System for Health Care Quality Data Sets</a:t>
            </a:r>
          </a:p>
          <a:p>
            <a:pPr marL="1458852" lvl="7" indent="-342900" defTabSz="457200">
              <a:lnSpc>
                <a:spcPct val="110000"/>
              </a:lnSpc>
              <a:spcBef>
                <a:spcPts val="1200"/>
              </a:spcBef>
              <a:spcAft>
                <a:spcPts val="200"/>
              </a:spcAft>
              <a:buClrTx/>
              <a:buSzPct val="100000"/>
              <a:buFont typeface="Arial" panose="020B0604020202020204" pitchFamily="34" charset="0"/>
              <a:buChar char="•"/>
            </a:pPr>
            <a:r>
              <a:rPr lang="en-US" sz="1800" b="0" dirty="0">
                <a:solidFill>
                  <a:schemeClr val="tx1"/>
                </a:solidFill>
                <a:effectLst/>
              </a:rPr>
              <a:t>Protocol for </a:t>
            </a:r>
            <a:r>
              <a:rPr lang="en-US" sz="1800" dirty="0">
                <a:solidFill>
                  <a:schemeClr val="tx1"/>
                </a:solidFill>
              </a:rPr>
              <a:t>HAI</a:t>
            </a:r>
            <a:r>
              <a:rPr lang="en-US" sz="1800" b="0" dirty="0">
                <a:solidFill>
                  <a:schemeClr val="tx1"/>
                </a:solidFill>
                <a:effectLst/>
              </a:rPr>
              <a:t> </a:t>
            </a:r>
            <a:r>
              <a:rPr lang="en-US" sz="1800" dirty="0">
                <a:solidFill>
                  <a:schemeClr val="tx1"/>
                </a:solidFill>
              </a:rPr>
              <a:t>Data Collection and Reporting</a:t>
            </a:r>
          </a:p>
          <a:p>
            <a:pPr marL="1458852" lvl="7" indent="-342900" defTabSz="457200">
              <a:lnSpc>
                <a:spcPct val="110000"/>
              </a:lnSpc>
              <a:spcBef>
                <a:spcPts val="1200"/>
              </a:spcBef>
              <a:spcAft>
                <a:spcPts val="200"/>
              </a:spcAft>
              <a:buClrTx/>
              <a:buSzPct val="100000"/>
              <a:buFont typeface="Arial" panose="020B0604020202020204" pitchFamily="34" charset="0"/>
              <a:buChar char="•"/>
            </a:pPr>
            <a:r>
              <a:rPr lang="en-US" sz="1800" b="0" dirty="0">
                <a:solidFill>
                  <a:schemeClr val="tx1"/>
                </a:solidFill>
                <a:effectLst/>
              </a:rPr>
              <a:t>Process for </a:t>
            </a:r>
            <a:r>
              <a:rPr lang="en-US" sz="1800" dirty="0">
                <a:solidFill>
                  <a:schemeClr val="tx1"/>
                </a:solidFill>
              </a:rPr>
              <a:t>HAI</a:t>
            </a:r>
            <a:r>
              <a:rPr lang="en-US" sz="1800" b="0" dirty="0">
                <a:solidFill>
                  <a:schemeClr val="tx1"/>
                </a:solidFill>
                <a:effectLst/>
              </a:rPr>
              <a:t> Data Submission</a:t>
            </a:r>
            <a:endParaRPr lang="en-US" sz="1800" i="1" dirty="0">
              <a:solidFill>
                <a:schemeClr val="tx1"/>
              </a:solidFill>
            </a:endParaRPr>
          </a:p>
          <a:p>
            <a:pPr marL="342900" lvl="1" indent="-342900">
              <a:lnSpc>
                <a:spcPct val="110000"/>
              </a:lnSpc>
              <a:spcBef>
                <a:spcPts val="1200"/>
              </a:spcBef>
              <a:spcAft>
                <a:spcPts val="200"/>
              </a:spcAft>
              <a:buClrTx/>
              <a:buSzPct val="100000"/>
              <a:buFont typeface="Arial" panose="020B0604020202020204" pitchFamily="34" charset="0"/>
              <a:buChar char="•"/>
            </a:pPr>
            <a:r>
              <a:rPr lang="en-US" sz="2000" dirty="0">
                <a:solidFill>
                  <a:schemeClr val="tx1"/>
                </a:solidFill>
              </a:rPr>
              <a:t>Review Maine’s Infection Prevention Forum Website</a:t>
            </a:r>
          </a:p>
          <a:p>
            <a:pPr marL="342900" lvl="1" indent="-342900">
              <a:lnSpc>
                <a:spcPct val="110000"/>
              </a:lnSpc>
              <a:spcBef>
                <a:spcPts val="1200"/>
              </a:spcBef>
              <a:spcAft>
                <a:spcPts val="200"/>
              </a:spcAft>
              <a:buClrTx/>
              <a:buSzPct val="100000"/>
              <a:buFont typeface="Arial" panose="020B0604020202020204" pitchFamily="34" charset="0"/>
              <a:buChar char="•"/>
            </a:pPr>
            <a:r>
              <a:rPr lang="en-US" sz="2000" dirty="0">
                <a:solidFill>
                  <a:schemeClr val="tx1"/>
                </a:solidFill>
              </a:rPr>
              <a:t>Questions</a:t>
            </a:r>
          </a:p>
          <a:p>
            <a:pPr marL="342900" lvl="1" indent="-342900">
              <a:lnSpc>
                <a:spcPct val="110000"/>
              </a:lnSpc>
              <a:spcBef>
                <a:spcPts val="1200"/>
              </a:spcBef>
              <a:spcAft>
                <a:spcPts val="200"/>
              </a:spcAft>
              <a:buClrTx/>
              <a:buSzPct val="100000"/>
              <a:buFont typeface="Arial" panose="020B0604020202020204" pitchFamily="34" charset="0"/>
              <a:buChar char="•"/>
            </a:pPr>
            <a:r>
              <a:rPr lang="en-US" sz="2000" dirty="0">
                <a:solidFill>
                  <a:schemeClr val="tx1"/>
                </a:solidFill>
              </a:rPr>
              <a:t>Closing Remarks</a:t>
            </a:r>
          </a:p>
          <a:p>
            <a:pPr marL="0" lvl="1" indent="0">
              <a:lnSpc>
                <a:spcPct val="110000"/>
              </a:lnSpc>
              <a:spcBef>
                <a:spcPts val="1200"/>
              </a:spcBef>
              <a:spcAft>
                <a:spcPts val="200"/>
              </a:spcAft>
              <a:buClrTx/>
              <a:buSzPct val="100000"/>
              <a:buNone/>
            </a:pP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3</a:t>
            </a:fld>
            <a:endParaRPr lang="en-US" dirty="0"/>
          </a:p>
        </p:txBody>
      </p:sp>
      <p:pic>
        <p:nvPicPr>
          <p:cNvPr id="10" name="Picture 9"/>
          <p:cNvPicPr>
            <a:picLocks noChangeAspect="1"/>
          </p:cNvPicPr>
          <p:nvPr/>
        </p:nvPicPr>
        <p:blipFill rotWithShape="1">
          <a:blip r:embed="rId3">
            <a:duotone>
              <a:prstClr val="black"/>
              <a:schemeClr val="accent5">
                <a:tint val="45000"/>
                <a:satMod val="400000"/>
              </a:schemeClr>
            </a:duotone>
          </a:blip>
          <a:srcRect l="25694" r="65601"/>
          <a:stretch/>
        </p:blipFill>
        <p:spPr>
          <a:xfrm>
            <a:off x="10849241" y="633774"/>
            <a:ext cx="1007338" cy="873522"/>
          </a:xfrm>
          <a:prstGeom prst="rect">
            <a:avLst/>
          </a:prstGeom>
        </p:spPr>
      </p:pic>
    </p:spTree>
    <p:extLst>
      <p:ext uri="{BB962C8B-B14F-4D97-AF65-F5344CB8AC3E}">
        <p14:creationId xmlns:p14="http://schemas.microsoft.com/office/powerpoint/2010/main" val="254265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94359"/>
            <a:ext cx="4149969" cy="2286000"/>
          </a:xfrm>
        </p:spPr>
        <p:txBody>
          <a:bodyPr>
            <a:normAutofit/>
          </a:bodyPr>
          <a:lstStyle/>
          <a:p>
            <a:pPr algn="ctr"/>
            <a:r>
              <a:rPr lang="en-US" sz="2800" b="1" dirty="0"/>
              <a:t>Maine  Health Data Organization (MHDO)</a:t>
            </a:r>
          </a:p>
        </p:txBody>
      </p:sp>
      <p:sp>
        <p:nvSpPr>
          <p:cNvPr id="4" name="Slide Number Placeholder 3"/>
          <p:cNvSpPr>
            <a:spLocks noGrp="1"/>
          </p:cNvSpPr>
          <p:nvPr>
            <p:ph type="sldNum" sz="quarter" idx="12"/>
          </p:nvPr>
        </p:nvSpPr>
        <p:spPr/>
        <p:txBody>
          <a:bodyPr/>
          <a:lstStyle/>
          <a:p>
            <a:fld id="{4CE482DC-2269-4F26-9D2A-7E44B1A4CD85}" type="slidenum">
              <a:rPr lang="en-US" smtClean="0"/>
              <a:pPr/>
              <a:t>4</a:t>
            </a:fld>
            <a:endParaRPr lang="en-US" dirty="0"/>
          </a:p>
        </p:txBody>
      </p:sp>
      <p:sp>
        <p:nvSpPr>
          <p:cNvPr id="6" name="Content Placeholder 2"/>
          <p:cNvSpPr>
            <a:spLocks noGrp="1"/>
          </p:cNvSpPr>
          <p:nvPr>
            <p:ph idx="1"/>
          </p:nvPr>
        </p:nvSpPr>
        <p:spPr>
          <a:xfrm>
            <a:off x="4800600" y="731520"/>
            <a:ext cx="6492240" cy="5257800"/>
          </a:xfrm>
        </p:spPr>
        <p:txBody>
          <a:bodyPr>
            <a:normAutofit lnSpcReduction="10000"/>
          </a:bodyPr>
          <a:lstStyle/>
          <a:p>
            <a:pPr marL="0" lvl="0" indent="0">
              <a:buNone/>
            </a:pPr>
            <a:r>
              <a:rPr lang="en-US" sz="2400" dirty="0"/>
              <a:t>The MHDO is responsible for the collection, secure storage, management and authorized release of healthcare data and information per the requirements defined in </a:t>
            </a:r>
            <a:r>
              <a:rPr lang="en-US" sz="2400" b="1" dirty="0"/>
              <a:t>Title 22, Chapter 1683, and thirteen agency rules, including Rule Chapter 270, </a:t>
            </a:r>
            <a:r>
              <a:rPr lang="en-US" sz="2400" b="0" i="1" dirty="0">
                <a:solidFill>
                  <a:srgbClr val="333333"/>
                </a:solidFill>
                <a:effectLst/>
              </a:rPr>
              <a:t>Uniform Reporting System for Health Care Quality Data Sets</a:t>
            </a:r>
            <a:endParaRPr lang="en-US" sz="2400" b="1" dirty="0"/>
          </a:p>
          <a:p>
            <a:pPr marL="0" lvl="0" indent="0">
              <a:buNone/>
            </a:pPr>
            <a:r>
              <a:rPr lang="en-US" sz="2400" dirty="0"/>
              <a:t>Data Sets submitted to MHDO include: private and public claims data, hospital inpatient and outpatient encounter data, hospital quality data, pharmacy data, hospital financial and provider organizational data and nursing facility quality data. </a:t>
            </a:r>
          </a:p>
          <a:p>
            <a:pPr marL="0" lvl="0" indent="0">
              <a:buNone/>
            </a:pPr>
            <a:r>
              <a:rPr lang="en-US" sz="2400" dirty="0"/>
              <a:t>MHDO maintains over 1 billion healthcare records and that number grows every month with new data submissions.</a:t>
            </a:r>
            <a:endParaRPr lang="en-US" sz="2800" dirty="0"/>
          </a:p>
        </p:txBody>
      </p:sp>
    </p:spTree>
    <p:extLst>
      <p:ext uri="{BB962C8B-B14F-4D97-AF65-F5344CB8AC3E}">
        <p14:creationId xmlns:p14="http://schemas.microsoft.com/office/powerpoint/2010/main" val="206383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1C5C-26D2-4129-AA12-5EFBE9D2EA41}"/>
              </a:ext>
            </a:extLst>
          </p:cNvPr>
          <p:cNvSpPr>
            <a:spLocks noGrp="1"/>
          </p:cNvSpPr>
          <p:nvPr>
            <p:ph type="title"/>
          </p:nvPr>
        </p:nvSpPr>
        <p:spPr>
          <a:xfrm>
            <a:off x="325465" y="1469627"/>
            <a:ext cx="3657599" cy="1890793"/>
          </a:xfrm>
        </p:spPr>
        <p:txBody>
          <a:bodyPr>
            <a:normAutofit/>
          </a:bodyPr>
          <a:lstStyle/>
          <a:p>
            <a:r>
              <a:rPr lang="en-US" sz="2800" dirty="0"/>
              <a:t>MHDO Rule Chapter 270, Uniform Reporting  System for Health Care Quality Data Sets</a:t>
            </a:r>
            <a:endParaRPr lang="en-US" sz="2800" b="1" dirty="0"/>
          </a:p>
        </p:txBody>
      </p:sp>
      <p:sp>
        <p:nvSpPr>
          <p:cNvPr id="3" name="Content Placeholder 2">
            <a:extLst>
              <a:ext uri="{FF2B5EF4-FFF2-40B4-BE49-F238E27FC236}">
                <a16:creationId xmlns:a16="http://schemas.microsoft.com/office/drawing/2014/main" id="{4A1C0D73-EEE2-4094-ABC6-0D1B04992F89}"/>
              </a:ext>
            </a:extLst>
          </p:cNvPr>
          <p:cNvSpPr>
            <a:spLocks noGrp="1"/>
          </p:cNvSpPr>
          <p:nvPr>
            <p:ph idx="1"/>
          </p:nvPr>
        </p:nvSpPr>
        <p:spPr/>
        <p:txBody>
          <a:bodyPr/>
          <a:lstStyle/>
          <a:p>
            <a:pPr marL="0" indent="0">
              <a:buNone/>
            </a:pPr>
            <a:r>
              <a:rPr lang="en-US" dirty="0"/>
              <a:t>Rule Chapter 270 defines the health care </a:t>
            </a:r>
            <a:r>
              <a:rPr lang="en-US" dirty="0">
                <a:effectLst/>
                <a:ea typeface="Times New Roman" panose="02020603050405020304" pitchFamily="18" charset="0"/>
                <a:cs typeface="Times New Roman" panose="02020603050405020304" pitchFamily="18" charset="0"/>
              </a:rPr>
              <a:t>quality data sets and the provisions for filing the data sets to the Maine Health Data Organization.</a:t>
            </a:r>
          </a:p>
          <a:p>
            <a:pPr marL="0" marR="0">
              <a:spcBef>
                <a:spcPts val="1100"/>
              </a:spcBef>
              <a:spcAft>
                <a:spcPts val="0"/>
              </a:spcAft>
            </a:pPr>
            <a:r>
              <a:rPr lang="en-US" dirty="0">
                <a:effectLst/>
                <a:ea typeface="Times New Roman" panose="02020603050405020304" pitchFamily="18" charset="0"/>
                <a:cs typeface="Times New Roman" panose="02020603050405020304" pitchFamily="18" charset="0"/>
              </a:rPr>
              <a:t>The provisions include:</a:t>
            </a:r>
          </a:p>
          <a:p>
            <a:pPr marL="708660" marR="0" indent="-342900">
              <a:spcBef>
                <a:spcPts val="1100"/>
              </a:spcBef>
              <a:spcAft>
                <a:spcPts val="0"/>
              </a:spcAft>
              <a:buFont typeface="Wingdings" panose="05000000000000000000" pitchFamily="2" charset="2"/>
              <a:buChar char="Ø"/>
            </a:pPr>
            <a:r>
              <a:rPr lang="en-US" dirty="0">
                <a:effectLst/>
                <a:ea typeface="Times New Roman" panose="02020603050405020304" pitchFamily="18" charset="0"/>
                <a:cs typeface="Times New Roman" panose="02020603050405020304" pitchFamily="18" charset="0"/>
              </a:rPr>
              <a:t>Identification of the organizations required to report;</a:t>
            </a:r>
          </a:p>
          <a:p>
            <a:pPr marL="708660" marR="0" indent="-342900">
              <a:spcBef>
                <a:spcPts val="1100"/>
              </a:spcBef>
              <a:spcAft>
                <a:spcPts val="0"/>
              </a:spcAft>
              <a:buFont typeface="Wingdings" panose="05000000000000000000" pitchFamily="2" charset="2"/>
              <a:buChar char="Ø"/>
            </a:pPr>
            <a:r>
              <a:rPr lang="en-US" dirty="0">
                <a:effectLst/>
                <a:ea typeface="Times New Roman" panose="02020603050405020304" pitchFamily="18" charset="0"/>
                <a:cs typeface="Times New Roman" panose="02020603050405020304" pitchFamily="18" charset="0"/>
              </a:rPr>
              <a:t>Establishment of requirements for the content, form, medium, and time for filing health care quality metrics data;</a:t>
            </a:r>
          </a:p>
          <a:p>
            <a:pPr marL="708660" marR="0" indent="-342900">
              <a:spcBef>
                <a:spcPts val="1100"/>
              </a:spcBef>
              <a:spcAft>
                <a:spcPts val="0"/>
              </a:spcAft>
              <a:buFont typeface="Wingdings" panose="05000000000000000000" pitchFamily="2" charset="2"/>
              <a:buChar char="Ø"/>
            </a:pPr>
            <a:r>
              <a:rPr lang="en-US" dirty="0">
                <a:effectLst/>
                <a:ea typeface="Times New Roman" panose="02020603050405020304" pitchFamily="18" charset="0"/>
                <a:cs typeface="Times New Roman" panose="02020603050405020304" pitchFamily="18" charset="0"/>
              </a:rPr>
              <a:t>Establishment of standards for the data reported; and</a:t>
            </a:r>
          </a:p>
          <a:p>
            <a:pPr marL="708660" marR="0" indent="-342900">
              <a:spcBef>
                <a:spcPts val="1100"/>
              </a:spcBef>
              <a:spcAft>
                <a:spcPts val="0"/>
              </a:spcAft>
              <a:buFont typeface="Wingdings" panose="05000000000000000000" pitchFamily="2" charset="2"/>
              <a:buChar char="Ø"/>
            </a:pPr>
            <a:r>
              <a:rPr lang="en-US" dirty="0">
                <a:effectLst/>
                <a:ea typeface="Times New Roman" panose="02020603050405020304" pitchFamily="18" charset="0"/>
                <a:cs typeface="Times New Roman" panose="02020603050405020304" pitchFamily="18" charset="0"/>
              </a:rPr>
              <a:t>Compliance provisions.</a:t>
            </a:r>
          </a:p>
          <a:p>
            <a:endParaRPr lang="en-US" dirty="0"/>
          </a:p>
        </p:txBody>
      </p:sp>
      <p:sp>
        <p:nvSpPr>
          <p:cNvPr id="5" name="Slide Number Placeholder 4">
            <a:extLst>
              <a:ext uri="{FF2B5EF4-FFF2-40B4-BE49-F238E27FC236}">
                <a16:creationId xmlns:a16="http://schemas.microsoft.com/office/drawing/2014/main" id="{BF50CFB0-2EE4-4C63-9BCF-17EC266E5771}"/>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55583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AE09-6CF2-4B8A-978F-8F5D8204568B}"/>
              </a:ext>
            </a:extLst>
          </p:cNvPr>
          <p:cNvSpPr>
            <a:spLocks noGrp="1"/>
          </p:cNvSpPr>
          <p:nvPr>
            <p:ph type="title"/>
          </p:nvPr>
        </p:nvSpPr>
        <p:spPr>
          <a:xfrm>
            <a:off x="356460" y="1539756"/>
            <a:ext cx="3673099" cy="2286000"/>
          </a:xfrm>
        </p:spPr>
        <p:txBody>
          <a:bodyPr>
            <a:normAutofit fontScale="90000"/>
          </a:bodyPr>
          <a:lstStyle/>
          <a:p>
            <a:r>
              <a:rPr lang="en-US" sz="3100" dirty="0"/>
              <a:t>MHDO Rule Chapter 270, </a:t>
            </a:r>
            <a:r>
              <a:rPr lang="en-US" sz="3100" b="0" i="0" dirty="0">
                <a:solidFill>
                  <a:schemeClr val="bg1"/>
                </a:solidFill>
                <a:effectLst/>
                <a:latin typeface="+mj-lt"/>
              </a:rPr>
              <a:t>Uniform Reporting System for Health Care Quality Data Sets</a:t>
            </a:r>
            <a:br>
              <a:rPr lang="en-US" sz="3600" dirty="0">
                <a:solidFill>
                  <a:schemeClr val="bg1"/>
                </a:solidFill>
                <a:latin typeface="+mj-lt"/>
              </a:rPr>
            </a:br>
            <a:endParaRPr lang="en-US" dirty="0"/>
          </a:p>
        </p:txBody>
      </p:sp>
      <p:sp>
        <p:nvSpPr>
          <p:cNvPr id="3" name="Content Placeholder 2">
            <a:extLst>
              <a:ext uri="{FF2B5EF4-FFF2-40B4-BE49-F238E27FC236}">
                <a16:creationId xmlns:a16="http://schemas.microsoft.com/office/drawing/2014/main" id="{9FBFBE74-682F-46E6-BBC6-D8F3C481860D}"/>
              </a:ext>
            </a:extLst>
          </p:cNvPr>
          <p:cNvSpPr>
            <a:spLocks noGrp="1"/>
          </p:cNvSpPr>
          <p:nvPr>
            <p:ph idx="1"/>
          </p:nvPr>
        </p:nvSpPr>
        <p:spPr>
          <a:xfrm>
            <a:off x="4488873" y="275359"/>
            <a:ext cx="7346667" cy="6307281"/>
          </a:xfrm>
        </p:spPr>
        <p:txBody>
          <a:bodyPr>
            <a:normAutofit lnSpcReduction="10000"/>
          </a:bodyPr>
          <a:lstStyle/>
          <a:p>
            <a:pPr marL="0" indent="0">
              <a:buNone/>
            </a:pPr>
            <a:r>
              <a:rPr lang="en-US" sz="1800" b="1" kern="0" dirty="0"/>
              <a:t>2. </a:t>
            </a:r>
            <a:r>
              <a:rPr lang="en-US" sz="1800" b="1" kern="0" dirty="0">
                <a:effectLst/>
              </a:rPr>
              <a:t>Healthcare Associated Infection Quality Data Set Filing Description</a:t>
            </a:r>
          </a:p>
          <a:p>
            <a:pPr marL="0" indent="0">
              <a:buNone/>
            </a:pPr>
            <a:r>
              <a:rPr lang="en-US" sz="1800" b="1" kern="0" dirty="0"/>
              <a:t>A. </a:t>
            </a:r>
            <a:r>
              <a:rPr lang="en-US" sz="1800" kern="0" dirty="0"/>
              <a:t>For all patients </a:t>
            </a:r>
            <a:r>
              <a:rPr lang="en-US" sz="1800" dirty="0">
                <a:effectLst/>
                <a:ea typeface="Times New Roman" panose="02020603050405020304" pitchFamily="18" charset="0"/>
                <a:cs typeface="Times New Roman" panose="02020603050405020304" pitchFamily="18" charset="0"/>
              </a:rPr>
              <a:t>identified as eligible cases in the specific denominator and numerator categories (minus exclusions) specified by NHSN, each hospital or their agent shall report data to the US CDC’s NHSN for the following healthcare associated infection (HAI) quality metrics in accordance with NHSN specifications:</a:t>
            </a:r>
            <a:endParaRPr lang="en-US" sz="1800" b="1" kern="0" dirty="0">
              <a:effectLst/>
            </a:endParaRPr>
          </a:p>
          <a:p>
            <a:pPr marL="0" indent="0" defTabSz="457200">
              <a:buNone/>
            </a:pPr>
            <a:r>
              <a:rPr lang="en-US" sz="1800" b="1" dirty="0">
                <a:solidFill>
                  <a:schemeClr val="tx1"/>
                </a:solidFill>
              </a:rPr>
              <a:t>	</a:t>
            </a:r>
            <a:r>
              <a:rPr lang="en-US" sz="1800" dirty="0">
                <a:solidFill>
                  <a:schemeClr val="tx1"/>
                </a:solidFill>
              </a:rPr>
              <a:t>HAI-6</a:t>
            </a:r>
            <a:r>
              <a:rPr lang="en-US" sz="1800" b="1" dirty="0">
                <a:solidFill>
                  <a:schemeClr val="tx1"/>
                </a:solidFill>
              </a:rPr>
              <a:t> </a:t>
            </a:r>
            <a:r>
              <a:rPr lang="en-US" sz="1800" dirty="0">
                <a:solidFill>
                  <a:schemeClr val="tx1"/>
                </a:solidFill>
              </a:rPr>
              <a:t>  </a:t>
            </a:r>
            <a:r>
              <a:rPr lang="en-US" sz="1800" dirty="0">
                <a:effectLst/>
                <a:ea typeface="Times New Roman" panose="02020603050405020304" pitchFamily="18" charset="0"/>
              </a:rPr>
              <a:t>Catheter-associated urinary tract infection rates for adult and 	pediatric patients in intensive care units, medical units, surgical units, 	medical/surgical units, mixed acuity units and rehabilitation units 	beginning </a:t>
            </a:r>
            <a:r>
              <a:rPr lang="en-US" sz="1800" strike="sngStrike" dirty="0">
                <a:effectLst/>
                <a:ea typeface="Times New Roman" panose="02020603050405020304" pitchFamily="18" charset="0"/>
              </a:rPr>
              <a:t>January 1, 2020 </a:t>
            </a:r>
            <a:r>
              <a:rPr lang="en-US" sz="1800" u="sng" dirty="0">
                <a:effectLst/>
                <a:ea typeface="Times New Roman" panose="02020603050405020304" pitchFamily="18" charset="0"/>
              </a:rPr>
              <a:t>July 1, 2023</a:t>
            </a:r>
            <a:r>
              <a:rPr lang="en-US" sz="1800" dirty="0">
                <a:effectLst/>
                <a:ea typeface="Times New Roman" panose="02020603050405020304" pitchFamily="18" charset="0"/>
              </a:rPr>
              <a:t>. (Measure steward – NHSN).</a:t>
            </a:r>
          </a:p>
          <a:p>
            <a:pPr marL="0" indent="0">
              <a:buNone/>
            </a:pPr>
            <a:r>
              <a:rPr lang="en-US" sz="1800" b="1" dirty="0">
                <a:solidFill>
                  <a:schemeClr val="tx1"/>
                </a:solidFill>
              </a:rPr>
              <a:t>B. </a:t>
            </a:r>
            <a:r>
              <a:rPr lang="en-US" sz="1800" dirty="0">
                <a:solidFill>
                  <a:schemeClr val="tx1"/>
                </a:solidFill>
              </a:rPr>
              <a:t>For all patients </a:t>
            </a:r>
            <a:r>
              <a:rPr lang="en-US" sz="1800" dirty="0">
                <a:effectLst/>
                <a:ea typeface="Times New Roman" panose="02020603050405020304" pitchFamily="18" charset="0"/>
                <a:cs typeface="Times New Roman" panose="02020603050405020304" pitchFamily="18" charset="0"/>
              </a:rPr>
              <a:t>identified as eligible cases in the specific denominator and numerator categories specified by NHSN, each hospital, or their agent, shall submit to the US CDC’s National Healthcare Safety Network (NHSN), data for the following healthcare associated infection (HAI) quality metrics in accordance with NHSN specifications, </a:t>
            </a:r>
            <a:r>
              <a:rPr lang="en-US" sz="1800" dirty="0">
                <a:effectLst/>
              </a:rPr>
              <a:t>beginning with all qualifying surgical procedures performed on or after </a:t>
            </a:r>
            <a:r>
              <a:rPr lang="en-US" sz="1800" strike="sngStrike" dirty="0">
                <a:effectLst/>
              </a:rPr>
              <a:t>January 1, 2020</a:t>
            </a:r>
            <a:r>
              <a:rPr lang="en-US" sz="1800" dirty="0">
                <a:effectLst/>
              </a:rPr>
              <a:t> </a:t>
            </a:r>
            <a:r>
              <a:rPr lang="en-US" sz="1800" u="sng" dirty="0">
                <a:effectLst/>
              </a:rPr>
              <a:t>July 1, 2023</a:t>
            </a:r>
            <a:r>
              <a:rPr lang="en-US" sz="1800" dirty="0">
                <a:effectLst/>
              </a:rPr>
              <a:t>:</a:t>
            </a:r>
          </a:p>
          <a:p>
            <a:pPr marL="0" indent="0" defTabSz="457200">
              <a:buNone/>
            </a:pPr>
            <a:r>
              <a:rPr lang="en-US" sz="1800" dirty="0">
                <a:solidFill>
                  <a:schemeClr val="tx1"/>
                </a:solidFill>
              </a:rPr>
              <a:t>	HAI-7 </a:t>
            </a:r>
            <a:r>
              <a:rPr lang="en-US" sz="1800" dirty="0">
                <a:effectLst/>
                <a:ea typeface="Times New Roman" panose="02020603050405020304" pitchFamily="18" charset="0"/>
              </a:rPr>
              <a:t>Surgical Site Infection rate for patients undergoing inpatient knee 	prosthesis (arthroplasty of knee) surgical procedures (KPRO) (Measure 	steward – NHSN); and</a:t>
            </a:r>
            <a:endParaRPr lang="en-US" sz="1800" dirty="0">
              <a:solidFill>
                <a:schemeClr val="tx1"/>
              </a:solidFill>
            </a:endParaRPr>
          </a:p>
          <a:p>
            <a:pPr marL="0" indent="0" defTabSz="457200">
              <a:buNone/>
            </a:pPr>
            <a:r>
              <a:rPr lang="en-US" dirty="0">
                <a:solidFill>
                  <a:schemeClr val="tx1"/>
                </a:solidFill>
              </a:rPr>
              <a:t>	HAI-8  </a:t>
            </a:r>
            <a:r>
              <a:rPr lang="en-US" sz="1800" dirty="0">
                <a:effectLst/>
                <a:ea typeface="Times New Roman" panose="02020603050405020304" pitchFamily="18" charset="0"/>
              </a:rPr>
              <a:t>Surgical Site Infection rate for patients undergoing inpatient hip 	prosthesis (arthroplasty of hip) surgical procedures (HPRO) (Measure 	steward – NHSN).</a:t>
            </a: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sp>
        <p:nvSpPr>
          <p:cNvPr id="5" name="Slide Number Placeholder 4">
            <a:extLst>
              <a:ext uri="{FF2B5EF4-FFF2-40B4-BE49-F238E27FC236}">
                <a16:creationId xmlns:a16="http://schemas.microsoft.com/office/drawing/2014/main" id="{D403E6D5-B825-4D9B-95F3-16849F87A788}"/>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33129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1C86-D735-4370-917D-6711E34ADD72}"/>
              </a:ext>
            </a:extLst>
          </p:cNvPr>
          <p:cNvSpPr>
            <a:spLocks noGrp="1"/>
          </p:cNvSpPr>
          <p:nvPr>
            <p:ph type="title"/>
          </p:nvPr>
        </p:nvSpPr>
        <p:spPr/>
        <p:txBody>
          <a:bodyPr/>
          <a:lstStyle/>
          <a:p>
            <a:r>
              <a:rPr lang="en-US" dirty="0"/>
              <a:t>Reporting Timeline</a:t>
            </a:r>
          </a:p>
        </p:txBody>
      </p:sp>
      <p:sp>
        <p:nvSpPr>
          <p:cNvPr id="3" name="Content Placeholder 2">
            <a:extLst>
              <a:ext uri="{FF2B5EF4-FFF2-40B4-BE49-F238E27FC236}">
                <a16:creationId xmlns:a16="http://schemas.microsoft.com/office/drawing/2014/main" id="{FDBFBF8E-781F-47F0-B210-5C02F0C7405D}"/>
              </a:ext>
            </a:extLst>
          </p:cNvPr>
          <p:cNvSpPr>
            <a:spLocks noGrp="1"/>
          </p:cNvSpPr>
          <p:nvPr>
            <p:ph idx="1"/>
          </p:nvPr>
        </p:nvSpPr>
        <p:spPr>
          <a:xfrm>
            <a:off x="4391130" y="731520"/>
            <a:ext cx="6901710" cy="5573684"/>
          </a:xfrm>
        </p:spPr>
        <p:txBody>
          <a:bodyPr/>
          <a:lstStyle/>
          <a:p>
            <a:pPr marL="0" marR="0">
              <a:lnSpc>
                <a:spcPct val="115000"/>
              </a:lnSpc>
              <a:spcBef>
                <a:spcPts val="0"/>
              </a:spcBef>
              <a:spcAft>
                <a:spcPts val="80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Data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ollection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egins on July 1, 2023</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Data collected during each calendar quarter shall be submitted no later than the 15th day of the 5th month following the end of each quarter. </a:t>
            </a:r>
          </a:p>
          <a:p>
            <a:pPr marL="0" marR="0" lvl="0" indent="0">
              <a:lnSpc>
                <a:spcPct val="115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first quarterly data submission will be for data collected for the months of July-September 2023</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submission deadline is February 15</a:t>
            </a:r>
            <a:r>
              <a:rPr lang="en-US"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2024</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Although facilities are required to make quarterly data submissions, separated out by month, </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facilities are urged to submit their data to NHSN each month. </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AF5A8674-7D8B-483A-A796-DF29C92FE65C}"/>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02006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D344-0672-41A5-AAEB-F68D6BE24756}"/>
              </a:ext>
            </a:extLst>
          </p:cNvPr>
          <p:cNvSpPr>
            <a:spLocks noGrp="1"/>
          </p:cNvSpPr>
          <p:nvPr>
            <p:ph type="title"/>
          </p:nvPr>
        </p:nvSpPr>
        <p:spPr/>
        <p:txBody>
          <a:bodyPr/>
          <a:lstStyle/>
          <a:p>
            <a:r>
              <a:rPr lang="en-US" dirty="0"/>
              <a:t>Filing Periods and Deadlines</a:t>
            </a:r>
          </a:p>
        </p:txBody>
      </p:sp>
      <p:sp>
        <p:nvSpPr>
          <p:cNvPr id="4" name="Text Placeholder 3">
            <a:extLst>
              <a:ext uri="{FF2B5EF4-FFF2-40B4-BE49-F238E27FC236}">
                <a16:creationId xmlns:a16="http://schemas.microsoft.com/office/drawing/2014/main" id="{ED9B0CA5-E643-493B-AAAE-3D88C987BDAB}"/>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973B02FC-0D11-4A10-8BC8-4185D34F8D52}"/>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9" name="Content Placeholder 8">
            <a:extLst>
              <a:ext uri="{FF2B5EF4-FFF2-40B4-BE49-F238E27FC236}">
                <a16:creationId xmlns:a16="http://schemas.microsoft.com/office/drawing/2014/main" id="{9C54C7A0-D92D-44BC-8A0D-56568B11C68A}"/>
              </a:ext>
            </a:extLst>
          </p:cNvPr>
          <p:cNvSpPr>
            <a:spLocks noGrp="1"/>
          </p:cNvSpPr>
          <p:nvPr>
            <p:ph idx="1"/>
          </p:nvPr>
        </p:nvSpPr>
        <p:spPr>
          <a:xfrm>
            <a:off x="4473839" y="453683"/>
            <a:ext cx="6492240" cy="845182"/>
          </a:xfrm>
        </p:spPr>
        <p:txBody>
          <a:bodyPr>
            <a:noAutofit/>
          </a:bodyPr>
          <a:lstStyle/>
          <a:p>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The Filing Periods and Deadlines are as Follows: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8" name="Table 7">
            <a:extLst>
              <a:ext uri="{FF2B5EF4-FFF2-40B4-BE49-F238E27FC236}">
                <a16:creationId xmlns:a16="http://schemas.microsoft.com/office/drawing/2014/main" id="{929D4ECB-179E-3D5B-00F7-DD15B6B1DCE5}"/>
              </a:ext>
            </a:extLst>
          </p:cNvPr>
          <p:cNvGraphicFramePr>
            <a:graphicFrameLocks noGrp="1"/>
          </p:cNvGraphicFramePr>
          <p:nvPr>
            <p:extLst>
              <p:ext uri="{D42A27DB-BD31-4B8C-83A1-F6EECF244321}">
                <p14:modId xmlns:p14="http://schemas.microsoft.com/office/powerpoint/2010/main" val="3299011408"/>
              </p:ext>
            </p:extLst>
          </p:nvPr>
        </p:nvGraphicFramePr>
        <p:xfrm>
          <a:off x="4473839" y="1584079"/>
          <a:ext cx="7087896" cy="4590492"/>
        </p:xfrm>
        <a:graphic>
          <a:graphicData uri="http://schemas.openxmlformats.org/drawingml/2006/table">
            <a:tbl>
              <a:tblPr/>
              <a:tblGrid>
                <a:gridCol w="1420922">
                  <a:extLst>
                    <a:ext uri="{9D8B030D-6E8A-4147-A177-3AD203B41FA5}">
                      <a16:colId xmlns:a16="http://schemas.microsoft.com/office/drawing/2014/main" val="3181645049"/>
                    </a:ext>
                  </a:extLst>
                </a:gridCol>
                <a:gridCol w="3243047">
                  <a:extLst>
                    <a:ext uri="{9D8B030D-6E8A-4147-A177-3AD203B41FA5}">
                      <a16:colId xmlns:a16="http://schemas.microsoft.com/office/drawing/2014/main" val="2369255796"/>
                    </a:ext>
                  </a:extLst>
                </a:gridCol>
                <a:gridCol w="2423927">
                  <a:extLst>
                    <a:ext uri="{9D8B030D-6E8A-4147-A177-3AD203B41FA5}">
                      <a16:colId xmlns:a16="http://schemas.microsoft.com/office/drawing/2014/main" val="2530091758"/>
                    </a:ext>
                  </a:extLst>
                </a:gridCol>
              </a:tblGrid>
              <a:tr h="971976">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Collection Quarter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Months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Submission Date </a:t>
                      </a:r>
                      <a:b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later than)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98782477"/>
                  </a:ext>
                </a:extLst>
              </a:tr>
              <a:tr h="904629">
                <a:tc>
                  <a:txBody>
                    <a:bodyPr/>
                    <a:lstStyle/>
                    <a:p>
                      <a:pPr marL="8128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Quarter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January, February, March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August 15</a:t>
                      </a:r>
                      <a:r>
                        <a:rPr lang="en-US" sz="18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064810"/>
                  </a:ext>
                </a:extLst>
              </a:tr>
              <a:tr h="904629">
                <a:tc>
                  <a:txBody>
                    <a:bodyPr/>
                    <a:lstStyle/>
                    <a:p>
                      <a:pPr marL="8128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Quarter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April, May, June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November 15</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371269"/>
                  </a:ext>
                </a:extLst>
              </a:tr>
              <a:tr h="904629">
                <a:tc>
                  <a:txBody>
                    <a:bodyPr/>
                    <a:lstStyle/>
                    <a:p>
                      <a:pPr marL="8128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rd</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Quarter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July, August, September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February 15</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703252"/>
                  </a:ext>
                </a:extLst>
              </a:tr>
              <a:tr h="904629">
                <a:tc>
                  <a:txBody>
                    <a:bodyPr/>
                    <a:lstStyle/>
                    <a:p>
                      <a:pPr marL="8128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Quarter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October, November, December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May 15</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6728"/>
                  </a:ext>
                </a:extLst>
              </a:tr>
            </a:tbl>
          </a:graphicData>
        </a:graphic>
      </p:graphicFrame>
    </p:spTree>
    <p:extLst>
      <p:ext uri="{BB962C8B-B14F-4D97-AF65-F5344CB8AC3E}">
        <p14:creationId xmlns:p14="http://schemas.microsoft.com/office/powerpoint/2010/main" val="117040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F690-AE2C-750B-6A52-6F684864B030}"/>
              </a:ext>
            </a:extLst>
          </p:cNvPr>
          <p:cNvSpPr>
            <a:spLocks noGrp="1"/>
          </p:cNvSpPr>
          <p:nvPr>
            <p:ph type="title"/>
          </p:nvPr>
        </p:nvSpPr>
        <p:spPr/>
        <p:txBody>
          <a:bodyPr/>
          <a:lstStyle/>
          <a:p>
            <a:r>
              <a:rPr lang="en-US" dirty="0"/>
              <a:t>MHDO Rule</a:t>
            </a:r>
            <a:br>
              <a:rPr lang="en-US" dirty="0"/>
            </a:br>
            <a:r>
              <a:rPr lang="en-US" dirty="0"/>
              <a:t>Chapter 270</a:t>
            </a:r>
          </a:p>
        </p:txBody>
      </p:sp>
      <p:sp>
        <p:nvSpPr>
          <p:cNvPr id="3" name="Content Placeholder 2">
            <a:extLst>
              <a:ext uri="{FF2B5EF4-FFF2-40B4-BE49-F238E27FC236}">
                <a16:creationId xmlns:a16="http://schemas.microsoft.com/office/drawing/2014/main" id="{3267D2F4-10DC-E953-F373-796C6749ADB4}"/>
              </a:ext>
            </a:extLst>
          </p:cNvPr>
          <p:cNvSpPr>
            <a:spLocks noGrp="1"/>
          </p:cNvSpPr>
          <p:nvPr>
            <p:ph idx="1"/>
          </p:nvPr>
        </p:nvSpPr>
        <p:spPr/>
        <p:txBody>
          <a:bodyPr>
            <a:normAutofit/>
          </a:bodyPr>
          <a:lstStyle/>
          <a:p>
            <a:pPr marL="0" indent="0">
              <a:buNone/>
            </a:pPr>
            <a:r>
              <a:rPr lang="en-US" sz="1800" dirty="0">
                <a:effectLst/>
                <a:latin typeface="LinePrinter"/>
                <a:ea typeface="Times New Roman" panose="02020603050405020304" pitchFamily="18" charset="0"/>
                <a:cs typeface="Times New Roman" panose="02020603050405020304" pitchFamily="18" charset="0"/>
              </a:rPr>
              <a:t>2. H.  Each health care facility shall also authorize the MHDO to have access to the NHSN for facility-specific reports of data submitted for any healthcare associated infection measure under a state or federal mandate, for the purpose of public reporting. </a:t>
            </a:r>
          </a:p>
          <a:p>
            <a:endParaRPr lang="en-US" sz="1800" dirty="0">
              <a:latin typeface="LinePrinter"/>
              <a:cs typeface="Times New Roman" panose="02020603050405020304" pitchFamily="18" charset="0"/>
            </a:endParaRPr>
          </a:p>
          <a:p>
            <a:pPr marL="0" indent="0">
              <a:buNone/>
            </a:pPr>
            <a:r>
              <a:rPr lang="en-US" sz="1800" dirty="0">
                <a:effectLst/>
                <a:latin typeface="LinePrinter"/>
                <a:ea typeface="Times New Roman" panose="02020603050405020304" pitchFamily="18" charset="0"/>
                <a:cs typeface="Times New Roman" panose="02020603050405020304" pitchFamily="18" charset="0"/>
              </a:rPr>
              <a:t>2.G. In lieu of reporting data directly to MHDO, each</a:t>
            </a:r>
            <a:r>
              <a:rPr lang="en-US" sz="1800" strike="sngStrike" dirty="0">
                <a:effectLst/>
                <a:latin typeface="LinePrinter"/>
                <a:ea typeface="Times New Roman" panose="02020603050405020304" pitchFamily="18" charset="0"/>
                <a:cs typeface="Times New Roman" panose="02020603050405020304" pitchFamily="18" charset="0"/>
              </a:rPr>
              <a:t> </a:t>
            </a:r>
            <a:r>
              <a:rPr lang="en-US" sz="1800" dirty="0">
                <a:effectLst/>
                <a:latin typeface="LinePrinter"/>
                <a:ea typeface="Times New Roman" panose="02020603050405020304" pitchFamily="18" charset="0"/>
                <a:cs typeface="Times New Roman" panose="02020603050405020304" pitchFamily="18" charset="0"/>
              </a:rPr>
              <a:t>health care facility shall authorize Maine CDC to have access to the NHSN for facility-specific reports of data submitted for any healthcare associated infection measure under a state or federal mandate, and shall authorize the Maine CDC to use this data for data validation, public health surveillance and performance improvement purposes.</a:t>
            </a:r>
          </a:p>
          <a:p>
            <a:pPr marL="0" indent="0">
              <a:buNone/>
            </a:pPr>
            <a:r>
              <a:rPr lang="en-US" sz="1800" b="1" dirty="0">
                <a:latin typeface="LinePrinter"/>
                <a:cs typeface="Times New Roman" panose="02020603050405020304" pitchFamily="18" charset="0"/>
              </a:rPr>
              <a:t>Facilities will have to confer new rights to the </a:t>
            </a:r>
            <a:r>
              <a:rPr lang="en-US" sz="1800" b="1" dirty="0" err="1">
                <a:latin typeface="LinePrinter"/>
                <a:cs typeface="Times New Roman" panose="02020603050405020304" pitchFamily="18" charset="0"/>
              </a:rPr>
              <a:t>MHDOqualitydata</a:t>
            </a:r>
            <a:r>
              <a:rPr lang="en-US" sz="1800" b="1" dirty="0">
                <a:latin typeface="LinePrinter"/>
                <a:cs typeface="Times New Roman" panose="02020603050405020304" pitchFamily="18" charset="0"/>
              </a:rPr>
              <a:t> group in NHSN (ID# 38498) so that MHDO can see these new measures.</a:t>
            </a:r>
          </a:p>
          <a:p>
            <a:pPr marL="0" indent="0">
              <a:buNone/>
            </a:pPr>
            <a:r>
              <a:rPr lang="en-US" sz="1800" dirty="0">
                <a:latin typeface="LinePrinter"/>
                <a:cs typeface="Times New Roman" panose="02020603050405020304" pitchFamily="18" charset="0"/>
              </a:rPr>
              <a:t>Slides 10-14 provide instructions on how to confer new rights. </a:t>
            </a:r>
            <a:endParaRPr lang="en-US" dirty="0"/>
          </a:p>
        </p:txBody>
      </p:sp>
      <p:sp>
        <p:nvSpPr>
          <p:cNvPr id="4" name="Text Placeholder 3">
            <a:extLst>
              <a:ext uri="{FF2B5EF4-FFF2-40B4-BE49-F238E27FC236}">
                <a16:creationId xmlns:a16="http://schemas.microsoft.com/office/drawing/2014/main" id="{E0E2C929-9AFB-68F3-1B27-D27D46E26FBC}"/>
              </a:ext>
            </a:extLst>
          </p:cNvPr>
          <p:cNvSpPr>
            <a:spLocks noGrp="1"/>
          </p:cNvSpPr>
          <p:nvPr>
            <p:ph type="body" sz="half" idx="2"/>
          </p:nvPr>
        </p:nvSpPr>
        <p:spPr/>
        <p:txBody>
          <a:bodyPr/>
          <a:lstStyle/>
          <a:p>
            <a:r>
              <a:rPr lang="en-US" b="0" i="0" dirty="0">
                <a:solidFill>
                  <a:schemeClr val="bg1"/>
                </a:solidFill>
                <a:effectLst/>
                <a:latin typeface="Helvetica Neue"/>
              </a:rPr>
              <a:t>Uniform Reporting System for Health Care Quality Data Sets</a:t>
            </a:r>
            <a:endParaRPr lang="en-US" dirty="0">
              <a:solidFill>
                <a:schemeClr val="bg1"/>
              </a:solidFill>
            </a:endParaRPr>
          </a:p>
        </p:txBody>
      </p:sp>
      <p:sp>
        <p:nvSpPr>
          <p:cNvPr id="5" name="Slide Number Placeholder 4">
            <a:extLst>
              <a:ext uri="{FF2B5EF4-FFF2-40B4-BE49-F238E27FC236}">
                <a16:creationId xmlns:a16="http://schemas.microsoft.com/office/drawing/2014/main" id="{7B036B10-0179-2043-612C-92528C57612E}"/>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
        <p:nvSpPr>
          <p:cNvPr id="6" name="Rectangle 1">
            <a:extLst>
              <a:ext uri="{FF2B5EF4-FFF2-40B4-BE49-F238E27FC236}">
                <a16:creationId xmlns:a16="http://schemas.microsoft.com/office/drawing/2014/main" id="{833F4E57-FA89-81F3-3589-CDB26BB221BA}"/>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4191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Hospital Data Submitter Webinar&amp;quot;&quot;/&gt;&lt;property id=&quot;20307&quot; value=&quot;256&quot;/&gt;&lt;/object&gt;&lt;object type=&quot;3&quot; unique_id=&quot;10004&quot;&gt;&lt;property id=&quot;20148&quot; value=&quot;5&quot;/&gt;&lt;property id=&quot;20300&quot; value=&quot;Slide 2 - &amp;quot;Agenda&amp;quot;&quot;/&gt;&lt;property id=&quot;20307&quot; value=&quot;257&quot;/&gt;&lt;/object&gt;&lt;object type=&quot;3&quot; unique_id=&quot;10005&quot;&gt;&lt;property id=&quot;20148&quot; value=&quot;5&quot;/&gt;&lt;property id=&quot;20300&quot; value=&quot;Slide 3 - &amp;quot;Current Submission Updates&amp;quot;&quot;/&gt;&lt;property id=&quot;20307&quot; value=&quot;318&quot;/&gt;&lt;/object&gt;&lt;object type=&quot;3&quot; unique_id=&quot;10006&quot;&gt;&lt;property id=&quot;20148&quot; value=&quot;5&quot;/&gt;&lt;property id=&quot;20300&quot; value=&quot;Slide 4 - &amp;quot;New Data Submission Process&amp;quot;&quot;/&gt;&lt;property id=&quot;20307&quot; value=&quot;264&quot;/&gt;&lt;/object&gt;&lt;object type=&quot;3&quot; unique_id=&quot;10007&quot;&gt;&lt;property id=&quot;20148&quot; value=&quot;5&quot;/&gt;&lt;property id=&quot;20300&quot; value=&quot;Slide 5 - &amp;quot;Process Steps&amp;quot;&quot;/&gt;&lt;property id=&quot;20307&quot; value=&quot;309&quot;/&gt;&lt;/object&gt;&lt;object type=&quot;3&quot; unique_id=&quot;10008&quot;&gt;&lt;property id=&quot;20148&quot; value=&quot;5&quot;/&gt;&lt;property id=&quot;20300&quot; value=&quot;Slide 6 - &amp;quot;Step 1:  Registration&amp;quot;&quot;/&gt;&lt;property id=&quot;20307&quot; value=&quot;296&quot;/&gt;&lt;/object&gt;&lt;object type=&quot;3&quot; unique_id=&quot;10009&quot;&gt;&lt;property id=&quot;20148&quot; value=&quot;5&quot;/&gt;&lt;property id=&quot;20300&quot; value=&quot;Slide 7 - &amp;quot;Step 2: Data Submission&amp;quot;&quot;/&gt;&lt;property id=&quot;20307&quot; value=&quot;306&quot;/&gt;&lt;/object&gt;&lt;object type=&quot;3&quot; unique_id=&quot;10010&quot;&gt;&lt;property id=&quot;20148&quot; value=&quot;5&quot;/&gt;&lt;property id=&quot;20300&quot; value=&quot;Slide 8 - &amp;quot;Step 3: Data Processing &amp;amp; Validation&amp;quot;&quot;/&gt;&lt;property id=&quot;20307&quot; value=&quot;304&quot;/&gt;&lt;/object&gt;&lt;object type=&quot;3&quot; unique_id=&quot;10011&quot;&gt;&lt;property id=&quot;20148&quot; value=&quot;5&quot;/&gt;&lt;property id=&quot;20300&quot; value=&quot;Slide 9 - &amp;quot;Validations&amp;quot;&quot;/&gt;&lt;property id=&quot;20307&quot; value=&quot;307&quot;/&gt;&lt;/object&gt;&lt;object type=&quot;3&quot; unique_id=&quot;10012&quot;&gt;&lt;property id=&quot;20148&quot; value=&quot;5&quot;/&gt;&lt;property id=&quot;20300&quot; value=&quot;Slide 10 - &amp;quot;Process Overview&amp;quot;&quot;/&gt;&lt;property id=&quot;20307&quot; value=&quot;287&quot;/&gt;&lt;/object&gt;&lt;object type=&quot;3&quot; unique_id=&quot;10013&quot;&gt;&lt;property id=&quot;20148&quot; value=&quot;5&quot;/&gt;&lt;property id=&quot;20300&quot; value=&quot;Slide 11 - &amp;quot;Proposed Validation Rules&amp;quot;&quot;/&gt;&lt;property id=&quot;20307&quot; value=&quot;314&quot;/&gt;&lt;/object&gt;&lt;object type=&quot;3&quot; unique_id=&quot;10016&quot;&gt;&lt;property id=&quot;20148&quot; value=&quot;5&quot;/&gt;&lt;property id=&quot;20300&quot; value=&quot;Slide 12 - &amp;quot;Validation Issue Types&amp;quot;&quot;/&gt;&lt;property id=&quot;20307&quot; value=&quot;288&quot;/&gt;&lt;/object&gt;&lt;object type=&quot;3&quot; unique_id=&quot;10017&quot;&gt;&lt;property id=&quot;20148&quot; value=&quot;5&quot;/&gt;&lt;property id=&quot;20300&quot; value=&quot;Slide 13 - &amp;quot;Validation Issue Types&amp;quot;&quot;/&gt;&lt;property id=&quot;20307&quot; value=&quot;321&quot;/&gt;&lt;/object&gt;&lt;object type=&quot;3&quot; unique_id=&quot;10018&quot;&gt;&lt;property id=&quot;20148&quot; value=&quot;5&quot;/&gt;&lt;property id=&quot;20300&quot; value=&quot;Slide 14 - &amp;quot;Validation Issue Types&amp;quot;&quot;/&gt;&lt;property id=&quot;20307&quot; value=&quot;302&quot;/&gt;&lt;/object&gt;&lt;object type=&quot;3&quot; unique_id=&quot;10019&quot;&gt;&lt;property id=&quot;20148&quot; value=&quot;5&quot;/&gt;&lt;property id=&quot;20300&quot; value=&quot;Slide 15 - &amp;quot;Validation Issue Types&amp;quot;&quot;/&gt;&lt;property id=&quot;20307&quot; value=&quot;322&quot;/&gt;&lt;/object&gt;&lt;object type=&quot;3&quot; unique_id=&quot;10020&quot;&gt;&lt;property id=&quot;20148&quot; value=&quot;5&quot;/&gt;&lt;property id=&quot;20300&quot; value=&quot;Slide 16 - &amp;quot;Validation Issue Types&amp;quot;&quot;/&gt;&lt;property id=&quot;20307&quot; value=&quot;293&quot;/&gt;&lt;/object&gt;&lt;object type=&quot;3&quot; unique_id=&quot;10021&quot;&gt;&lt;property id=&quot;20148&quot; value=&quot;5&quot;/&gt;&lt;property id=&quot;20300&quot; value=&quot;Slide 17 - &amp;quot;Validation Issue Types&amp;quot;&quot;/&gt;&lt;property id=&quot;20307&quot; value=&quot;323&quot;/&gt;&lt;/object&gt;&lt;object type=&quot;3&quot; unique_id=&quot;10022&quot;&gt;&lt;property id=&quot;20148&quot; value=&quot;5&quot;/&gt;&lt;property id=&quot;20300&quot; value=&quot;Slide 18 - &amp;quot;Validation Issue Types&amp;quot;&quot;/&gt;&lt;property id=&quot;20307&quot; value=&quot;310&quot;/&gt;&lt;/object&gt;&lt;object type=&quot;3&quot; unique_id=&quot;10023&quot;&gt;&lt;property id=&quot;20148&quot; value=&quot;5&quot;/&gt;&lt;property id=&quot;20300&quot; value=&quot;Slide 19 - &amp;quot;Validation Issue Types&amp;quot;&quot;/&gt;&lt;property id=&quot;20307&quot; value=&quot;324&quot;/&gt;&lt;/object&gt;&lt;object type=&quot;3&quot; unique_id=&quot;10024&quot;&gt;&lt;property id=&quot;20148&quot; value=&quot;5&quot;/&gt;&lt;property id=&quot;20300&quot; value=&quot;Slide 20 - &amp;quot;Validation Notification and Issues &amp;quot;&quot;/&gt;&lt;property id=&quot;20307&quot; value=&quot;297&quot;/&gt;&lt;/object&gt;&lt;object type=&quot;3&quot; unique_id=&quot;10025&quot;&gt;&lt;property id=&quot;20148&quot; value=&quot;5&quot;/&gt;&lt;property id=&quot;20300&quot; value=&quot;Slide 21 - &amp;quot;Validation Notification and Issues &amp;quot;&quot;/&gt;&lt;property id=&quot;20307&quot; value=&quot;298&quot;/&gt;&lt;/object&gt;&lt;object type=&quot;3&quot; unique_id=&quot;10026&quot;&gt;&lt;property id=&quot;20148&quot; value=&quot;5&quot;/&gt;&lt;property id=&quot;20300&quot; value=&quot;Slide 23 - &amp;quot;Tips for Reducing Resubmissions&amp;quot;&quot;/&gt;&lt;property id=&quot;20307&quot; value=&quot;319&quot;/&gt;&lt;/object&gt;&lt;object type=&quot;3&quot; unique_id=&quot;10027&quot;&gt;&lt;property id=&quot;20148&quot; value=&quot;5&quot;/&gt;&lt;property id=&quot;20300&quot; value=&quot;Slide 22 - &amp;quot;Validation Issues&amp;quot;&quot;/&gt;&lt;property id=&quot;20307&quot; value=&quot;303&quot;/&gt;&lt;/object&gt;&lt;object type=&quot;3&quot; unique_id=&quot;10028&quot;&gt;&lt;property id=&quot;20148&quot; value=&quot;5&quot;/&gt;&lt;property id=&quot;20300&quot; value=&quot;Slide 26 - &amp;quot;Step 4: Data Passed to MHDO Data Warehouse&amp;quot;&quot;/&gt;&lt;property id=&quot;20307&quot; value=&quot;308&quot;/&gt;&lt;/object&gt;&lt;object type=&quot;3&quot; unique_id=&quot;10029&quot;&gt;&lt;property id=&quot;20148&quot; value=&quot;5&quot;/&gt;&lt;property id=&quot;20300&quot; value=&quot;Slide 27 - &amp;quot;Submission History&amp;quot;&quot;/&gt;&lt;property id=&quot;20307&quot; value=&quot;299&quot;/&gt;&lt;/object&gt;&lt;object type=&quot;3&quot; unique_id=&quot;10030&quot;&gt;&lt;property id=&quot;20148&quot; value=&quot;5&quot;/&gt;&lt;property id=&quot;20300&quot; value=&quot;Slide 28 - &amp;quot;Technology Requirements&amp;quot;&quot;/&gt;&lt;property id=&quot;20307&quot; value=&quot;275&quot;/&gt;&lt;/object&gt;&lt;object type=&quot;3&quot; unique_id=&quot;10031&quot;&gt;&lt;property id=&quot;20148&quot; value=&quot;5&quot;/&gt;&lt;property id=&quot;20300&quot; value=&quot;Slide 29 - &amp;quot;Technology Requirements: Browsers &amp;amp; Settings&amp;quot;&quot;/&gt;&lt;property id=&quot;20307&quot; value=&quot;266&quot;/&gt;&lt;/object&gt;&lt;object type=&quot;3&quot; unique_id=&quot;10032&quot;&gt;&lt;property id=&quot;20148&quot; value=&quot;5&quot;/&gt;&lt;property id=&quot;20300&quot; value=&quot;Slide 30 - &amp;quot;Technology Requirements: Email Notifications&amp;quot;&quot;/&gt;&lt;property id=&quot;20307&quot; value=&quot;292&quot;/&gt;&lt;/object&gt;&lt;object type=&quot;3&quot; unique_id=&quot;10033&quot;&gt;&lt;property id=&quot;20148&quot; value=&quot;5&quot;/&gt;&lt;property id=&quot;20300&quot; value=&quot;Slide 31 - &amp;quot;Technology Requirements: Encryption &amp;amp; Compression&amp;quot;&quot;/&gt;&lt;property id=&quot;20307&quot; value=&quot;265&quot;/&gt;&lt;/object&gt;&lt;object type=&quot;3&quot; unique_id=&quot;10034&quot;&gt;&lt;property id=&quot;20148&quot; value=&quot;5&quot;/&gt;&lt;property id=&quot;20300&quot; value=&quot;Slide 32 - &amp;quot; Data Warehouse Security &amp;amp; Storage&amp;quot;&quot;/&gt;&lt;property id=&quot;20307&quot; value=&quot;285&quot;/&gt;&lt;/object&gt;&lt;object type=&quot;3&quot; unique_id=&quot;10035&quot;&gt;&lt;property id=&quot;20148&quot; value=&quot;5&quot;/&gt;&lt;property id=&quot;20300&quot; value=&quot;Slide 33 - &amp;quot;MHDO Rule Chapter 241&amp;quot;&quot;/&gt;&lt;property id=&quot;20307&quot; value=&quot;311&quot;/&gt;&lt;/object&gt;&lt;object type=&quot;3&quot; unique_id=&quot;10036&quot;&gt;&lt;property id=&quot;20148&quot; value=&quot;5&quot;/&gt;&lt;property id=&quot;20300&quot; value=&quot;Slide 34 - &amp;quot;Chapter 241&amp;quot;&quot;/&gt;&lt;property id=&quot;20307&quot; value=&quot;316&quot;/&gt;&lt;/object&gt;&lt;object type=&quot;3&quot; unique_id=&quot;10037&quot;&gt;&lt;property id=&quot;20148&quot; value=&quot;5&quot;/&gt;&lt;property id=&quot;20300&quot; value=&quot;Slide 36 - &amp;quot;Chapter 241 Changes&amp;quot;&quot;/&gt;&lt;property id=&quot;20307&quot; value=&quot;315&quot;/&gt;&lt;/object&gt;&lt;object type=&quot;3&quot; unique_id=&quot;10038&quot;&gt;&lt;property id=&quot;20148&quot; value=&quot;5&quot;/&gt;&lt;property id=&quot;20300&quot; value=&quot;Slide 38 - &amp;quot;Tips and Helpful Hints&amp;quot;&quot;/&gt;&lt;property id=&quot;20307&quot; value=&quot;313&quot;/&gt;&lt;/object&gt;&lt;object type=&quot;3&quot; unique_id=&quot;10039&quot;&gt;&lt;property id=&quot;20148&quot; value=&quot;5&quot;/&gt;&lt;property id=&quot;20300&quot; value=&quot;Slide 39 - &amp;quot;Timeline &amp;amp; Next Steps&amp;quot;&quot;/&gt;&lt;property id=&quot;20307&quot; value=&quot;276&quot;/&gt;&lt;/object&gt;&lt;object type=&quot;3&quot; unique_id=&quot;10040&quot;&gt;&lt;property id=&quot;20148&quot; value=&quot;5&quot;/&gt;&lt;property id=&quot;20300&quot; value=&quot;Slide 40 - &amp;quot;High-Level Timeline&amp;quot;&quot;/&gt;&lt;property id=&quot;20307&quot; value=&quot;267&quot;/&gt;&lt;/object&gt;&lt;object type=&quot;3&quot; unique_id=&quot;10041&quot;&gt;&lt;property id=&quot;20148&quot; value=&quot;5&quot;/&gt;&lt;property id=&quot;20300&quot; value=&quot;Slide 41 - &amp;quot;Questions?&amp;quot;&quot;/&gt;&lt;property id=&quot;20307&quot; value=&quot;312&quot;/&gt;&lt;/object&gt;&lt;object type=&quot;3&quot; unique_id=&quot;10042&quot;&gt;&lt;property id=&quot;20148&quot; value=&quot;5&quot;/&gt;&lt;property id=&quot;20300&quot; value=&quot;Slide 42 - &amp;quot;Additional Questions or Comments:  webcontact.mhdo@maine.gov  Please indicate in the subject line that you are a h&quot;/&gt;&lt;property id=&quot;20307&quot; value=&quot;258&quot;/&gt;&lt;/object&gt;&lt;object type=&quot;3&quot; unique_id=&quot;10085&quot;&gt;&lt;property id=&quot;20148&quot; value=&quot;5&quot;/&gt;&lt;property id=&quot;20300&quot; value=&quot;Slide 24 - &amp;quot;Questions for Hospitals&amp;quot;&quot;/&gt;&lt;property id=&quot;20307&quot; value=&quot;327&quot;/&gt;&lt;/object&gt;&lt;object type=&quot;3&quot; unique_id=&quot;10086&quot;&gt;&lt;property id=&quot;20148&quot; value=&quot;5&quot;/&gt;&lt;property id=&quot;20300&quot; value=&quot;Slide 25 - &amp;quot;Questions for Hospitals: ICD-10&amp;quot;&quot;/&gt;&lt;property id=&quot;20307&quot; value=&quot;328&quot;/&gt;&lt;/object&gt;&lt;object type=&quot;3&quot; unique_id=&quot;10087&quot;&gt;&lt;property id=&quot;20148&quot; value=&quot;5&quot;/&gt;&lt;property id=&quot;20300&quot; value=&quot;Slide 35&quot;/&gt;&lt;property id=&quot;20307&quot; value=&quot;326&quot;/&gt;&lt;/object&gt;&lt;object type=&quot;3&quot; unique_id=&quot;10088&quot;&gt;&lt;property id=&quot;20148&quot; value=&quot;5&quot;/&gt;&lt;property id=&quot;20300&quot; value=&quot;Slide 37 - &amp;quot;Chapter 241 Changes (cont.)&amp;quot;&quot;/&gt;&lt;property id=&quot;20307&quot; value=&quot;325&quot;/&gt;&lt;/object&gt;&lt;/object&gt;&lt;object type=&quot;8&quot; unique_id=&quot;10084&quot;&gt;&lt;/object&gt;&lt;/object&gt;&lt;/database&gt;"/>
  <p:tag name="SECTOMILLISECCONVERTED" val="1"/>
</p:tagLst>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18205</TotalTime>
  <Words>1272</Words>
  <Application>Microsoft Office PowerPoint</Application>
  <PresentationFormat>Widescreen</PresentationFormat>
  <Paragraphs>134</Paragraphs>
  <Slides>17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Helvetica Neue</vt:lpstr>
      <vt:lpstr>LinePrinter</vt:lpstr>
      <vt:lpstr>Wingdings</vt:lpstr>
      <vt:lpstr>Retrospect</vt:lpstr>
      <vt:lpstr>1_Retrospect</vt:lpstr>
      <vt:lpstr>Healthcare Associated Infection Reporting Requirements</vt:lpstr>
      <vt:lpstr>Participant Reminders</vt:lpstr>
      <vt:lpstr>Agenda</vt:lpstr>
      <vt:lpstr>Maine  Health Data Organization (MHDO)</vt:lpstr>
      <vt:lpstr>MHDO Rule Chapter 270, Uniform Reporting  System for Health Care Quality Data Sets</vt:lpstr>
      <vt:lpstr>MHDO Rule Chapter 270, Uniform Reporting System for Health Care Quality Data Sets </vt:lpstr>
      <vt:lpstr>Reporting Timeline</vt:lpstr>
      <vt:lpstr>Filing Periods and Deadlines</vt:lpstr>
      <vt:lpstr>MHDO Rule Chapter 270</vt:lpstr>
      <vt:lpstr>PowerPoint Presentation</vt:lpstr>
      <vt:lpstr>PowerPoint Presentation</vt:lpstr>
      <vt:lpstr>PowerPoint Presentation</vt:lpstr>
      <vt:lpstr>PowerPoint Presentation</vt:lpstr>
      <vt:lpstr>PowerPoint Presentation</vt:lpstr>
      <vt:lpstr>Healthcare Associated Infection Measures</vt:lpstr>
      <vt:lpstr>Maine’s Infection Prevention Forum website</vt:lpstr>
      <vt:lpstr>Support 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Jessica Maloney</dc:creator>
  <cp:lastModifiedBy>Bonsant, Kimberly</cp:lastModifiedBy>
  <cp:revision>497</cp:revision>
  <cp:lastPrinted>2016-03-11T03:03:23Z</cp:lastPrinted>
  <dcterms:created xsi:type="dcterms:W3CDTF">2014-01-30T19:11:03Z</dcterms:created>
  <dcterms:modified xsi:type="dcterms:W3CDTF">2023-06-28T17:52:01Z</dcterms:modified>
</cp:coreProperties>
</file>