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bookmarkIdSeed="3">
  <p:sldMasterIdLst>
    <p:sldMasterId id="2147483648" r:id="rId1"/>
  </p:sldMasterIdLst>
  <p:notesMasterIdLst>
    <p:notesMasterId r:id="rId29"/>
  </p:notesMasterIdLst>
  <p:sldIdLst>
    <p:sldId id="256" r:id="rId2"/>
    <p:sldId id="257" r:id="rId3"/>
    <p:sldId id="382" r:id="rId4"/>
    <p:sldId id="387" r:id="rId5"/>
    <p:sldId id="402" r:id="rId6"/>
    <p:sldId id="389" r:id="rId7"/>
    <p:sldId id="390" r:id="rId8"/>
    <p:sldId id="401" r:id="rId9"/>
    <p:sldId id="391" r:id="rId10"/>
    <p:sldId id="392" r:id="rId11"/>
    <p:sldId id="375" r:id="rId12"/>
    <p:sldId id="393" r:id="rId13"/>
    <p:sldId id="405" r:id="rId14"/>
    <p:sldId id="376" r:id="rId15"/>
    <p:sldId id="403" r:id="rId16"/>
    <p:sldId id="404" r:id="rId17"/>
    <p:sldId id="398" r:id="rId18"/>
    <p:sldId id="399" r:id="rId19"/>
    <p:sldId id="406" r:id="rId20"/>
    <p:sldId id="383" r:id="rId21"/>
    <p:sldId id="395" r:id="rId22"/>
    <p:sldId id="397" r:id="rId23"/>
    <p:sldId id="394" r:id="rId24"/>
    <p:sldId id="361" r:id="rId25"/>
    <p:sldId id="400" r:id="rId26"/>
    <p:sldId id="312" r:id="rId27"/>
    <p:sldId id="258" r:id="rId28"/>
  </p:sldIdLst>
  <p:sldSz cx="12192000" cy="6858000"/>
  <p:notesSz cx="7315200" cy="9601200"/>
  <p:custDataLst>
    <p:tags r:id="rId3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AAD0092-6C31-400F-A879-A8FC0E65991A}">
          <p14:sldIdLst>
            <p14:sldId id="256"/>
            <p14:sldId id="257"/>
            <p14:sldId id="382"/>
            <p14:sldId id="387"/>
            <p14:sldId id="402"/>
            <p14:sldId id="389"/>
            <p14:sldId id="390"/>
            <p14:sldId id="401"/>
            <p14:sldId id="391"/>
            <p14:sldId id="392"/>
            <p14:sldId id="375"/>
            <p14:sldId id="393"/>
            <p14:sldId id="405"/>
            <p14:sldId id="376"/>
            <p14:sldId id="403"/>
            <p14:sldId id="404"/>
            <p14:sldId id="398"/>
            <p14:sldId id="399"/>
            <p14:sldId id="406"/>
            <p14:sldId id="383"/>
            <p14:sldId id="395"/>
            <p14:sldId id="397"/>
            <p14:sldId id="394"/>
            <p14:sldId id="361"/>
            <p14:sldId id="400"/>
            <p14:sldId id="312"/>
            <p14:sldId id="258"/>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anne Candura" initials="LC" lastIdx="46" clrIdx="0">
    <p:extLst/>
  </p:cmAuthor>
  <p:cmAuthor id="2" name="Kate Mullins" initials="KM" lastIdx="64" clrIdx="1">
    <p:extLst/>
  </p:cmAuthor>
  <p:cmAuthor id="3" name="Steven Noyes" initials="SN" lastIdx="7" clrIdx="2">
    <p:extLst/>
  </p:cmAuthor>
  <p:cmAuthor id="4" name="Jessica Maloney" initials="JM" lastIdx="11" clrIdx="3">
    <p:extLst/>
  </p:cmAuthor>
  <p:cmAuthor id="5" name="Brian Twitchell" initials="BT" lastIdx="5" clrIdx="4">
    <p:extLst/>
  </p:cmAuthor>
  <p:cmAuthor id="6" name="Allie Myers" initials="AM"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762" autoAdjust="0"/>
  </p:normalViewPr>
  <p:slideViewPr>
    <p:cSldViewPr snapToGrid="0">
      <p:cViewPr varScale="1">
        <p:scale>
          <a:sx n="65" d="100"/>
          <a:sy n="65" d="100"/>
        </p:scale>
        <p:origin x="58" y="154"/>
      </p:cViewPr>
      <p:guideLst>
        <p:guide orient="horz" pos="2160"/>
        <p:guide pos="3840"/>
      </p:guideLst>
    </p:cSldViewPr>
  </p:slideViewPr>
  <p:notesTextViewPr>
    <p:cViewPr>
      <p:scale>
        <a:sx n="125" d="100"/>
        <a:sy n="125" d="100"/>
      </p:scale>
      <p:origin x="0" y="0"/>
    </p:cViewPr>
  </p:notesTextViewPr>
  <p:notesViewPr>
    <p:cSldViewPr snapToGrid="0">
      <p:cViewPr>
        <p:scale>
          <a:sx n="100" d="100"/>
          <a:sy n="100" d="100"/>
        </p:scale>
        <p:origin x="1890" y="-7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8"/>
          </a:xfrm>
          <a:prstGeom prst="rect">
            <a:avLst/>
          </a:prstGeom>
        </p:spPr>
        <p:txBody>
          <a:bodyPr vert="horz" lIns="95646" tIns="47823" rIns="95646" bIns="47823" rtlCol="0"/>
          <a:lstStyle>
            <a:lvl1pPr algn="l">
              <a:defRPr sz="1300"/>
            </a:lvl1pPr>
          </a:lstStyle>
          <a:p>
            <a:endParaRPr lang="en-US"/>
          </a:p>
        </p:txBody>
      </p:sp>
      <p:sp>
        <p:nvSpPr>
          <p:cNvPr id="3" name="Date Placeholder 2"/>
          <p:cNvSpPr>
            <a:spLocks noGrp="1"/>
          </p:cNvSpPr>
          <p:nvPr>
            <p:ph type="dt" idx="1"/>
          </p:nvPr>
        </p:nvSpPr>
        <p:spPr>
          <a:xfrm>
            <a:off x="4143587" y="1"/>
            <a:ext cx="3169920" cy="481728"/>
          </a:xfrm>
          <a:prstGeom prst="rect">
            <a:avLst/>
          </a:prstGeom>
        </p:spPr>
        <p:txBody>
          <a:bodyPr vert="horz" lIns="95646" tIns="47823" rIns="95646" bIns="47823" rtlCol="0"/>
          <a:lstStyle>
            <a:lvl1pPr algn="r">
              <a:defRPr sz="1300"/>
            </a:lvl1pPr>
          </a:lstStyle>
          <a:p>
            <a:fld id="{7C51721D-FE74-4937-AFA3-EDEA76864D15}" type="datetimeFigureOut">
              <a:rPr lang="en-US" smtClean="0"/>
              <a:t>11/15/2017</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5646" tIns="47823" rIns="95646" bIns="47823" rtlCol="0" anchor="ctr"/>
          <a:lstStyle/>
          <a:p>
            <a:endParaRPr lang="en-US"/>
          </a:p>
        </p:txBody>
      </p:sp>
      <p:sp>
        <p:nvSpPr>
          <p:cNvPr id="5" name="Notes Placeholder 4"/>
          <p:cNvSpPr>
            <a:spLocks noGrp="1"/>
          </p:cNvSpPr>
          <p:nvPr>
            <p:ph type="body" sz="quarter" idx="3"/>
          </p:nvPr>
        </p:nvSpPr>
        <p:spPr>
          <a:xfrm>
            <a:off x="731520" y="4620578"/>
            <a:ext cx="5852160" cy="3780473"/>
          </a:xfrm>
          <a:prstGeom prst="rect">
            <a:avLst/>
          </a:prstGeom>
        </p:spPr>
        <p:txBody>
          <a:bodyPr vert="horz" lIns="95646" tIns="47823" rIns="95646" bIns="478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7"/>
          </a:xfrm>
          <a:prstGeom prst="rect">
            <a:avLst/>
          </a:prstGeom>
        </p:spPr>
        <p:txBody>
          <a:bodyPr vert="horz" lIns="95646" tIns="47823" rIns="95646" bIns="47823"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7"/>
          </a:xfrm>
          <a:prstGeom prst="rect">
            <a:avLst/>
          </a:prstGeom>
        </p:spPr>
        <p:txBody>
          <a:bodyPr vert="horz" lIns="95646" tIns="47823" rIns="95646" bIns="47823" rtlCol="0" anchor="b"/>
          <a:lstStyle>
            <a:lvl1pPr algn="r">
              <a:defRPr sz="1300"/>
            </a:lvl1pPr>
          </a:lstStyle>
          <a:p>
            <a:fld id="{CF13529E-598B-4780-B315-0810095E5A43}" type="slidenum">
              <a:rPr lang="en-US" smtClean="0"/>
              <a:t>‹#›</a:t>
            </a:fld>
            <a:endParaRPr lang="en-US"/>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13529E-598B-4780-B315-0810095E5A43}" type="slidenum">
              <a:rPr lang="en-US" smtClean="0"/>
              <a:t>1</a:t>
            </a:fld>
            <a:endParaRPr lang="en-US"/>
          </a:p>
        </p:txBody>
      </p:sp>
    </p:spTree>
    <p:extLst>
      <p:ext uri="{BB962C8B-B14F-4D97-AF65-F5344CB8AC3E}">
        <p14:creationId xmlns:p14="http://schemas.microsoft.com/office/powerpoint/2010/main" val="371933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10</a:t>
            </a:fld>
            <a:endParaRPr lang="en-US"/>
          </a:p>
        </p:txBody>
      </p:sp>
    </p:spTree>
    <p:extLst>
      <p:ext uri="{BB962C8B-B14F-4D97-AF65-F5344CB8AC3E}">
        <p14:creationId xmlns:p14="http://schemas.microsoft.com/office/powerpoint/2010/main" val="3816050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11</a:t>
            </a:fld>
            <a:endParaRPr lang="en-US"/>
          </a:p>
        </p:txBody>
      </p:sp>
    </p:spTree>
    <p:extLst>
      <p:ext uri="{BB962C8B-B14F-4D97-AF65-F5344CB8AC3E}">
        <p14:creationId xmlns:p14="http://schemas.microsoft.com/office/powerpoint/2010/main" val="3612182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F13529E-598B-4780-B315-0810095E5A43}" type="slidenum">
              <a:rPr lang="en-US" smtClean="0"/>
              <a:t>12</a:t>
            </a:fld>
            <a:endParaRPr lang="en-US"/>
          </a:p>
        </p:txBody>
      </p:sp>
    </p:spTree>
    <p:extLst>
      <p:ext uri="{BB962C8B-B14F-4D97-AF65-F5344CB8AC3E}">
        <p14:creationId xmlns:p14="http://schemas.microsoft.com/office/powerpoint/2010/main" val="1734420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13</a:t>
            </a:fld>
            <a:endParaRPr lang="en-US"/>
          </a:p>
        </p:txBody>
      </p:sp>
    </p:spTree>
    <p:extLst>
      <p:ext uri="{BB962C8B-B14F-4D97-AF65-F5344CB8AC3E}">
        <p14:creationId xmlns:p14="http://schemas.microsoft.com/office/powerpoint/2010/main" val="12622830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Place of Service field will allow users to filter out encounters at physician practices and the Location of Service field and crosswalk will provide the detail regarding the practice name and location. </a:t>
            </a:r>
          </a:p>
          <a:p>
            <a:endParaRPr lang="en-US" baseline="0" dirty="0"/>
          </a:p>
        </p:txBody>
      </p:sp>
      <p:sp>
        <p:nvSpPr>
          <p:cNvPr id="4" name="Slide Number Placeholder 3"/>
          <p:cNvSpPr>
            <a:spLocks noGrp="1"/>
          </p:cNvSpPr>
          <p:nvPr>
            <p:ph type="sldNum" sz="quarter" idx="10"/>
          </p:nvPr>
        </p:nvSpPr>
        <p:spPr/>
        <p:txBody>
          <a:bodyPr/>
          <a:lstStyle/>
          <a:p>
            <a:fld id="{CF13529E-598B-4780-B315-0810095E5A43}" type="slidenum">
              <a:rPr lang="en-US" smtClean="0"/>
              <a:t>14</a:t>
            </a:fld>
            <a:endParaRPr lang="en-US"/>
          </a:p>
        </p:txBody>
      </p:sp>
    </p:spTree>
    <p:extLst>
      <p:ext uri="{BB962C8B-B14F-4D97-AF65-F5344CB8AC3E}">
        <p14:creationId xmlns:p14="http://schemas.microsoft.com/office/powerpoint/2010/main" val="18499694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F13529E-598B-4780-B315-0810095E5A43}" type="slidenum">
              <a:rPr lang="en-US" smtClean="0"/>
              <a:t>15</a:t>
            </a:fld>
            <a:endParaRPr lang="en-US"/>
          </a:p>
        </p:txBody>
      </p:sp>
    </p:spTree>
    <p:extLst>
      <p:ext uri="{BB962C8B-B14F-4D97-AF65-F5344CB8AC3E}">
        <p14:creationId xmlns:p14="http://schemas.microsoft.com/office/powerpoint/2010/main" val="19973746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F13529E-598B-4780-B315-0810095E5A43}" type="slidenum">
              <a:rPr lang="en-US" smtClean="0"/>
              <a:t>16</a:t>
            </a:fld>
            <a:endParaRPr lang="en-US"/>
          </a:p>
        </p:txBody>
      </p:sp>
    </p:spTree>
    <p:extLst>
      <p:ext uri="{BB962C8B-B14F-4D97-AF65-F5344CB8AC3E}">
        <p14:creationId xmlns:p14="http://schemas.microsoft.com/office/powerpoint/2010/main" val="34580533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F13529E-598B-4780-B315-0810095E5A43}" type="slidenum">
              <a:rPr lang="en-US" smtClean="0"/>
              <a:t>17</a:t>
            </a:fld>
            <a:endParaRPr lang="en-US"/>
          </a:p>
        </p:txBody>
      </p:sp>
    </p:spTree>
    <p:extLst>
      <p:ext uri="{BB962C8B-B14F-4D97-AF65-F5344CB8AC3E}">
        <p14:creationId xmlns:p14="http://schemas.microsoft.com/office/powerpoint/2010/main" val="35457966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F13529E-598B-4780-B315-0810095E5A43}" type="slidenum">
              <a:rPr lang="en-US" smtClean="0"/>
              <a:t>18</a:t>
            </a:fld>
            <a:endParaRPr lang="en-US"/>
          </a:p>
        </p:txBody>
      </p:sp>
    </p:spTree>
    <p:extLst>
      <p:ext uri="{BB962C8B-B14F-4D97-AF65-F5344CB8AC3E}">
        <p14:creationId xmlns:p14="http://schemas.microsoft.com/office/powerpoint/2010/main" val="30820850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F13529E-598B-4780-B315-0810095E5A43}" type="slidenum">
              <a:rPr lang="en-US" smtClean="0"/>
              <a:t>19</a:t>
            </a:fld>
            <a:endParaRPr lang="en-US"/>
          </a:p>
        </p:txBody>
      </p:sp>
    </p:spTree>
    <p:extLst>
      <p:ext uri="{BB962C8B-B14F-4D97-AF65-F5344CB8AC3E}">
        <p14:creationId xmlns:p14="http://schemas.microsoft.com/office/powerpoint/2010/main" val="2925238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13529E-598B-4780-B315-0810095E5A43}" type="slidenum">
              <a:rPr lang="en-US" smtClean="0"/>
              <a:t>2</a:t>
            </a:fld>
            <a:endParaRPr lang="en-US"/>
          </a:p>
        </p:txBody>
      </p:sp>
    </p:spTree>
    <p:extLst>
      <p:ext uri="{BB962C8B-B14F-4D97-AF65-F5344CB8AC3E}">
        <p14:creationId xmlns:p14="http://schemas.microsoft.com/office/powerpoint/2010/main" val="26114904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a:p>
            <a:endParaRPr lang="en-US" sz="1300" dirty="0"/>
          </a:p>
        </p:txBody>
      </p:sp>
      <p:sp>
        <p:nvSpPr>
          <p:cNvPr id="4" name="Slide Number Placeholder 3"/>
          <p:cNvSpPr>
            <a:spLocks noGrp="1"/>
          </p:cNvSpPr>
          <p:nvPr>
            <p:ph type="sldNum" sz="quarter" idx="10"/>
          </p:nvPr>
        </p:nvSpPr>
        <p:spPr/>
        <p:txBody>
          <a:bodyPr/>
          <a:lstStyle/>
          <a:p>
            <a:fld id="{CF13529E-598B-4780-B315-0810095E5A43}" type="slidenum">
              <a:rPr lang="en-US" smtClean="0"/>
              <a:t>20</a:t>
            </a:fld>
            <a:endParaRPr lang="en-US"/>
          </a:p>
        </p:txBody>
      </p:sp>
    </p:spTree>
    <p:extLst>
      <p:ext uri="{BB962C8B-B14F-4D97-AF65-F5344CB8AC3E}">
        <p14:creationId xmlns:p14="http://schemas.microsoft.com/office/powerpoint/2010/main" val="36881257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Send out the list of changes by the end of December</a:t>
            </a:r>
          </a:p>
        </p:txBody>
      </p:sp>
      <p:sp>
        <p:nvSpPr>
          <p:cNvPr id="4" name="Slide Number Placeholder 3"/>
          <p:cNvSpPr>
            <a:spLocks noGrp="1"/>
          </p:cNvSpPr>
          <p:nvPr>
            <p:ph type="sldNum" sz="quarter" idx="10"/>
          </p:nvPr>
        </p:nvSpPr>
        <p:spPr/>
        <p:txBody>
          <a:bodyPr/>
          <a:lstStyle/>
          <a:p>
            <a:fld id="{CF13529E-598B-4780-B315-0810095E5A43}" type="slidenum">
              <a:rPr lang="en-US" smtClean="0"/>
              <a:t>21</a:t>
            </a:fld>
            <a:endParaRPr lang="en-US"/>
          </a:p>
        </p:txBody>
      </p:sp>
    </p:spTree>
    <p:extLst>
      <p:ext uri="{BB962C8B-B14F-4D97-AF65-F5344CB8AC3E}">
        <p14:creationId xmlns:p14="http://schemas.microsoft.com/office/powerpoint/2010/main" val="16362368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F13529E-598B-4780-B315-0810095E5A43}" type="slidenum">
              <a:rPr lang="en-US" smtClean="0"/>
              <a:t>22</a:t>
            </a:fld>
            <a:endParaRPr lang="en-US"/>
          </a:p>
        </p:txBody>
      </p:sp>
    </p:spTree>
    <p:extLst>
      <p:ext uri="{BB962C8B-B14F-4D97-AF65-F5344CB8AC3E}">
        <p14:creationId xmlns:p14="http://schemas.microsoft.com/office/powerpoint/2010/main" val="27286151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a:p>
            <a:endParaRPr lang="en-US" sz="1300" dirty="0"/>
          </a:p>
        </p:txBody>
      </p:sp>
      <p:sp>
        <p:nvSpPr>
          <p:cNvPr id="4" name="Slide Number Placeholder 3"/>
          <p:cNvSpPr>
            <a:spLocks noGrp="1"/>
          </p:cNvSpPr>
          <p:nvPr>
            <p:ph type="sldNum" sz="quarter" idx="10"/>
          </p:nvPr>
        </p:nvSpPr>
        <p:spPr/>
        <p:txBody>
          <a:bodyPr/>
          <a:lstStyle/>
          <a:p>
            <a:fld id="{CF13529E-598B-4780-B315-0810095E5A43}" type="slidenum">
              <a:rPr lang="en-US" smtClean="0"/>
              <a:t>23</a:t>
            </a:fld>
            <a:endParaRPr lang="en-US"/>
          </a:p>
        </p:txBody>
      </p:sp>
    </p:spTree>
    <p:extLst>
      <p:ext uri="{BB962C8B-B14F-4D97-AF65-F5344CB8AC3E}">
        <p14:creationId xmlns:p14="http://schemas.microsoft.com/office/powerpoint/2010/main" val="34646216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24</a:t>
            </a:fld>
            <a:endParaRPr lang="en-US"/>
          </a:p>
        </p:txBody>
      </p:sp>
    </p:spTree>
    <p:extLst>
      <p:ext uri="{BB962C8B-B14F-4D97-AF65-F5344CB8AC3E}">
        <p14:creationId xmlns:p14="http://schemas.microsoft.com/office/powerpoint/2010/main" val="8562680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25</a:t>
            </a:fld>
            <a:endParaRPr lang="en-US"/>
          </a:p>
        </p:txBody>
      </p:sp>
    </p:spTree>
    <p:extLst>
      <p:ext uri="{BB962C8B-B14F-4D97-AF65-F5344CB8AC3E}">
        <p14:creationId xmlns:p14="http://schemas.microsoft.com/office/powerpoint/2010/main" val="4759459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26</a:t>
            </a:fld>
            <a:endParaRPr lang="en-US"/>
          </a:p>
        </p:txBody>
      </p:sp>
    </p:spTree>
    <p:extLst>
      <p:ext uri="{BB962C8B-B14F-4D97-AF65-F5344CB8AC3E}">
        <p14:creationId xmlns:p14="http://schemas.microsoft.com/office/powerpoint/2010/main" val="30017542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27</a:t>
            </a:fld>
            <a:endParaRPr lang="en-US"/>
          </a:p>
        </p:txBody>
      </p:sp>
    </p:spTree>
    <p:extLst>
      <p:ext uri="{BB962C8B-B14F-4D97-AF65-F5344CB8AC3E}">
        <p14:creationId xmlns:p14="http://schemas.microsoft.com/office/powerpoint/2010/main" val="2527568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3</a:t>
            </a:fld>
            <a:endParaRPr lang="en-US"/>
          </a:p>
        </p:txBody>
      </p:sp>
    </p:spTree>
    <p:extLst>
      <p:ext uri="{BB962C8B-B14F-4D97-AF65-F5344CB8AC3E}">
        <p14:creationId xmlns:p14="http://schemas.microsoft.com/office/powerpoint/2010/main" val="968594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C00000"/>
                </a:solidFill>
              </a:rPr>
              <a:t>Discuss details of IP2020 in next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C00000"/>
                </a:solidFill>
              </a:rPr>
              <a:t>New fields to collect more info about the patient.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C00000"/>
                </a:solidFill>
              </a:rPr>
              <a:t>The Payer Name field allows for 100 characters and replaces the old field (IP3004) which only allowed for 23 characters. The old field was not long enough to capture the full name and introduced the need for a crosswalk. With the new field, the crosswalk will not be necessary.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C00000"/>
              </a:solidFill>
            </a:endParaRPr>
          </a:p>
        </p:txBody>
      </p:sp>
      <p:sp>
        <p:nvSpPr>
          <p:cNvPr id="4" name="Slide Number Placeholder 3"/>
          <p:cNvSpPr>
            <a:spLocks noGrp="1"/>
          </p:cNvSpPr>
          <p:nvPr>
            <p:ph type="sldNum" sz="quarter" idx="10"/>
          </p:nvPr>
        </p:nvSpPr>
        <p:spPr/>
        <p:txBody>
          <a:bodyPr/>
          <a:lstStyle/>
          <a:p>
            <a:fld id="{CF13529E-598B-4780-B315-0810095E5A43}" type="slidenum">
              <a:rPr lang="en-US" smtClean="0"/>
              <a:t>4</a:t>
            </a:fld>
            <a:endParaRPr lang="en-US"/>
          </a:p>
        </p:txBody>
      </p:sp>
    </p:spTree>
    <p:extLst>
      <p:ext uri="{BB962C8B-B14F-4D97-AF65-F5344CB8AC3E}">
        <p14:creationId xmlns:p14="http://schemas.microsoft.com/office/powerpoint/2010/main" val="3090077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C00000"/>
              </a:solidFill>
              <a:highlight>
                <a:srgbClr val="FFFF00"/>
              </a:highlight>
            </a:endParaRPr>
          </a:p>
        </p:txBody>
      </p:sp>
      <p:sp>
        <p:nvSpPr>
          <p:cNvPr id="4" name="Slide Number Placeholder 3"/>
          <p:cNvSpPr>
            <a:spLocks noGrp="1"/>
          </p:cNvSpPr>
          <p:nvPr>
            <p:ph type="sldNum" sz="quarter" idx="10"/>
          </p:nvPr>
        </p:nvSpPr>
        <p:spPr/>
        <p:txBody>
          <a:bodyPr/>
          <a:lstStyle/>
          <a:p>
            <a:fld id="{CF13529E-598B-4780-B315-0810095E5A43}" type="slidenum">
              <a:rPr lang="en-US" smtClean="0"/>
              <a:t>5</a:t>
            </a:fld>
            <a:endParaRPr lang="en-US"/>
          </a:p>
        </p:txBody>
      </p:sp>
    </p:spTree>
    <p:extLst>
      <p:ext uri="{BB962C8B-B14F-4D97-AF65-F5344CB8AC3E}">
        <p14:creationId xmlns:p14="http://schemas.microsoft.com/office/powerpoint/2010/main" val="3260471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6</a:t>
            </a:fld>
            <a:endParaRPr lang="en-US"/>
          </a:p>
        </p:txBody>
      </p:sp>
    </p:spTree>
    <p:extLst>
      <p:ext uri="{BB962C8B-B14F-4D97-AF65-F5344CB8AC3E}">
        <p14:creationId xmlns:p14="http://schemas.microsoft.com/office/powerpoint/2010/main" val="934281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C00000"/>
                </a:solidFill>
              </a:rPr>
              <a:t>Mention that OP3009 replaces the deleted OP3004 and why, i.e. more chars so get full name and removes need for Payer Crosswalk</a:t>
            </a:r>
          </a:p>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7</a:t>
            </a:fld>
            <a:endParaRPr lang="en-US"/>
          </a:p>
        </p:txBody>
      </p:sp>
    </p:spTree>
    <p:extLst>
      <p:ext uri="{BB962C8B-B14F-4D97-AF65-F5344CB8AC3E}">
        <p14:creationId xmlns:p14="http://schemas.microsoft.com/office/powerpoint/2010/main" val="1054613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 POS list in browser </a:t>
            </a:r>
          </a:p>
        </p:txBody>
      </p:sp>
      <p:sp>
        <p:nvSpPr>
          <p:cNvPr id="4" name="Slide Number Placeholder 3"/>
          <p:cNvSpPr>
            <a:spLocks noGrp="1"/>
          </p:cNvSpPr>
          <p:nvPr>
            <p:ph type="sldNum" sz="quarter" idx="10"/>
          </p:nvPr>
        </p:nvSpPr>
        <p:spPr/>
        <p:txBody>
          <a:bodyPr/>
          <a:lstStyle/>
          <a:p>
            <a:fld id="{CF13529E-598B-4780-B315-0810095E5A43}" type="slidenum">
              <a:rPr lang="en-US" smtClean="0"/>
              <a:t>8</a:t>
            </a:fld>
            <a:endParaRPr lang="en-US"/>
          </a:p>
        </p:txBody>
      </p:sp>
    </p:spTree>
    <p:extLst>
      <p:ext uri="{BB962C8B-B14F-4D97-AF65-F5344CB8AC3E}">
        <p14:creationId xmlns:p14="http://schemas.microsoft.com/office/powerpoint/2010/main" val="4171811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9</a:t>
            </a:fld>
            <a:endParaRPr lang="en-US"/>
          </a:p>
        </p:txBody>
      </p:sp>
    </p:spTree>
    <p:extLst>
      <p:ext uri="{BB962C8B-B14F-4D97-AF65-F5344CB8AC3E}">
        <p14:creationId xmlns:p14="http://schemas.microsoft.com/office/powerpoint/2010/main" val="2593848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7B3F8321-C156-4961-8963-3387FA270D11}" type="datetime1">
              <a:rPr lang="en-US" smtClean="0"/>
              <a:t>11/15/2017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5D607E-D0B0-466F-8593-A5BE1B2742E0}" type="datetime1">
              <a:rPr lang="en-US" smtClean="0"/>
              <a:t>11/15/2017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D7074-05FA-4867-89BF-54E361F31081}" type="datetime1">
              <a:rPr lang="en-US" smtClean="0"/>
              <a:t>11/15/2017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D5D94F6D-28C8-4E33-8AA3-EF40A74D8222}" type="datetime1">
              <a:rPr lang="en-US" smtClean="0"/>
              <a:t>11/15/2017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D334EF-60EA-461B-A053-0403FA19CEB6}" type="datetime1">
              <a:rPr lang="en-US" smtClean="0"/>
              <a:t>11/15/2017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C38D51-6C89-4C56-A351-FE9EED2B374A}" type="datetime1">
              <a:rPr lang="en-US" smtClean="0"/>
              <a:t>11/15/2017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167F9F-A094-42FE-9926-F301820A79A5}" type="datetime1">
              <a:rPr lang="en-US" smtClean="0"/>
              <a:t>11/15/2017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1A47A1-2A73-4359-86CF-D841532A0198}" type="datetime1">
              <a:rPr lang="en-US" smtClean="0"/>
              <a:t>11/15/2017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94B6061-F60C-460B-B6AC-722A8BDB3C5D}" type="datetime1">
              <a:rPr lang="en-US" smtClean="0"/>
              <a:t>11/15/2017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7DE8012-8B75-447F-8E54-C7ECFCB98E9D}" type="datetime1">
              <a:rPr lang="en-US" smtClean="0"/>
              <a:t>11/15/2017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ECC381-7308-4E1D-9747-A157E6AE3304}" type="datetime1">
              <a:rPr lang="en-US" smtClean="0"/>
              <a:t>11/15/2017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b="0" i="0" u="none"/>
          </a:p>
        </p:txBody>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B507AED-9B59-4F64-810D-A41512334C6B}" type="datetime1">
              <a:rPr lang="en-US" smtClean="0"/>
              <a:t>11/15/2017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85000"/>
        </a:lnSpc>
        <a:spcBef>
          <a:spcPct val="0"/>
        </a:spcBef>
        <a:buNone/>
        <a:defRPr sz="4800" b="0" i="0" u="none"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ms.gov/Medicare/Coding/place-of-service-codes/Place_of_Service_Code_Set.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351914"/>
            <a:ext cx="10058400" cy="2569221"/>
          </a:xfrm>
        </p:spPr>
        <p:txBody>
          <a:bodyPr/>
          <a:lstStyle/>
          <a:p>
            <a:r>
              <a:rPr lang="en-US" dirty="0"/>
              <a:t>Hospital Data Submitter </a:t>
            </a:r>
            <a:r>
              <a:rPr lang="en-US" dirty="0">
                <a:solidFill>
                  <a:schemeClr val="tx1"/>
                </a:solidFill>
              </a:rPr>
              <a:t>Webinar</a:t>
            </a:r>
          </a:p>
        </p:txBody>
      </p:sp>
      <p:sp>
        <p:nvSpPr>
          <p:cNvPr id="3" name="Subtitle 2"/>
          <p:cNvSpPr>
            <a:spLocks noGrp="1"/>
          </p:cNvSpPr>
          <p:nvPr>
            <p:ph type="subTitle" idx="1"/>
          </p:nvPr>
        </p:nvSpPr>
        <p:spPr>
          <a:xfrm>
            <a:off x="1097280" y="5046083"/>
            <a:ext cx="10058400" cy="1143000"/>
          </a:xfrm>
        </p:spPr>
        <p:txBody>
          <a:bodyPr/>
          <a:lstStyle/>
          <a:p>
            <a:r>
              <a:rPr lang="en-US" dirty="0"/>
              <a:t>November 15, 1:00 – 2:00 pm EST</a:t>
            </a:r>
          </a:p>
        </p:txBody>
      </p:sp>
      <p:pic>
        <p:nvPicPr>
          <p:cNvPr id="4" name="Picture 3"/>
          <p:cNvPicPr>
            <a:picLocks noChangeAspect="1"/>
          </p:cNvPicPr>
          <p:nvPr/>
        </p:nvPicPr>
        <p:blipFill>
          <a:blip r:embed="rId3"/>
          <a:stretch>
            <a:fillRect/>
          </a:stretch>
        </p:blipFill>
        <p:spPr>
          <a:xfrm>
            <a:off x="840935" y="356186"/>
            <a:ext cx="3427886" cy="1031590"/>
          </a:xfrm>
          <a:prstGeom prst="rect">
            <a:avLst/>
          </a:prstGeom>
          <a:solidFill>
            <a:schemeClr val="bg1"/>
          </a:solidFill>
        </p:spPr>
      </p:pic>
      <p:sp>
        <p:nvSpPr>
          <p:cNvPr id="5" name="Rectangle 3"/>
          <p:cNvSpPr>
            <a:spLocks noChangeArrowheads="1"/>
          </p:cNvSpPr>
          <p:nvPr/>
        </p:nvSpPr>
        <p:spPr bwMode="auto">
          <a:xfrm>
            <a:off x="1097280" y="1936191"/>
            <a:ext cx="10058400" cy="415724"/>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7296912" y="3931920"/>
            <a:ext cx="4535424" cy="2308324"/>
          </a:xfrm>
          <a:prstGeom prst="rect">
            <a:avLst/>
          </a:prstGeom>
          <a:noFill/>
          <a:ln>
            <a:solidFill>
              <a:schemeClr val="tx1"/>
            </a:solidFill>
          </a:ln>
        </p:spPr>
        <p:txBody>
          <a:bodyPr wrap="square" rtlCol="0">
            <a:spAutoFit/>
          </a:bodyPr>
          <a:lstStyle/>
          <a:p>
            <a:r>
              <a:rPr lang="en-US" dirty="0"/>
              <a:t>Participant Reminders: </a:t>
            </a:r>
          </a:p>
          <a:p>
            <a:pPr marL="285750" indent="-285750">
              <a:buFont typeface="Arial" panose="020B0604020202020204" pitchFamily="34" charset="0"/>
              <a:buChar char="•"/>
            </a:pPr>
            <a:r>
              <a:rPr lang="en-US" dirty="0"/>
              <a:t>Please mute your line. </a:t>
            </a:r>
          </a:p>
          <a:p>
            <a:pPr marL="285750" indent="-285750">
              <a:buFont typeface="Arial" panose="020B0604020202020204" pitchFamily="34" charset="0"/>
              <a:buChar char="•"/>
            </a:pPr>
            <a:r>
              <a:rPr lang="en-US" dirty="0"/>
              <a:t>Please submit your questions via webinar Chat feature.</a:t>
            </a:r>
          </a:p>
          <a:p>
            <a:pPr marL="285750" indent="-285750">
              <a:buFont typeface="Arial" panose="020B0604020202020204" pitchFamily="34" charset="0"/>
              <a:buChar char="•"/>
            </a:pPr>
            <a:r>
              <a:rPr lang="en-US" dirty="0"/>
              <a:t>We will address as many questions as possible at the end of today’s webinar. For those questions we are unable to get to answers will be distributed to the group</a:t>
            </a:r>
          </a:p>
        </p:txBody>
      </p:sp>
    </p:spTree>
    <p:extLst>
      <p:ext uri="{BB962C8B-B14F-4D97-AF65-F5344CB8AC3E}">
        <p14:creationId xmlns:p14="http://schemas.microsoft.com/office/powerpoint/2010/main" val="1320871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Payer Crosswalk - Current</a:t>
            </a:r>
            <a:endParaRPr lang="en-US" dirty="0"/>
          </a:p>
        </p:txBody>
      </p:sp>
      <p:sp>
        <p:nvSpPr>
          <p:cNvPr id="3" name="Content Placeholder 2"/>
          <p:cNvSpPr>
            <a:spLocks noGrp="1"/>
          </p:cNvSpPr>
          <p:nvPr>
            <p:ph idx="1"/>
          </p:nvPr>
        </p:nvSpPr>
        <p:spPr/>
        <p:txBody>
          <a:bodyPr>
            <a:normAutofit/>
          </a:bodyPr>
          <a:lstStyle/>
          <a:p>
            <a:pPr marL="457200" lvl="1" indent="-457200">
              <a:lnSpc>
                <a:spcPct val="100000"/>
              </a:lnSpc>
              <a:spcBef>
                <a:spcPts val="1200"/>
              </a:spcBef>
              <a:spcAft>
                <a:spcPts val="200"/>
              </a:spcAft>
              <a:buSzPct val="100000"/>
              <a:buFont typeface="Arial" panose="020B0604020202020204" pitchFamily="34" charset="0"/>
              <a:buChar char="•"/>
            </a:pPr>
            <a:r>
              <a:rPr lang="en-US" sz="2900" dirty="0">
                <a:solidFill>
                  <a:schemeClr val="tx1"/>
                </a:solidFill>
              </a:rPr>
              <a:t>Submitters will need to continue to submit a payer crosswalk for IP3004, IP3006, OP3004, and OP3006 with 2017 data submissions when there are changes.</a:t>
            </a:r>
          </a:p>
          <a:p>
            <a:pPr marL="457200" lvl="1" indent="-457200">
              <a:lnSpc>
                <a:spcPct val="100000"/>
              </a:lnSpc>
              <a:spcBef>
                <a:spcPts val="1200"/>
              </a:spcBef>
              <a:spcAft>
                <a:spcPts val="200"/>
              </a:spcAft>
              <a:buSzPct val="100000"/>
              <a:buFont typeface="Arial" panose="020B0604020202020204" pitchFamily="34" charset="0"/>
              <a:buChar char="•"/>
            </a:pPr>
            <a:r>
              <a:rPr lang="en-US" sz="2900" dirty="0">
                <a:solidFill>
                  <a:schemeClr val="tx1"/>
                </a:solidFill>
              </a:rPr>
              <a:t>The information that we have obtained in the payer crosswalks has allowed the MHDO to better understand and report to data users the universe of payers. </a:t>
            </a:r>
          </a:p>
          <a:p>
            <a:pPr marL="0" indent="0">
              <a:buNone/>
            </a:pPr>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10</a:t>
            </a:fld>
            <a:endParaRPr lang="en-US" dirty="0"/>
          </a:p>
        </p:txBody>
      </p:sp>
    </p:spTree>
    <p:extLst>
      <p:ext uri="{BB962C8B-B14F-4D97-AF65-F5344CB8AC3E}">
        <p14:creationId xmlns:p14="http://schemas.microsoft.com/office/powerpoint/2010/main" val="3394902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Payer Crosswalk - Future</a:t>
            </a:r>
            <a:endParaRPr lang="en-US" dirty="0"/>
          </a:p>
        </p:txBody>
      </p:sp>
      <p:sp>
        <p:nvSpPr>
          <p:cNvPr id="3" name="Content Placeholder 2"/>
          <p:cNvSpPr>
            <a:spLocks noGrp="1"/>
          </p:cNvSpPr>
          <p:nvPr>
            <p:ph idx="1"/>
          </p:nvPr>
        </p:nvSpPr>
        <p:spPr/>
        <p:txBody>
          <a:bodyPr>
            <a:normAutofit/>
          </a:bodyPr>
          <a:lstStyle/>
          <a:p>
            <a:pPr marL="457200" lvl="1" indent="-457200">
              <a:lnSpc>
                <a:spcPct val="100000"/>
              </a:lnSpc>
              <a:spcBef>
                <a:spcPts val="1200"/>
              </a:spcBef>
              <a:spcAft>
                <a:spcPts val="200"/>
              </a:spcAft>
              <a:buSzPct val="100000"/>
              <a:buFont typeface="Arial" panose="020B0604020202020204" pitchFamily="34" charset="0"/>
              <a:buChar char="•"/>
            </a:pPr>
            <a:r>
              <a:rPr lang="en-US" sz="2900" dirty="0">
                <a:solidFill>
                  <a:schemeClr val="tx1"/>
                </a:solidFill>
              </a:rPr>
              <a:t>MHDO is eliminating the need for the payer crosswalk by replacing the previous 23 character Payer Name fields with new fields (IP3009 and OP3009) which allow up to 100 characters for the Payer Name in the data submission layout. </a:t>
            </a:r>
          </a:p>
          <a:p>
            <a:pPr marL="457200" lvl="1" indent="-457200">
              <a:lnSpc>
                <a:spcPct val="100000"/>
              </a:lnSpc>
              <a:spcBef>
                <a:spcPts val="1200"/>
              </a:spcBef>
              <a:spcAft>
                <a:spcPts val="200"/>
              </a:spcAft>
              <a:buSzPct val="100000"/>
              <a:buFont typeface="Arial" panose="020B0604020202020204" pitchFamily="34" charset="0"/>
              <a:buChar char="•"/>
            </a:pPr>
            <a:r>
              <a:rPr lang="en-US" sz="2900" dirty="0">
                <a:solidFill>
                  <a:schemeClr val="tx1"/>
                </a:solidFill>
              </a:rPr>
              <a:t>The Payer Name is the full or unabbreviated payer name, not plan name.</a:t>
            </a:r>
          </a:p>
        </p:txBody>
      </p:sp>
      <p:sp>
        <p:nvSpPr>
          <p:cNvPr id="4" name="Slide Number Placeholder 3"/>
          <p:cNvSpPr>
            <a:spLocks noGrp="1"/>
          </p:cNvSpPr>
          <p:nvPr>
            <p:ph type="sldNum" sz="quarter" idx="12"/>
          </p:nvPr>
        </p:nvSpPr>
        <p:spPr/>
        <p:txBody>
          <a:bodyPr/>
          <a:lstStyle/>
          <a:p>
            <a:fld id="{4CE482DC-2269-4F26-9D2A-7E44B1A4CD85}" type="slidenum">
              <a:rPr lang="en-US" smtClean="0"/>
              <a:pPr/>
              <a:t>11</a:t>
            </a:fld>
            <a:endParaRPr lang="en-US" dirty="0"/>
          </a:p>
        </p:txBody>
      </p:sp>
    </p:spTree>
    <p:extLst>
      <p:ext uri="{BB962C8B-B14F-4D97-AF65-F5344CB8AC3E}">
        <p14:creationId xmlns:p14="http://schemas.microsoft.com/office/powerpoint/2010/main" val="3849050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LOS Crosswalk - Current</a:t>
            </a:r>
            <a:endParaRPr lang="en-US" dirty="0"/>
          </a:p>
        </p:txBody>
      </p:sp>
      <p:sp>
        <p:nvSpPr>
          <p:cNvPr id="3" name="Content Placeholder 2"/>
          <p:cNvSpPr>
            <a:spLocks noGrp="1"/>
          </p:cNvSpPr>
          <p:nvPr>
            <p:ph idx="1"/>
          </p:nvPr>
        </p:nvSpPr>
        <p:spPr/>
        <p:txBody>
          <a:bodyPr>
            <a:normAutofit/>
          </a:bodyPr>
          <a:lstStyle/>
          <a:p>
            <a:pPr marL="457200" lvl="1" indent="-457200">
              <a:lnSpc>
                <a:spcPct val="110000"/>
              </a:lnSpc>
              <a:spcBef>
                <a:spcPts val="1200"/>
              </a:spcBef>
              <a:spcAft>
                <a:spcPts val="200"/>
              </a:spcAft>
              <a:buSzPct val="100000"/>
              <a:buFont typeface="Arial" panose="020B0604020202020204" pitchFamily="34" charset="0"/>
              <a:buChar char="•"/>
            </a:pPr>
            <a:r>
              <a:rPr lang="en-US" sz="2900" dirty="0">
                <a:solidFill>
                  <a:schemeClr val="tx1"/>
                </a:solidFill>
              </a:rPr>
              <a:t>Outpatient data submitters will need to continue to submit a LOS crosswalk for OP4005 with 2017 data submissions when there are changes.</a:t>
            </a:r>
          </a:p>
        </p:txBody>
      </p:sp>
      <p:sp>
        <p:nvSpPr>
          <p:cNvPr id="4" name="Slide Number Placeholder 3"/>
          <p:cNvSpPr>
            <a:spLocks noGrp="1"/>
          </p:cNvSpPr>
          <p:nvPr>
            <p:ph type="sldNum" sz="quarter" idx="12"/>
          </p:nvPr>
        </p:nvSpPr>
        <p:spPr/>
        <p:txBody>
          <a:bodyPr/>
          <a:lstStyle/>
          <a:p>
            <a:fld id="{4CE482DC-2269-4F26-9D2A-7E44B1A4CD85}" type="slidenum">
              <a:rPr lang="en-US" smtClean="0"/>
              <a:pPr/>
              <a:t>12</a:t>
            </a:fld>
            <a:endParaRPr lang="en-US" dirty="0"/>
          </a:p>
        </p:txBody>
      </p:sp>
    </p:spTree>
    <p:extLst>
      <p:ext uri="{BB962C8B-B14F-4D97-AF65-F5344CB8AC3E}">
        <p14:creationId xmlns:p14="http://schemas.microsoft.com/office/powerpoint/2010/main" val="3268765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6FFD8-EEE4-49E1-866C-B9B8D6194036}"/>
              </a:ext>
            </a:extLst>
          </p:cNvPr>
          <p:cNvSpPr>
            <a:spLocks noGrp="1"/>
          </p:cNvSpPr>
          <p:nvPr>
            <p:ph type="title"/>
          </p:nvPr>
        </p:nvSpPr>
        <p:spPr/>
        <p:txBody>
          <a:bodyPr/>
          <a:lstStyle/>
          <a:p>
            <a:r>
              <a:rPr lang="en-US" dirty="0">
                <a:solidFill>
                  <a:schemeClr val="tx1"/>
                </a:solidFill>
              </a:rPr>
              <a:t>LOS Crosswalk - Future</a:t>
            </a:r>
            <a:endParaRPr lang="en-US" dirty="0"/>
          </a:p>
        </p:txBody>
      </p:sp>
      <p:sp>
        <p:nvSpPr>
          <p:cNvPr id="3" name="Content Placeholder 2">
            <a:extLst>
              <a:ext uri="{FF2B5EF4-FFF2-40B4-BE49-F238E27FC236}">
                <a16:creationId xmlns:a16="http://schemas.microsoft.com/office/drawing/2014/main" id="{24952D13-D57D-4D84-832E-5615027F6838}"/>
              </a:ext>
            </a:extLst>
          </p:cNvPr>
          <p:cNvSpPr>
            <a:spLocks noGrp="1"/>
          </p:cNvSpPr>
          <p:nvPr>
            <p:ph idx="1"/>
          </p:nvPr>
        </p:nvSpPr>
        <p:spPr/>
        <p:txBody>
          <a:bodyPr>
            <a:normAutofit fontScale="85000" lnSpcReduction="10000"/>
          </a:bodyPr>
          <a:lstStyle/>
          <a:p>
            <a:pPr marL="457200" lvl="1" indent="-457200">
              <a:lnSpc>
                <a:spcPct val="120000"/>
              </a:lnSpc>
              <a:spcBef>
                <a:spcPts val="1200"/>
              </a:spcBef>
              <a:spcAft>
                <a:spcPts val="200"/>
              </a:spcAft>
              <a:buSzPct val="100000"/>
              <a:buFont typeface="Arial" panose="020B0604020202020204" pitchFamily="34" charset="0"/>
              <a:buChar char="•"/>
            </a:pPr>
            <a:r>
              <a:rPr lang="en-US" sz="2900" b="1" dirty="0">
                <a:solidFill>
                  <a:schemeClr val="tx1"/>
                </a:solidFill>
              </a:rPr>
              <a:t>Goal: </a:t>
            </a:r>
            <a:r>
              <a:rPr lang="en-US" sz="2900" dirty="0">
                <a:solidFill>
                  <a:schemeClr val="tx1"/>
                </a:solidFill>
              </a:rPr>
              <a:t>Allow data users to identify which services/encounters occurred at a physician practice in a standardized way as well as provide the name and location of the physician practice for more detailed analysis.  </a:t>
            </a:r>
          </a:p>
          <a:p>
            <a:pPr marL="457200" lvl="1" indent="-457200">
              <a:lnSpc>
                <a:spcPct val="120000"/>
              </a:lnSpc>
              <a:spcBef>
                <a:spcPts val="1200"/>
              </a:spcBef>
              <a:spcAft>
                <a:spcPts val="200"/>
              </a:spcAft>
              <a:buSzPct val="100000"/>
              <a:buFont typeface="Arial" panose="020B0604020202020204" pitchFamily="34" charset="0"/>
              <a:buChar char="•"/>
            </a:pPr>
            <a:r>
              <a:rPr lang="en-US" sz="2900" dirty="0">
                <a:solidFill>
                  <a:schemeClr val="tx1"/>
                </a:solidFill>
              </a:rPr>
              <a:t>Do not need to identify labs, hospital departments, imaging centers etc.</a:t>
            </a:r>
          </a:p>
          <a:p>
            <a:pPr marL="457200" lvl="1" indent="-457200">
              <a:lnSpc>
                <a:spcPct val="120000"/>
              </a:lnSpc>
              <a:spcBef>
                <a:spcPts val="1200"/>
              </a:spcBef>
              <a:spcAft>
                <a:spcPts val="200"/>
              </a:spcAft>
              <a:buSzPct val="100000"/>
              <a:buFont typeface="Arial" panose="020B0604020202020204" pitchFamily="34" charset="0"/>
              <a:buChar char="•"/>
            </a:pPr>
            <a:r>
              <a:rPr lang="en-US" sz="2900" dirty="0">
                <a:solidFill>
                  <a:schemeClr val="tx1"/>
                </a:solidFill>
              </a:rPr>
              <a:t>Based on previously submitted LOS information MHDO has identified approximately  850 Physician Practices (primary care, specialty care and clinics) in our hospital data.  It is these physician practices that we want identified in the LOS Crosswalks.</a:t>
            </a:r>
          </a:p>
        </p:txBody>
      </p:sp>
      <p:sp>
        <p:nvSpPr>
          <p:cNvPr id="4" name="Slide Number Placeholder 3">
            <a:extLst>
              <a:ext uri="{FF2B5EF4-FFF2-40B4-BE49-F238E27FC236}">
                <a16:creationId xmlns:a16="http://schemas.microsoft.com/office/drawing/2014/main" id="{F315DEF1-DA53-4B07-B612-0501F7D5E71D}"/>
              </a:ext>
            </a:extLst>
          </p:cNvPr>
          <p:cNvSpPr>
            <a:spLocks noGrp="1"/>
          </p:cNvSpPr>
          <p:nvPr>
            <p:ph type="sldNum" sz="quarter" idx="12"/>
          </p:nvPr>
        </p:nvSpPr>
        <p:spPr/>
        <p:txBody>
          <a:bodyPr/>
          <a:lstStyle/>
          <a:p>
            <a:fld id="{4CE482DC-2269-4F26-9D2A-7E44B1A4CD85}" type="slidenum">
              <a:rPr lang="en-US" smtClean="0"/>
              <a:pPr/>
              <a:t>13</a:t>
            </a:fld>
            <a:endParaRPr lang="en-US" dirty="0"/>
          </a:p>
        </p:txBody>
      </p:sp>
    </p:spTree>
    <p:extLst>
      <p:ext uri="{BB962C8B-B14F-4D97-AF65-F5344CB8AC3E}">
        <p14:creationId xmlns:p14="http://schemas.microsoft.com/office/powerpoint/2010/main" val="3533193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LOS Crosswalk - Future</a:t>
            </a:r>
            <a:endParaRPr lang="en-US" dirty="0"/>
          </a:p>
        </p:txBody>
      </p:sp>
      <p:sp>
        <p:nvSpPr>
          <p:cNvPr id="3" name="Content Placeholder 2"/>
          <p:cNvSpPr>
            <a:spLocks noGrp="1"/>
          </p:cNvSpPr>
          <p:nvPr>
            <p:ph idx="1"/>
          </p:nvPr>
        </p:nvSpPr>
        <p:spPr>
          <a:xfrm>
            <a:off x="1097280" y="2039815"/>
            <a:ext cx="10115202" cy="4014144"/>
          </a:xfrm>
        </p:spPr>
        <p:txBody>
          <a:bodyPr>
            <a:normAutofit/>
          </a:bodyPr>
          <a:lstStyle/>
          <a:p>
            <a:pPr marL="457200" lvl="1" indent="-457200">
              <a:lnSpc>
                <a:spcPct val="120000"/>
              </a:lnSpc>
              <a:spcBef>
                <a:spcPts val="1200"/>
              </a:spcBef>
              <a:spcAft>
                <a:spcPts val="200"/>
              </a:spcAft>
              <a:buSzPct val="100000"/>
              <a:buFont typeface="Arial" panose="020B0604020202020204" pitchFamily="34" charset="0"/>
              <a:buChar char="•"/>
            </a:pPr>
            <a:r>
              <a:rPr lang="en-US" sz="2900" dirty="0">
                <a:solidFill>
                  <a:schemeClr val="tx1"/>
                </a:solidFill>
              </a:rPr>
              <a:t>MHDO is minimizing the information required in the LOS crosswalks as a result of the addition of the Place of Service field (OP4006).</a:t>
            </a:r>
          </a:p>
          <a:p>
            <a:pPr marL="457200" lvl="1" indent="-457200">
              <a:lnSpc>
                <a:spcPct val="120000"/>
              </a:lnSpc>
              <a:spcBef>
                <a:spcPts val="1200"/>
              </a:spcBef>
              <a:spcAft>
                <a:spcPts val="200"/>
              </a:spcAft>
              <a:buSzPct val="100000"/>
              <a:buFont typeface="Arial" panose="020B0604020202020204" pitchFamily="34" charset="0"/>
              <a:buChar char="•"/>
            </a:pPr>
            <a:r>
              <a:rPr lang="en-US" sz="2900" dirty="0">
                <a:solidFill>
                  <a:schemeClr val="tx1"/>
                </a:solidFill>
              </a:rPr>
              <a:t>When OP4006 is populated with a subset (11, 17, 20, 49, 50, 71, 72) of Place of Service codes, the LOS field OP4005 must be completed and the full name of the physician/physician practice along with other information must be listed in the crosswalk.</a:t>
            </a:r>
          </a:p>
          <a:p>
            <a:pPr marL="457200" lvl="1" indent="-457200">
              <a:lnSpc>
                <a:spcPct val="120000"/>
              </a:lnSpc>
              <a:spcBef>
                <a:spcPts val="1200"/>
              </a:spcBef>
              <a:spcAft>
                <a:spcPts val="200"/>
              </a:spcAft>
              <a:buSzPct val="100000"/>
              <a:buFont typeface="Arial" panose="020B0604020202020204" pitchFamily="34" charset="0"/>
              <a:buChar char="•"/>
            </a:pPr>
            <a:endParaRPr lang="en-US" sz="2900" dirty="0">
              <a:solidFill>
                <a:schemeClr val="tx1"/>
              </a:solidFill>
            </a:endParaRPr>
          </a:p>
        </p:txBody>
      </p:sp>
      <p:sp>
        <p:nvSpPr>
          <p:cNvPr id="4" name="Slide Number Placeholder 3"/>
          <p:cNvSpPr>
            <a:spLocks noGrp="1"/>
          </p:cNvSpPr>
          <p:nvPr>
            <p:ph type="sldNum" sz="quarter" idx="12"/>
          </p:nvPr>
        </p:nvSpPr>
        <p:spPr/>
        <p:txBody>
          <a:bodyPr/>
          <a:lstStyle/>
          <a:p>
            <a:fld id="{4CE482DC-2269-4F26-9D2A-7E44B1A4CD85}" type="slidenum">
              <a:rPr lang="en-US" smtClean="0"/>
              <a:pPr/>
              <a:t>14</a:t>
            </a:fld>
            <a:endParaRPr lang="en-US" dirty="0"/>
          </a:p>
        </p:txBody>
      </p:sp>
    </p:spTree>
    <p:extLst>
      <p:ext uri="{BB962C8B-B14F-4D97-AF65-F5344CB8AC3E}">
        <p14:creationId xmlns:p14="http://schemas.microsoft.com/office/powerpoint/2010/main" val="583339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LOS Crosswalk - Future</a:t>
            </a:r>
            <a:endParaRPr lang="en-US" dirty="0"/>
          </a:p>
        </p:txBody>
      </p:sp>
      <p:sp>
        <p:nvSpPr>
          <p:cNvPr id="3" name="Content Placeholder 2"/>
          <p:cNvSpPr>
            <a:spLocks noGrp="1"/>
          </p:cNvSpPr>
          <p:nvPr>
            <p:ph idx="1"/>
          </p:nvPr>
        </p:nvSpPr>
        <p:spPr>
          <a:xfrm>
            <a:off x="1097279" y="1878735"/>
            <a:ext cx="10115202" cy="2688050"/>
          </a:xfrm>
        </p:spPr>
        <p:txBody>
          <a:bodyPr>
            <a:normAutofit/>
          </a:bodyPr>
          <a:lstStyle/>
          <a:p>
            <a:pPr marL="91440" lvl="1" indent="-91440">
              <a:lnSpc>
                <a:spcPct val="70000"/>
              </a:lnSpc>
              <a:spcBef>
                <a:spcPts val="1200"/>
              </a:spcBef>
              <a:spcAft>
                <a:spcPts val="200"/>
              </a:spcAft>
              <a:buSzPct val="100000"/>
              <a:buFont typeface="Calibri" panose="020F0502020204030204" pitchFamily="34" charset="0"/>
              <a:buChar char=" "/>
            </a:pPr>
            <a:r>
              <a:rPr lang="en-US" sz="2600" dirty="0"/>
              <a:t>Place of Service Codes (OP4006) Requiring Population of LOS (OP4005)</a:t>
            </a:r>
          </a:p>
          <a:p>
            <a:pPr marL="0" lvl="1" indent="0">
              <a:lnSpc>
                <a:spcPct val="120000"/>
              </a:lnSpc>
              <a:spcBef>
                <a:spcPts val="1200"/>
              </a:spcBef>
              <a:spcAft>
                <a:spcPts val="200"/>
              </a:spcAft>
              <a:buSzPct val="100000"/>
              <a:buNone/>
            </a:pPr>
            <a:endParaRPr lang="en-US" sz="2900" dirty="0">
              <a:solidFill>
                <a:schemeClr val="tx1"/>
              </a:solidFill>
            </a:endParaRPr>
          </a:p>
        </p:txBody>
      </p:sp>
      <p:sp>
        <p:nvSpPr>
          <p:cNvPr id="4" name="Slide Number Placeholder 3"/>
          <p:cNvSpPr>
            <a:spLocks noGrp="1"/>
          </p:cNvSpPr>
          <p:nvPr>
            <p:ph type="sldNum" sz="quarter" idx="12"/>
          </p:nvPr>
        </p:nvSpPr>
        <p:spPr/>
        <p:txBody>
          <a:bodyPr/>
          <a:lstStyle/>
          <a:p>
            <a:fld id="{4CE482DC-2269-4F26-9D2A-7E44B1A4CD85}" type="slidenum">
              <a:rPr lang="en-US" smtClean="0"/>
              <a:pPr/>
              <a:t>15</a:t>
            </a:fld>
            <a:endParaRPr lang="en-US" dirty="0"/>
          </a:p>
        </p:txBody>
      </p:sp>
      <p:graphicFrame>
        <p:nvGraphicFramePr>
          <p:cNvPr id="6" name="Table 5">
            <a:extLst>
              <a:ext uri="{FF2B5EF4-FFF2-40B4-BE49-F238E27FC236}">
                <a16:creationId xmlns:a16="http://schemas.microsoft.com/office/drawing/2014/main" id="{CC1212FC-A835-4E6B-9C2C-23B0999CCD00}"/>
              </a:ext>
            </a:extLst>
          </p:cNvPr>
          <p:cNvGraphicFramePr>
            <a:graphicFrameLocks noGrp="1"/>
          </p:cNvGraphicFramePr>
          <p:nvPr>
            <p:extLst>
              <p:ext uri="{D42A27DB-BD31-4B8C-83A1-F6EECF244321}">
                <p14:modId xmlns:p14="http://schemas.microsoft.com/office/powerpoint/2010/main" val="1783013294"/>
              </p:ext>
            </p:extLst>
          </p:nvPr>
        </p:nvGraphicFramePr>
        <p:xfrm>
          <a:off x="1190154" y="2472068"/>
          <a:ext cx="10115202" cy="3627120"/>
        </p:xfrm>
        <a:graphic>
          <a:graphicData uri="http://schemas.openxmlformats.org/drawingml/2006/table">
            <a:tbl>
              <a:tblPr firstRow="1" firstCol="1" bandRow="1">
                <a:tableStyleId>{7E9639D4-E3E2-4D34-9284-5A2195B3D0D7}</a:tableStyleId>
              </a:tblPr>
              <a:tblGrid>
                <a:gridCol w="1443318">
                  <a:extLst>
                    <a:ext uri="{9D8B030D-6E8A-4147-A177-3AD203B41FA5}">
                      <a16:colId xmlns:a16="http://schemas.microsoft.com/office/drawing/2014/main" val="4095762956"/>
                    </a:ext>
                  </a:extLst>
                </a:gridCol>
                <a:gridCol w="1737360">
                  <a:extLst>
                    <a:ext uri="{9D8B030D-6E8A-4147-A177-3AD203B41FA5}">
                      <a16:colId xmlns:a16="http://schemas.microsoft.com/office/drawing/2014/main" val="2507652531"/>
                    </a:ext>
                  </a:extLst>
                </a:gridCol>
                <a:gridCol w="6934524">
                  <a:extLst>
                    <a:ext uri="{9D8B030D-6E8A-4147-A177-3AD203B41FA5}">
                      <a16:colId xmlns:a16="http://schemas.microsoft.com/office/drawing/2014/main" val="3376259040"/>
                    </a:ext>
                  </a:extLst>
                </a:gridCol>
              </a:tblGrid>
              <a:tr h="305637">
                <a:tc>
                  <a:txBody>
                    <a:bodyPr/>
                    <a:lstStyle/>
                    <a:p>
                      <a:pPr marL="0" marR="0" algn="ctr">
                        <a:spcBef>
                          <a:spcPts val="0"/>
                        </a:spcBef>
                        <a:spcAft>
                          <a:spcPts val="0"/>
                        </a:spcAft>
                      </a:pPr>
                      <a:r>
                        <a:rPr lang="en-US" sz="1700" dirty="0">
                          <a:effectLst/>
                        </a:rPr>
                        <a:t>Place of Service Code </a:t>
                      </a:r>
                    </a:p>
                  </a:txBody>
                  <a:tcPr marL="68580" marR="68580" marT="0" marB="0" anchor="b"/>
                </a:tc>
                <a:tc>
                  <a:txBody>
                    <a:bodyPr/>
                    <a:lstStyle/>
                    <a:p>
                      <a:pPr marL="0" marR="0">
                        <a:spcBef>
                          <a:spcPts val="0"/>
                        </a:spcBef>
                        <a:spcAft>
                          <a:spcPts val="0"/>
                        </a:spcAft>
                      </a:pPr>
                      <a:r>
                        <a:rPr lang="en-US" sz="1700" dirty="0">
                          <a:effectLst/>
                        </a:rPr>
                        <a:t>Name</a:t>
                      </a:r>
                      <a:endParaRPr lang="en-US" sz="17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700" dirty="0">
                          <a:effectLst/>
                        </a:rPr>
                        <a:t>Description</a:t>
                      </a:r>
                      <a:endParaRPr lang="en-US" sz="17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049045530"/>
                  </a:ext>
                </a:extLst>
              </a:tr>
              <a:tr h="1222550">
                <a:tc>
                  <a:txBody>
                    <a:bodyPr/>
                    <a:lstStyle/>
                    <a:p>
                      <a:pPr marL="0" marR="0" algn="ctr">
                        <a:spcBef>
                          <a:spcPts val="0"/>
                        </a:spcBef>
                        <a:spcAft>
                          <a:spcPts val="0"/>
                        </a:spcAft>
                      </a:pPr>
                      <a:r>
                        <a:rPr lang="en-US" sz="1700" dirty="0">
                          <a:effectLst/>
                        </a:rPr>
                        <a:t>11</a:t>
                      </a:r>
                      <a:endParaRPr lang="en-US" sz="17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700" dirty="0">
                          <a:effectLst/>
                        </a:rPr>
                        <a:t>Office</a:t>
                      </a:r>
                      <a:endParaRPr lang="en-US" sz="17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700" dirty="0">
                          <a:effectLst/>
                        </a:rPr>
                        <a:t>Location, other than a hospital, skilled nursing facility (SNF), military treatment facility, community health center, State or local public health clinic, or intermediate care facility (ICF), where the health professional routinely provides health examinations, diagnosis, and treatment of illness or injury on an ambulatory basis</a:t>
                      </a:r>
                      <a:endParaRPr lang="en-US" sz="17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79193744"/>
                  </a:ext>
                </a:extLst>
              </a:tr>
              <a:tr h="611275">
                <a:tc>
                  <a:txBody>
                    <a:bodyPr/>
                    <a:lstStyle/>
                    <a:p>
                      <a:pPr marL="0" marR="0" algn="ctr">
                        <a:spcBef>
                          <a:spcPts val="0"/>
                        </a:spcBef>
                        <a:spcAft>
                          <a:spcPts val="0"/>
                        </a:spcAft>
                      </a:pPr>
                      <a:r>
                        <a:rPr lang="en-US" sz="1700" dirty="0">
                          <a:effectLst/>
                        </a:rPr>
                        <a:t>17</a:t>
                      </a:r>
                      <a:endParaRPr lang="en-US" sz="17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700" dirty="0">
                          <a:effectLst/>
                        </a:rPr>
                        <a:t>Walk-in Retail Health Clinic</a:t>
                      </a:r>
                      <a:endParaRPr lang="en-US" sz="17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700" dirty="0">
                          <a:effectLst/>
                        </a:rPr>
                        <a:t>A walk-in health clinic, other than an office, urgent care facility, pharmacy or independent clinic and not described by any other Place of Service code, that is located within a retail operation and provides, on an ambulatory basis, preventive and primary care services</a:t>
                      </a:r>
                      <a:endParaRPr lang="en-US" sz="17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590132375"/>
                  </a:ext>
                </a:extLst>
              </a:tr>
              <a:tr h="611275">
                <a:tc>
                  <a:txBody>
                    <a:bodyPr/>
                    <a:lstStyle/>
                    <a:p>
                      <a:pPr marL="0" marR="0" algn="ctr">
                        <a:spcBef>
                          <a:spcPts val="0"/>
                        </a:spcBef>
                        <a:spcAft>
                          <a:spcPts val="0"/>
                        </a:spcAft>
                      </a:pPr>
                      <a:r>
                        <a:rPr lang="en-US" sz="1700" dirty="0">
                          <a:effectLst/>
                        </a:rPr>
                        <a:t>20</a:t>
                      </a:r>
                      <a:endParaRPr lang="en-US" sz="17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700" dirty="0">
                          <a:effectLst/>
                        </a:rPr>
                        <a:t>Urgent Care Facility</a:t>
                      </a:r>
                      <a:endParaRPr lang="en-US" sz="17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700" dirty="0">
                          <a:effectLst/>
                        </a:rPr>
                        <a:t>Location, distinct from a hospital emergency room, an office, or a clinic, whose purpose is to diagnose and treat illness or injury for unscheduled, ambulatory patients seeking immediate medical attention.</a:t>
                      </a:r>
                      <a:endParaRPr lang="en-US" sz="17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51480402"/>
                  </a:ext>
                </a:extLst>
              </a:tr>
            </a:tbl>
          </a:graphicData>
        </a:graphic>
      </p:graphicFrame>
    </p:spTree>
    <p:extLst>
      <p:ext uri="{BB962C8B-B14F-4D97-AF65-F5344CB8AC3E}">
        <p14:creationId xmlns:p14="http://schemas.microsoft.com/office/powerpoint/2010/main" val="3477026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LOS Crosswalk - Future</a:t>
            </a:r>
            <a:endParaRPr lang="en-US" dirty="0"/>
          </a:p>
        </p:txBody>
      </p:sp>
      <p:sp>
        <p:nvSpPr>
          <p:cNvPr id="3" name="Content Placeholder 2"/>
          <p:cNvSpPr>
            <a:spLocks noGrp="1"/>
          </p:cNvSpPr>
          <p:nvPr>
            <p:ph idx="1"/>
          </p:nvPr>
        </p:nvSpPr>
        <p:spPr>
          <a:xfrm>
            <a:off x="1097280" y="1863611"/>
            <a:ext cx="10115202" cy="2688050"/>
          </a:xfrm>
        </p:spPr>
        <p:txBody>
          <a:bodyPr>
            <a:normAutofit/>
          </a:bodyPr>
          <a:lstStyle/>
          <a:p>
            <a:pPr marL="91440" lvl="1" indent="-91440">
              <a:lnSpc>
                <a:spcPct val="70000"/>
              </a:lnSpc>
              <a:spcBef>
                <a:spcPts val="1200"/>
              </a:spcBef>
              <a:spcAft>
                <a:spcPts val="200"/>
              </a:spcAft>
              <a:buSzPct val="100000"/>
              <a:buFont typeface="Calibri" panose="020F0502020204030204" pitchFamily="34" charset="0"/>
              <a:buChar char=" "/>
            </a:pPr>
            <a:r>
              <a:rPr lang="en-US" dirty="0"/>
              <a:t>Place of Service Codes (OP4006) Requiring Population of LOS (OP4005) cont.</a:t>
            </a:r>
          </a:p>
          <a:p>
            <a:pPr marL="0" lvl="1" indent="0">
              <a:lnSpc>
                <a:spcPct val="120000"/>
              </a:lnSpc>
              <a:spcBef>
                <a:spcPts val="1200"/>
              </a:spcBef>
              <a:spcAft>
                <a:spcPts val="200"/>
              </a:spcAft>
              <a:buSzPct val="100000"/>
              <a:buNone/>
            </a:pPr>
            <a:endParaRPr lang="en-US" sz="2900" dirty="0">
              <a:solidFill>
                <a:schemeClr val="tx1"/>
              </a:solidFill>
            </a:endParaRPr>
          </a:p>
        </p:txBody>
      </p:sp>
      <p:sp>
        <p:nvSpPr>
          <p:cNvPr id="4" name="Slide Number Placeholder 3"/>
          <p:cNvSpPr>
            <a:spLocks noGrp="1"/>
          </p:cNvSpPr>
          <p:nvPr>
            <p:ph type="sldNum" sz="quarter" idx="12"/>
          </p:nvPr>
        </p:nvSpPr>
        <p:spPr/>
        <p:txBody>
          <a:bodyPr/>
          <a:lstStyle/>
          <a:p>
            <a:fld id="{4CE482DC-2269-4F26-9D2A-7E44B1A4CD85}" type="slidenum">
              <a:rPr lang="en-US" smtClean="0"/>
              <a:pPr/>
              <a:t>16</a:t>
            </a:fld>
            <a:endParaRPr lang="en-US" dirty="0"/>
          </a:p>
        </p:txBody>
      </p:sp>
      <p:graphicFrame>
        <p:nvGraphicFramePr>
          <p:cNvPr id="6" name="Table 5">
            <a:extLst>
              <a:ext uri="{FF2B5EF4-FFF2-40B4-BE49-F238E27FC236}">
                <a16:creationId xmlns:a16="http://schemas.microsoft.com/office/drawing/2014/main" id="{CC1212FC-A835-4E6B-9C2C-23B0999CCD00}"/>
              </a:ext>
            </a:extLst>
          </p:cNvPr>
          <p:cNvGraphicFramePr>
            <a:graphicFrameLocks noGrp="1"/>
          </p:cNvGraphicFramePr>
          <p:nvPr>
            <p:extLst>
              <p:ext uri="{D42A27DB-BD31-4B8C-83A1-F6EECF244321}">
                <p14:modId xmlns:p14="http://schemas.microsoft.com/office/powerpoint/2010/main" val="39809737"/>
              </p:ext>
            </p:extLst>
          </p:nvPr>
        </p:nvGraphicFramePr>
        <p:xfrm>
          <a:off x="1190154" y="2179880"/>
          <a:ext cx="10115202" cy="4125430"/>
        </p:xfrm>
        <a:graphic>
          <a:graphicData uri="http://schemas.openxmlformats.org/drawingml/2006/table">
            <a:tbl>
              <a:tblPr firstRow="1" firstCol="1" bandRow="1">
                <a:tableStyleId>{7E9639D4-E3E2-4D34-9284-5A2195B3D0D7}</a:tableStyleId>
              </a:tblPr>
              <a:tblGrid>
                <a:gridCol w="1425030">
                  <a:extLst>
                    <a:ext uri="{9D8B030D-6E8A-4147-A177-3AD203B41FA5}">
                      <a16:colId xmlns:a16="http://schemas.microsoft.com/office/drawing/2014/main" val="4095762956"/>
                    </a:ext>
                  </a:extLst>
                </a:gridCol>
                <a:gridCol w="1828800">
                  <a:extLst>
                    <a:ext uri="{9D8B030D-6E8A-4147-A177-3AD203B41FA5}">
                      <a16:colId xmlns:a16="http://schemas.microsoft.com/office/drawing/2014/main" val="2507652531"/>
                    </a:ext>
                  </a:extLst>
                </a:gridCol>
                <a:gridCol w="6861372">
                  <a:extLst>
                    <a:ext uri="{9D8B030D-6E8A-4147-A177-3AD203B41FA5}">
                      <a16:colId xmlns:a16="http://schemas.microsoft.com/office/drawing/2014/main" val="3376259040"/>
                    </a:ext>
                  </a:extLst>
                </a:gridCol>
              </a:tblGrid>
              <a:tr h="293255">
                <a:tc>
                  <a:txBody>
                    <a:bodyPr/>
                    <a:lstStyle/>
                    <a:p>
                      <a:pPr marL="0" marR="0" algn="ctr">
                        <a:spcBef>
                          <a:spcPts val="0"/>
                        </a:spcBef>
                        <a:spcAft>
                          <a:spcPts val="0"/>
                        </a:spcAft>
                      </a:pPr>
                      <a:r>
                        <a:rPr lang="en-US" sz="1700" dirty="0">
                          <a:effectLst/>
                        </a:rPr>
                        <a:t>Place of Service Code </a:t>
                      </a:r>
                    </a:p>
                  </a:txBody>
                  <a:tcPr marL="68580" marR="68580" marT="0" marB="0" anchor="b"/>
                </a:tc>
                <a:tc>
                  <a:txBody>
                    <a:bodyPr/>
                    <a:lstStyle/>
                    <a:p>
                      <a:pPr marL="0" marR="0">
                        <a:spcBef>
                          <a:spcPts val="0"/>
                        </a:spcBef>
                        <a:spcAft>
                          <a:spcPts val="0"/>
                        </a:spcAft>
                      </a:pPr>
                      <a:r>
                        <a:rPr lang="en-US" sz="1700" dirty="0">
                          <a:effectLst/>
                        </a:rPr>
                        <a:t>Name</a:t>
                      </a:r>
                      <a:endParaRPr lang="en-US" sz="17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700" dirty="0">
                          <a:effectLst/>
                        </a:rPr>
                        <a:t>Description</a:t>
                      </a:r>
                      <a:endParaRPr lang="en-US" sz="17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049045530"/>
                  </a:ext>
                </a:extLst>
              </a:tr>
              <a:tr h="1173023">
                <a:tc>
                  <a:txBody>
                    <a:bodyPr/>
                    <a:lstStyle/>
                    <a:p>
                      <a:pPr marL="0" marR="0" algn="ctr">
                        <a:spcBef>
                          <a:spcPts val="0"/>
                        </a:spcBef>
                        <a:spcAft>
                          <a:spcPts val="0"/>
                        </a:spcAft>
                      </a:pPr>
                      <a:r>
                        <a:rPr lang="en-US" sz="1700" dirty="0">
                          <a:effectLst/>
                        </a:rPr>
                        <a:t>49</a:t>
                      </a:r>
                      <a:endParaRPr lang="en-US" sz="17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700" dirty="0">
                          <a:effectLst/>
                        </a:rPr>
                        <a:t>Independent Clinic</a:t>
                      </a:r>
                      <a:endParaRPr lang="en-US" sz="17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700" dirty="0">
                          <a:effectLst/>
                        </a:rPr>
                        <a:t>A location, not part of a hospital and not described by any other Place of Service code, that is organized and operated to provide preventive, diagnostic, therapeutic, rehabilitative, or palliative services to outpatients only.</a:t>
                      </a:r>
                      <a:endParaRPr lang="en-US" sz="17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79193744"/>
                  </a:ext>
                </a:extLst>
              </a:tr>
              <a:tr h="701885">
                <a:tc>
                  <a:txBody>
                    <a:bodyPr/>
                    <a:lstStyle/>
                    <a:p>
                      <a:pPr marL="0" marR="0" algn="ctr">
                        <a:spcBef>
                          <a:spcPts val="0"/>
                        </a:spcBef>
                        <a:spcAft>
                          <a:spcPts val="0"/>
                        </a:spcAft>
                      </a:pPr>
                      <a:r>
                        <a:rPr lang="en-US" sz="1700" dirty="0">
                          <a:effectLst/>
                        </a:rPr>
                        <a:t>50</a:t>
                      </a:r>
                      <a:endParaRPr lang="en-US" sz="17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700" dirty="0">
                          <a:effectLst/>
                        </a:rPr>
                        <a:t>Federally Qualified Health Center</a:t>
                      </a:r>
                      <a:endParaRPr lang="en-US" sz="17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700" dirty="0">
                          <a:effectLst/>
                        </a:rPr>
                        <a:t>A facility located in a medically underserved area that provides Medicare beneficiaries preventive primary medical care under the general direction of a physician.</a:t>
                      </a:r>
                      <a:endParaRPr lang="en-US" sz="17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839942458"/>
                  </a:ext>
                </a:extLst>
              </a:tr>
              <a:tr h="586512">
                <a:tc>
                  <a:txBody>
                    <a:bodyPr/>
                    <a:lstStyle/>
                    <a:p>
                      <a:pPr marL="0" marR="0" algn="ctr">
                        <a:spcBef>
                          <a:spcPts val="0"/>
                        </a:spcBef>
                        <a:spcAft>
                          <a:spcPts val="0"/>
                        </a:spcAft>
                      </a:pPr>
                      <a:r>
                        <a:rPr lang="en-US" sz="1700" dirty="0">
                          <a:effectLst/>
                        </a:rPr>
                        <a:t>71</a:t>
                      </a:r>
                      <a:endParaRPr lang="en-US" sz="17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700" dirty="0">
                          <a:effectLst/>
                        </a:rPr>
                        <a:t>Public Health Clinic</a:t>
                      </a:r>
                      <a:endParaRPr lang="en-US" sz="17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700" dirty="0">
                          <a:effectLst/>
                        </a:rPr>
                        <a:t>A facility maintained by either State or local health departments that provides ambulatory primary medical care under the general direction of a physician. </a:t>
                      </a:r>
                      <a:endParaRPr lang="en-US" sz="17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553093343"/>
                  </a:ext>
                </a:extLst>
              </a:tr>
              <a:tr h="879767">
                <a:tc>
                  <a:txBody>
                    <a:bodyPr/>
                    <a:lstStyle/>
                    <a:p>
                      <a:pPr marL="0" marR="0" algn="ctr">
                        <a:spcBef>
                          <a:spcPts val="0"/>
                        </a:spcBef>
                        <a:spcAft>
                          <a:spcPts val="0"/>
                        </a:spcAft>
                      </a:pPr>
                      <a:r>
                        <a:rPr lang="en-US" sz="1700" dirty="0">
                          <a:effectLst/>
                        </a:rPr>
                        <a:t>72</a:t>
                      </a:r>
                      <a:endParaRPr lang="en-US" sz="17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700" dirty="0">
                          <a:effectLst/>
                        </a:rPr>
                        <a:t>Rural Health Clinic</a:t>
                      </a:r>
                      <a:endParaRPr lang="en-US" sz="17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700" dirty="0">
                          <a:effectLst/>
                        </a:rPr>
                        <a:t>A certified facility which is located in a rural medically underserved area that provides ambulatory primary medical care under the general direction of a physician.</a:t>
                      </a:r>
                      <a:endParaRPr lang="en-US" sz="17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539225370"/>
                  </a:ext>
                </a:extLst>
              </a:tr>
            </a:tbl>
          </a:graphicData>
        </a:graphic>
      </p:graphicFrame>
    </p:spTree>
    <p:extLst>
      <p:ext uri="{BB962C8B-B14F-4D97-AF65-F5344CB8AC3E}">
        <p14:creationId xmlns:p14="http://schemas.microsoft.com/office/powerpoint/2010/main" val="2303410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LOS Crosswalk - Future</a:t>
            </a:r>
            <a:endParaRPr lang="en-US" dirty="0"/>
          </a:p>
        </p:txBody>
      </p:sp>
      <p:sp>
        <p:nvSpPr>
          <p:cNvPr id="3" name="Content Placeholder 2"/>
          <p:cNvSpPr>
            <a:spLocks noGrp="1"/>
          </p:cNvSpPr>
          <p:nvPr>
            <p:ph idx="1"/>
          </p:nvPr>
        </p:nvSpPr>
        <p:spPr/>
        <p:txBody>
          <a:bodyPr>
            <a:normAutofit/>
          </a:bodyPr>
          <a:lstStyle/>
          <a:p>
            <a:pPr marL="457200" lvl="1" indent="-457200">
              <a:lnSpc>
                <a:spcPct val="120000"/>
              </a:lnSpc>
              <a:spcBef>
                <a:spcPts val="1200"/>
              </a:spcBef>
              <a:spcAft>
                <a:spcPts val="200"/>
              </a:spcAft>
              <a:buSzPct val="100000"/>
              <a:buFont typeface="Arial" panose="020B0604020202020204" pitchFamily="34" charset="0"/>
              <a:buChar char="•"/>
            </a:pPr>
            <a:r>
              <a:rPr lang="en-US" sz="2900" dirty="0">
                <a:solidFill>
                  <a:schemeClr val="tx1"/>
                </a:solidFill>
              </a:rPr>
              <a:t>With the submission of Q1 2018 data the submitter must submit a crosswalk as described on the next slide. </a:t>
            </a:r>
          </a:p>
          <a:p>
            <a:pPr marL="457200" lvl="1" indent="-457200">
              <a:lnSpc>
                <a:spcPct val="120000"/>
              </a:lnSpc>
              <a:spcBef>
                <a:spcPts val="1200"/>
              </a:spcBef>
              <a:spcAft>
                <a:spcPts val="200"/>
              </a:spcAft>
              <a:buSzPct val="100000"/>
              <a:buFont typeface="Arial" panose="020B0604020202020204" pitchFamily="34" charset="0"/>
              <a:buChar char="•"/>
            </a:pPr>
            <a:r>
              <a:rPr lang="en-US" sz="2900" dirty="0">
                <a:solidFill>
                  <a:schemeClr val="tx1"/>
                </a:solidFill>
              </a:rPr>
              <a:t>Unless there are changes to what has been submitted the crosswalk only needs to be submitted annually. </a:t>
            </a:r>
          </a:p>
          <a:p>
            <a:pPr marL="457200" lvl="1" indent="-457200">
              <a:lnSpc>
                <a:spcPct val="120000"/>
              </a:lnSpc>
              <a:spcBef>
                <a:spcPts val="1200"/>
              </a:spcBef>
              <a:spcAft>
                <a:spcPts val="200"/>
              </a:spcAft>
              <a:buSzPct val="100000"/>
              <a:buFont typeface="Arial" panose="020B0604020202020204" pitchFamily="34" charset="0"/>
              <a:buChar char="•"/>
            </a:pPr>
            <a:endParaRPr lang="en-US" sz="2900" dirty="0">
              <a:solidFill>
                <a:schemeClr val="tx1"/>
              </a:solidFill>
            </a:endParaRPr>
          </a:p>
          <a:p>
            <a:pPr marL="457200" lvl="1" indent="-457200">
              <a:lnSpc>
                <a:spcPct val="120000"/>
              </a:lnSpc>
              <a:spcBef>
                <a:spcPts val="1200"/>
              </a:spcBef>
              <a:spcAft>
                <a:spcPts val="200"/>
              </a:spcAft>
              <a:buSzPct val="100000"/>
              <a:buFont typeface="Arial" panose="020B0604020202020204" pitchFamily="34" charset="0"/>
              <a:buChar char="•"/>
            </a:pPr>
            <a:endParaRPr lang="en-US" sz="2900" dirty="0">
              <a:solidFill>
                <a:schemeClr val="tx1"/>
              </a:solidFill>
            </a:endParaRPr>
          </a:p>
          <a:p>
            <a:pPr marL="457200" lvl="1" indent="-457200">
              <a:lnSpc>
                <a:spcPct val="120000"/>
              </a:lnSpc>
              <a:spcBef>
                <a:spcPts val="1200"/>
              </a:spcBef>
              <a:spcAft>
                <a:spcPts val="200"/>
              </a:spcAft>
              <a:buSzPct val="100000"/>
              <a:buFont typeface="Arial" panose="020B0604020202020204" pitchFamily="34" charset="0"/>
              <a:buChar char="•"/>
            </a:pPr>
            <a:endParaRPr lang="en-US" sz="2900" dirty="0">
              <a:solidFill>
                <a:schemeClr val="tx1"/>
              </a:solidFill>
            </a:endParaRPr>
          </a:p>
        </p:txBody>
      </p:sp>
      <p:sp>
        <p:nvSpPr>
          <p:cNvPr id="4" name="Slide Number Placeholder 3"/>
          <p:cNvSpPr>
            <a:spLocks noGrp="1"/>
          </p:cNvSpPr>
          <p:nvPr>
            <p:ph type="sldNum" sz="quarter" idx="12"/>
          </p:nvPr>
        </p:nvSpPr>
        <p:spPr/>
        <p:txBody>
          <a:bodyPr/>
          <a:lstStyle/>
          <a:p>
            <a:fld id="{4CE482DC-2269-4F26-9D2A-7E44B1A4CD85}" type="slidenum">
              <a:rPr lang="en-US" smtClean="0"/>
              <a:pPr/>
              <a:t>17</a:t>
            </a:fld>
            <a:endParaRPr lang="en-US" dirty="0"/>
          </a:p>
        </p:txBody>
      </p:sp>
    </p:spTree>
    <p:extLst>
      <p:ext uri="{BB962C8B-B14F-4D97-AF65-F5344CB8AC3E}">
        <p14:creationId xmlns:p14="http://schemas.microsoft.com/office/powerpoint/2010/main" val="148622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LOS Crosswalk - Future</a:t>
            </a:r>
            <a:endParaRPr lang="en-US" dirty="0"/>
          </a:p>
        </p:txBody>
      </p:sp>
      <p:sp>
        <p:nvSpPr>
          <p:cNvPr id="3" name="Content Placeholder 2"/>
          <p:cNvSpPr>
            <a:spLocks noGrp="1"/>
          </p:cNvSpPr>
          <p:nvPr>
            <p:ph idx="1"/>
          </p:nvPr>
        </p:nvSpPr>
        <p:spPr/>
        <p:txBody>
          <a:bodyPr>
            <a:normAutofit/>
          </a:bodyPr>
          <a:lstStyle/>
          <a:p>
            <a:r>
              <a:rPr lang="en-US" sz="2400" dirty="0">
                <a:solidFill>
                  <a:schemeClr val="accent3">
                    <a:lumMod val="75000"/>
                  </a:schemeClr>
                </a:solidFill>
              </a:rPr>
              <a:t>Crosswalk Table Template</a:t>
            </a:r>
          </a:p>
          <a:p>
            <a:pPr marL="182880" lvl="2" indent="0">
              <a:lnSpc>
                <a:spcPct val="130000"/>
              </a:lnSpc>
              <a:spcBef>
                <a:spcPts val="1200"/>
              </a:spcBef>
              <a:spcAft>
                <a:spcPts val="200"/>
              </a:spcAft>
              <a:buSzPct val="100000"/>
              <a:buNone/>
            </a:pPr>
            <a:endParaRPr lang="en-US" sz="5600" dirty="0">
              <a:solidFill>
                <a:schemeClr val="tx1"/>
              </a:solidFill>
            </a:endParaRPr>
          </a:p>
        </p:txBody>
      </p:sp>
      <p:sp>
        <p:nvSpPr>
          <p:cNvPr id="4" name="Slide Number Placeholder 3"/>
          <p:cNvSpPr>
            <a:spLocks noGrp="1"/>
          </p:cNvSpPr>
          <p:nvPr>
            <p:ph type="sldNum" sz="quarter" idx="12"/>
          </p:nvPr>
        </p:nvSpPr>
        <p:spPr/>
        <p:txBody>
          <a:bodyPr/>
          <a:lstStyle/>
          <a:p>
            <a:fld id="{4CE482DC-2269-4F26-9D2A-7E44B1A4CD85}" type="slidenum">
              <a:rPr lang="en-US" smtClean="0"/>
              <a:pPr/>
              <a:t>18</a:t>
            </a:fld>
            <a:endParaRPr lang="en-US" dirty="0"/>
          </a:p>
        </p:txBody>
      </p:sp>
      <p:graphicFrame>
        <p:nvGraphicFramePr>
          <p:cNvPr id="5" name="Table 4">
            <a:extLst>
              <a:ext uri="{FF2B5EF4-FFF2-40B4-BE49-F238E27FC236}">
                <a16:creationId xmlns:a16="http://schemas.microsoft.com/office/drawing/2014/main" id="{1A138D53-B80B-4885-A302-090DB47B190D}"/>
              </a:ext>
            </a:extLst>
          </p:cNvPr>
          <p:cNvGraphicFramePr>
            <a:graphicFrameLocks noGrp="1"/>
          </p:cNvGraphicFramePr>
          <p:nvPr>
            <p:extLst>
              <p:ext uri="{D42A27DB-BD31-4B8C-83A1-F6EECF244321}">
                <p14:modId xmlns:p14="http://schemas.microsoft.com/office/powerpoint/2010/main" val="2484844046"/>
              </p:ext>
            </p:extLst>
          </p:nvPr>
        </p:nvGraphicFramePr>
        <p:xfrm>
          <a:off x="1097279" y="2625374"/>
          <a:ext cx="10359040" cy="2763520"/>
        </p:xfrm>
        <a:graphic>
          <a:graphicData uri="http://schemas.openxmlformats.org/drawingml/2006/table">
            <a:tbl>
              <a:tblPr firstRow="1" bandRow="1">
                <a:tableStyleId>{7E9639D4-E3E2-4D34-9284-5A2195B3D0D7}</a:tableStyleId>
              </a:tblPr>
              <a:tblGrid>
                <a:gridCol w="1294880">
                  <a:extLst>
                    <a:ext uri="{9D8B030D-6E8A-4147-A177-3AD203B41FA5}">
                      <a16:colId xmlns:a16="http://schemas.microsoft.com/office/drawing/2014/main" val="2516802400"/>
                    </a:ext>
                  </a:extLst>
                </a:gridCol>
                <a:gridCol w="1294880">
                  <a:extLst>
                    <a:ext uri="{9D8B030D-6E8A-4147-A177-3AD203B41FA5}">
                      <a16:colId xmlns:a16="http://schemas.microsoft.com/office/drawing/2014/main" val="3193452975"/>
                    </a:ext>
                  </a:extLst>
                </a:gridCol>
                <a:gridCol w="1294880">
                  <a:extLst>
                    <a:ext uri="{9D8B030D-6E8A-4147-A177-3AD203B41FA5}">
                      <a16:colId xmlns:a16="http://schemas.microsoft.com/office/drawing/2014/main" val="238518190"/>
                    </a:ext>
                  </a:extLst>
                </a:gridCol>
                <a:gridCol w="1294880">
                  <a:extLst>
                    <a:ext uri="{9D8B030D-6E8A-4147-A177-3AD203B41FA5}">
                      <a16:colId xmlns:a16="http://schemas.microsoft.com/office/drawing/2014/main" val="523284516"/>
                    </a:ext>
                  </a:extLst>
                </a:gridCol>
                <a:gridCol w="1294880">
                  <a:extLst>
                    <a:ext uri="{9D8B030D-6E8A-4147-A177-3AD203B41FA5}">
                      <a16:colId xmlns:a16="http://schemas.microsoft.com/office/drawing/2014/main" val="2582559485"/>
                    </a:ext>
                  </a:extLst>
                </a:gridCol>
                <a:gridCol w="1294880">
                  <a:extLst>
                    <a:ext uri="{9D8B030D-6E8A-4147-A177-3AD203B41FA5}">
                      <a16:colId xmlns:a16="http://schemas.microsoft.com/office/drawing/2014/main" val="1099498838"/>
                    </a:ext>
                  </a:extLst>
                </a:gridCol>
                <a:gridCol w="1294880">
                  <a:extLst>
                    <a:ext uri="{9D8B030D-6E8A-4147-A177-3AD203B41FA5}">
                      <a16:colId xmlns:a16="http://schemas.microsoft.com/office/drawing/2014/main" val="509940406"/>
                    </a:ext>
                  </a:extLst>
                </a:gridCol>
                <a:gridCol w="1294880">
                  <a:extLst>
                    <a:ext uri="{9D8B030D-6E8A-4147-A177-3AD203B41FA5}">
                      <a16:colId xmlns:a16="http://schemas.microsoft.com/office/drawing/2014/main" val="1625104074"/>
                    </a:ext>
                  </a:extLst>
                </a:gridCol>
              </a:tblGrid>
              <a:tr h="370840">
                <a:tc>
                  <a:txBody>
                    <a:bodyPr/>
                    <a:lstStyle/>
                    <a:p>
                      <a:r>
                        <a:rPr lang="en-US" dirty="0"/>
                        <a:t>LOS Code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Location Name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Address Line 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Address Line 2</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City</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State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Zip Code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NPI</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6916102"/>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8370045"/>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5137905"/>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1391991"/>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2324613"/>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4500571"/>
                  </a:ext>
                </a:extLst>
              </a:tr>
            </a:tbl>
          </a:graphicData>
        </a:graphic>
      </p:graphicFrame>
    </p:spTree>
    <p:extLst>
      <p:ext uri="{BB962C8B-B14F-4D97-AF65-F5344CB8AC3E}">
        <p14:creationId xmlns:p14="http://schemas.microsoft.com/office/powerpoint/2010/main" val="1902486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LOS Crosswalk - Future</a:t>
            </a:r>
            <a:endParaRPr lang="en-US" dirty="0"/>
          </a:p>
        </p:txBody>
      </p:sp>
      <p:sp>
        <p:nvSpPr>
          <p:cNvPr id="3" name="Content Placeholder 2"/>
          <p:cNvSpPr>
            <a:spLocks noGrp="1"/>
          </p:cNvSpPr>
          <p:nvPr>
            <p:ph idx="1"/>
          </p:nvPr>
        </p:nvSpPr>
        <p:spPr/>
        <p:txBody>
          <a:bodyPr>
            <a:normAutofit fontScale="25000" lnSpcReduction="20000"/>
          </a:bodyPr>
          <a:lstStyle/>
          <a:p>
            <a:r>
              <a:rPr lang="en-US" sz="9600" dirty="0">
                <a:solidFill>
                  <a:schemeClr val="accent3">
                    <a:lumMod val="75000"/>
                  </a:schemeClr>
                </a:solidFill>
              </a:rPr>
              <a:t>Crosswalk Table Descriptions</a:t>
            </a:r>
          </a:p>
          <a:p>
            <a:pPr marL="182880" lvl="2" indent="0">
              <a:lnSpc>
                <a:spcPct val="130000"/>
              </a:lnSpc>
              <a:spcBef>
                <a:spcPts val="1200"/>
              </a:spcBef>
              <a:spcAft>
                <a:spcPts val="200"/>
              </a:spcAft>
              <a:buSzPct val="100000"/>
              <a:buNone/>
            </a:pPr>
            <a:r>
              <a:rPr lang="en-US" sz="6400" b="1" dirty="0">
                <a:solidFill>
                  <a:schemeClr val="tx1"/>
                </a:solidFill>
              </a:rPr>
              <a:t>LOS Code: </a:t>
            </a:r>
            <a:r>
              <a:rPr lang="en-US" sz="6400" dirty="0">
                <a:solidFill>
                  <a:schemeClr val="tx1"/>
                </a:solidFill>
              </a:rPr>
              <a:t>Location of Service Code as it exists in the patient record that is submitted in outpatient hospital files as the value for field OP4005. </a:t>
            </a:r>
          </a:p>
          <a:p>
            <a:pPr marL="182880" lvl="2" indent="0">
              <a:lnSpc>
                <a:spcPct val="130000"/>
              </a:lnSpc>
              <a:spcBef>
                <a:spcPts val="1200"/>
              </a:spcBef>
              <a:spcAft>
                <a:spcPts val="200"/>
              </a:spcAft>
              <a:buSzPct val="100000"/>
              <a:buNone/>
            </a:pPr>
            <a:r>
              <a:rPr lang="en-US" sz="6400" b="1" dirty="0">
                <a:solidFill>
                  <a:schemeClr val="tx1"/>
                </a:solidFill>
              </a:rPr>
              <a:t>Location Name: </a:t>
            </a:r>
            <a:r>
              <a:rPr lang="en-US" sz="6400" dirty="0">
                <a:solidFill>
                  <a:schemeClr val="tx1"/>
                </a:solidFill>
              </a:rPr>
              <a:t>The name of the location where services were performed.</a:t>
            </a:r>
          </a:p>
          <a:p>
            <a:pPr marL="182880" lvl="2" indent="0">
              <a:lnSpc>
                <a:spcPct val="130000"/>
              </a:lnSpc>
              <a:spcBef>
                <a:spcPts val="1200"/>
              </a:spcBef>
              <a:spcAft>
                <a:spcPts val="200"/>
              </a:spcAft>
              <a:buSzPct val="100000"/>
              <a:buNone/>
            </a:pPr>
            <a:r>
              <a:rPr lang="en-US" sz="6400" b="1" dirty="0">
                <a:solidFill>
                  <a:schemeClr val="tx1"/>
                </a:solidFill>
              </a:rPr>
              <a:t>Address Line 1: </a:t>
            </a:r>
            <a:r>
              <a:rPr lang="en-US" sz="6400" dirty="0">
                <a:solidFill>
                  <a:schemeClr val="tx1"/>
                </a:solidFill>
              </a:rPr>
              <a:t>The street address of the location where services were performed.</a:t>
            </a:r>
          </a:p>
          <a:p>
            <a:pPr marL="182880" lvl="2" indent="0">
              <a:lnSpc>
                <a:spcPct val="130000"/>
              </a:lnSpc>
              <a:spcBef>
                <a:spcPts val="1200"/>
              </a:spcBef>
              <a:spcAft>
                <a:spcPts val="200"/>
              </a:spcAft>
              <a:buSzPct val="100000"/>
              <a:buNone/>
            </a:pPr>
            <a:r>
              <a:rPr lang="en-US" sz="6400" b="1" dirty="0">
                <a:solidFill>
                  <a:schemeClr val="tx1"/>
                </a:solidFill>
              </a:rPr>
              <a:t>Address Line 2: </a:t>
            </a:r>
            <a:r>
              <a:rPr lang="en-US" sz="6400" dirty="0">
                <a:solidFill>
                  <a:schemeClr val="tx1"/>
                </a:solidFill>
              </a:rPr>
              <a:t>The street address of the location where services were performed.</a:t>
            </a:r>
          </a:p>
          <a:p>
            <a:pPr marL="182880" lvl="2" indent="0">
              <a:lnSpc>
                <a:spcPct val="130000"/>
              </a:lnSpc>
              <a:spcBef>
                <a:spcPts val="1200"/>
              </a:spcBef>
              <a:spcAft>
                <a:spcPts val="200"/>
              </a:spcAft>
              <a:buSzPct val="100000"/>
              <a:buNone/>
            </a:pPr>
            <a:r>
              <a:rPr lang="en-US" sz="6400" b="1" dirty="0">
                <a:solidFill>
                  <a:schemeClr val="tx1"/>
                </a:solidFill>
              </a:rPr>
              <a:t>City: </a:t>
            </a:r>
            <a:r>
              <a:rPr lang="en-US" sz="6400" dirty="0">
                <a:solidFill>
                  <a:schemeClr val="tx1"/>
                </a:solidFill>
              </a:rPr>
              <a:t>The city of the location where services were performed.</a:t>
            </a:r>
          </a:p>
          <a:p>
            <a:pPr marL="182880" lvl="2" indent="0">
              <a:lnSpc>
                <a:spcPct val="130000"/>
              </a:lnSpc>
              <a:spcBef>
                <a:spcPts val="1200"/>
              </a:spcBef>
              <a:spcAft>
                <a:spcPts val="200"/>
              </a:spcAft>
              <a:buSzPct val="100000"/>
              <a:buNone/>
            </a:pPr>
            <a:r>
              <a:rPr lang="en-US" sz="6400" b="1" dirty="0">
                <a:solidFill>
                  <a:schemeClr val="tx1"/>
                </a:solidFill>
              </a:rPr>
              <a:t>State: </a:t>
            </a:r>
            <a:r>
              <a:rPr lang="en-US" sz="6400" dirty="0">
                <a:solidFill>
                  <a:schemeClr val="tx1"/>
                </a:solidFill>
              </a:rPr>
              <a:t>The state of the location where services were performed.</a:t>
            </a:r>
          </a:p>
          <a:p>
            <a:pPr marL="182880" lvl="2" indent="0">
              <a:lnSpc>
                <a:spcPct val="130000"/>
              </a:lnSpc>
              <a:spcBef>
                <a:spcPts val="1200"/>
              </a:spcBef>
              <a:spcAft>
                <a:spcPts val="200"/>
              </a:spcAft>
              <a:buSzPct val="100000"/>
              <a:buNone/>
            </a:pPr>
            <a:r>
              <a:rPr lang="en-US" sz="6400" b="1" dirty="0">
                <a:solidFill>
                  <a:schemeClr val="tx1"/>
                </a:solidFill>
              </a:rPr>
              <a:t>Zip Code: </a:t>
            </a:r>
            <a:r>
              <a:rPr lang="en-US" sz="6400" dirty="0">
                <a:solidFill>
                  <a:schemeClr val="tx1"/>
                </a:solidFill>
              </a:rPr>
              <a:t>The zip code of the location where services were performed.</a:t>
            </a:r>
          </a:p>
          <a:p>
            <a:pPr marL="182880" lvl="2" indent="0">
              <a:lnSpc>
                <a:spcPct val="130000"/>
              </a:lnSpc>
              <a:spcBef>
                <a:spcPts val="1200"/>
              </a:spcBef>
              <a:spcAft>
                <a:spcPts val="200"/>
              </a:spcAft>
              <a:buSzPct val="100000"/>
              <a:buNone/>
            </a:pPr>
            <a:r>
              <a:rPr lang="en-US" sz="6400" b="1" dirty="0">
                <a:solidFill>
                  <a:schemeClr val="tx1"/>
                </a:solidFill>
              </a:rPr>
              <a:t>NPI: </a:t>
            </a:r>
            <a:r>
              <a:rPr lang="en-US" sz="6400" dirty="0">
                <a:solidFill>
                  <a:schemeClr val="tx1"/>
                </a:solidFill>
              </a:rPr>
              <a:t>The National Provider Identifier (NPI) for the service location. </a:t>
            </a:r>
          </a:p>
          <a:p>
            <a:endParaRPr lang="en-US" sz="2400" dirty="0">
              <a:solidFill>
                <a:schemeClr val="accent3">
                  <a:lumMod val="75000"/>
                </a:schemeClr>
              </a:solidFill>
            </a:endParaRPr>
          </a:p>
          <a:p>
            <a:pPr marL="182880" lvl="2" indent="0">
              <a:lnSpc>
                <a:spcPct val="130000"/>
              </a:lnSpc>
              <a:spcBef>
                <a:spcPts val="1200"/>
              </a:spcBef>
              <a:spcAft>
                <a:spcPts val="200"/>
              </a:spcAft>
              <a:buSzPct val="100000"/>
              <a:buNone/>
            </a:pPr>
            <a:endParaRPr lang="en-US" sz="5600" dirty="0">
              <a:solidFill>
                <a:schemeClr val="tx1"/>
              </a:solidFill>
            </a:endParaRPr>
          </a:p>
        </p:txBody>
      </p:sp>
      <p:sp>
        <p:nvSpPr>
          <p:cNvPr id="4" name="Slide Number Placeholder 3"/>
          <p:cNvSpPr>
            <a:spLocks noGrp="1"/>
          </p:cNvSpPr>
          <p:nvPr>
            <p:ph type="sldNum" sz="quarter" idx="12"/>
          </p:nvPr>
        </p:nvSpPr>
        <p:spPr/>
        <p:txBody>
          <a:bodyPr/>
          <a:lstStyle/>
          <a:p>
            <a:fld id="{4CE482DC-2269-4F26-9D2A-7E44B1A4CD85}" type="slidenum">
              <a:rPr lang="en-US" smtClean="0"/>
              <a:pPr/>
              <a:t>19</a:t>
            </a:fld>
            <a:endParaRPr lang="en-US" dirty="0"/>
          </a:p>
        </p:txBody>
      </p:sp>
    </p:spTree>
    <p:extLst>
      <p:ext uri="{BB962C8B-B14F-4D97-AF65-F5344CB8AC3E}">
        <p14:creationId xmlns:p14="http://schemas.microsoft.com/office/powerpoint/2010/main" val="1263814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2977662" y="1992517"/>
            <a:ext cx="9214338" cy="3829279"/>
          </a:xfrm>
        </p:spPr>
        <p:txBody>
          <a:bodyPr numCol="2">
            <a:noAutofit/>
          </a:bodyPr>
          <a:lstStyle/>
          <a:p>
            <a:pPr marL="0" indent="0">
              <a:buNone/>
            </a:pPr>
            <a:r>
              <a:rPr lang="en-US" sz="2600" dirty="0"/>
              <a:t>Welcome &amp; Review of Agenda</a:t>
            </a:r>
            <a:br>
              <a:rPr lang="en-US" sz="2600" dirty="0"/>
            </a:br>
            <a:r>
              <a:rPr lang="en-US" sz="2300" dirty="0">
                <a:solidFill>
                  <a:schemeClr val="tx1">
                    <a:lumMod val="50000"/>
                    <a:lumOff val="50000"/>
                  </a:schemeClr>
                </a:solidFill>
              </a:rPr>
              <a:t>5 minutes</a:t>
            </a:r>
          </a:p>
          <a:p>
            <a:pPr marL="0" indent="0">
              <a:buNone/>
            </a:pPr>
            <a:r>
              <a:rPr lang="en-US" sz="2600" dirty="0">
                <a:solidFill>
                  <a:schemeClr val="tx1">
                    <a:lumMod val="75000"/>
                    <a:lumOff val="25000"/>
                  </a:schemeClr>
                </a:solidFill>
              </a:rPr>
              <a:t>Changes to Chapter 241 </a:t>
            </a:r>
            <a:br>
              <a:rPr lang="en-US" sz="2600" dirty="0">
                <a:solidFill>
                  <a:schemeClr val="tx1">
                    <a:lumMod val="75000"/>
                    <a:lumOff val="25000"/>
                  </a:schemeClr>
                </a:solidFill>
              </a:rPr>
            </a:br>
            <a:r>
              <a:rPr lang="en-US" sz="2300" dirty="0">
                <a:solidFill>
                  <a:schemeClr val="tx1">
                    <a:lumMod val="50000"/>
                    <a:lumOff val="50000"/>
                  </a:schemeClr>
                </a:solidFill>
              </a:rPr>
              <a:t>10 minutes</a:t>
            </a:r>
          </a:p>
          <a:p>
            <a:pPr marL="0" indent="0">
              <a:lnSpc>
                <a:spcPct val="100000"/>
              </a:lnSpc>
              <a:spcBef>
                <a:spcPts val="600"/>
              </a:spcBef>
              <a:buNone/>
            </a:pPr>
            <a:r>
              <a:rPr lang="en-US" sz="2600" dirty="0"/>
              <a:t>Payer and LOS Crosswalks</a:t>
            </a:r>
          </a:p>
          <a:p>
            <a:pPr marL="0" indent="0">
              <a:lnSpc>
                <a:spcPct val="100000"/>
              </a:lnSpc>
              <a:spcBef>
                <a:spcPts val="0"/>
              </a:spcBef>
              <a:buNone/>
            </a:pPr>
            <a:r>
              <a:rPr lang="en-US" sz="2300" dirty="0">
                <a:solidFill>
                  <a:schemeClr val="tx1">
                    <a:lumMod val="50000"/>
                    <a:lumOff val="50000"/>
                  </a:schemeClr>
                </a:solidFill>
              </a:rPr>
              <a:t>10 minutes</a:t>
            </a:r>
          </a:p>
          <a:p>
            <a:pPr marL="0" indent="0">
              <a:buNone/>
            </a:pPr>
            <a:r>
              <a:rPr lang="en-US" sz="2600" dirty="0"/>
              <a:t>Data Validation Updates</a:t>
            </a:r>
          </a:p>
          <a:p>
            <a:pPr marL="0" indent="0">
              <a:spcBef>
                <a:spcPts val="0"/>
              </a:spcBef>
              <a:buNone/>
            </a:pPr>
            <a:r>
              <a:rPr lang="en-US" sz="2300" dirty="0">
                <a:solidFill>
                  <a:schemeClr val="tx1">
                    <a:lumMod val="50000"/>
                    <a:lumOff val="50000"/>
                  </a:schemeClr>
                </a:solidFill>
              </a:rPr>
              <a:t>5 minutes</a:t>
            </a:r>
          </a:p>
          <a:p>
            <a:pPr marL="0" indent="0">
              <a:buNone/>
            </a:pPr>
            <a:r>
              <a:rPr lang="en-US" sz="2600" dirty="0"/>
              <a:t>Review of Timeline</a:t>
            </a:r>
            <a:br>
              <a:rPr lang="en-US" sz="2600" dirty="0"/>
            </a:br>
            <a:r>
              <a:rPr lang="en-US" sz="2300" dirty="0">
                <a:solidFill>
                  <a:schemeClr val="tx1">
                    <a:lumMod val="50000"/>
                    <a:lumOff val="50000"/>
                  </a:schemeClr>
                </a:solidFill>
              </a:rPr>
              <a:t>5 minutes</a:t>
            </a:r>
          </a:p>
          <a:p>
            <a:pPr marL="0" indent="0">
              <a:buNone/>
            </a:pPr>
            <a:r>
              <a:rPr lang="en-US" sz="2600" dirty="0"/>
              <a:t>Data Quality Tips &amp; Reminders</a:t>
            </a:r>
          </a:p>
          <a:p>
            <a:pPr marL="0" indent="0">
              <a:spcBef>
                <a:spcPts val="0"/>
              </a:spcBef>
              <a:buNone/>
            </a:pPr>
            <a:r>
              <a:rPr lang="en-US" sz="2300" dirty="0">
                <a:solidFill>
                  <a:schemeClr val="tx1">
                    <a:lumMod val="50000"/>
                    <a:lumOff val="50000"/>
                  </a:schemeClr>
                </a:solidFill>
              </a:rPr>
              <a:t>5 minutes</a:t>
            </a:r>
            <a:endParaRPr lang="en-US" sz="2600" dirty="0">
              <a:solidFill>
                <a:schemeClr val="tx1">
                  <a:lumMod val="75000"/>
                  <a:lumOff val="25000"/>
                </a:schemeClr>
              </a:solidFill>
            </a:endParaRPr>
          </a:p>
          <a:p>
            <a:pPr marL="0" indent="0">
              <a:buNone/>
            </a:pPr>
            <a:r>
              <a:rPr lang="en-US" sz="2600" dirty="0">
                <a:solidFill>
                  <a:schemeClr val="tx1">
                    <a:lumMod val="75000"/>
                    <a:lumOff val="25000"/>
                  </a:schemeClr>
                </a:solidFill>
              </a:rPr>
              <a:t>Questions </a:t>
            </a:r>
            <a:br>
              <a:rPr lang="en-US" sz="2600" dirty="0">
                <a:solidFill>
                  <a:schemeClr val="tx1">
                    <a:lumMod val="75000"/>
                    <a:lumOff val="25000"/>
                  </a:schemeClr>
                </a:solidFill>
              </a:rPr>
            </a:br>
            <a:r>
              <a:rPr lang="en-US" sz="2300" dirty="0">
                <a:solidFill>
                  <a:schemeClr val="tx1">
                    <a:lumMod val="50000"/>
                    <a:lumOff val="50000"/>
                  </a:schemeClr>
                </a:solidFill>
              </a:rPr>
              <a:t>10 minutes</a:t>
            </a:r>
          </a:p>
        </p:txBody>
      </p:sp>
      <p:sp>
        <p:nvSpPr>
          <p:cNvPr id="4" name="Slide Number Placeholder 3"/>
          <p:cNvSpPr>
            <a:spLocks noGrp="1"/>
          </p:cNvSpPr>
          <p:nvPr>
            <p:ph type="sldNum" sz="quarter" idx="12"/>
          </p:nvPr>
        </p:nvSpPr>
        <p:spPr/>
        <p:txBody>
          <a:bodyPr/>
          <a:lstStyle/>
          <a:p>
            <a:fld id="{4CE482DC-2269-4F26-9D2A-7E44B1A4CD85}" type="slidenum">
              <a:rPr lang="en-US" smtClean="0"/>
              <a:t>2</a:t>
            </a:fld>
            <a:endParaRPr lang="en-US" dirty="0"/>
          </a:p>
        </p:txBody>
      </p:sp>
      <p:pic>
        <p:nvPicPr>
          <p:cNvPr id="10" name="Picture 9"/>
          <p:cNvPicPr>
            <a:picLocks noChangeAspect="1"/>
          </p:cNvPicPr>
          <p:nvPr/>
        </p:nvPicPr>
        <p:blipFill rotWithShape="1">
          <a:blip r:embed="rId3">
            <a:duotone>
              <a:prstClr val="black"/>
              <a:schemeClr val="accent5">
                <a:tint val="45000"/>
                <a:satMod val="400000"/>
              </a:schemeClr>
            </a:duotone>
          </a:blip>
          <a:srcRect l="25694" r="65601"/>
          <a:stretch/>
        </p:blipFill>
        <p:spPr>
          <a:xfrm>
            <a:off x="1227730" y="1992517"/>
            <a:ext cx="1237707" cy="1073289"/>
          </a:xfrm>
          <a:prstGeom prst="rect">
            <a:avLst/>
          </a:prstGeom>
        </p:spPr>
      </p:pic>
    </p:spTree>
    <p:extLst>
      <p:ext uri="{BB962C8B-B14F-4D97-AF65-F5344CB8AC3E}">
        <p14:creationId xmlns:p14="http://schemas.microsoft.com/office/powerpoint/2010/main" val="2542654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4800" b="1" dirty="0"/>
            </a:br>
            <a:br>
              <a:rPr lang="en-US" sz="4800" b="1" dirty="0"/>
            </a:br>
            <a:br>
              <a:rPr lang="en-US" sz="4800" b="1" dirty="0"/>
            </a:br>
            <a:br>
              <a:rPr lang="en-US" sz="4800" b="1" dirty="0"/>
            </a:br>
            <a:br>
              <a:rPr lang="en-US" sz="4800" b="1" dirty="0"/>
            </a:br>
            <a:r>
              <a:rPr lang="en-US" sz="4000" b="1" dirty="0"/>
              <a:t>Data Submission Validation Updates effective in 2018</a:t>
            </a:r>
          </a:p>
        </p:txBody>
      </p:sp>
      <p:sp>
        <p:nvSpPr>
          <p:cNvPr id="3" name="Content Placeholder 2"/>
          <p:cNvSpPr>
            <a:spLocks noGrp="1"/>
          </p:cNvSpPr>
          <p:nvPr>
            <p:ph idx="1"/>
          </p:nvPr>
        </p:nvSpPr>
        <p:spPr/>
        <p:txBody>
          <a:bodyPr>
            <a:normAutofit/>
          </a:bodyPr>
          <a:lstStyle/>
          <a:p>
            <a:pPr marL="0" indent="0">
              <a:buNone/>
            </a:pPr>
            <a:endParaRPr lang="en-US" sz="2100" b="1" dirty="0"/>
          </a:p>
          <a:p>
            <a:pPr marL="0" indent="0">
              <a:buNone/>
            </a:pPr>
            <a:endParaRPr lang="en-US" sz="2100" b="1"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1289882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Summary of Changes</a:t>
            </a:r>
            <a:endParaRPr lang="en-US" dirty="0"/>
          </a:p>
        </p:txBody>
      </p:sp>
      <p:sp>
        <p:nvSpPr>
          <p:cNvPr id="3" name="Content Placeholder 2"/>
          <p:cNvSpPr>
            <a:spLocks noGrp="1"/>
          </p:cNvSpPr>
          <p:nvPr>
            <p:ph idx="1"/>
          </p:nvPr>
        </p:nvSpPr>
        <p:spPr/>
        <p:txBody>
          <a:bodyPr>
            <a:normAutofit lnSpcReduction="10000"/>
          </a:bodyPr>
          <a:lstStyle/>
          <a:p>
            <a:pPr marL="0" lvl="1" indent="0">
              <a:lnSpc>
                <a:spcPct val="110000"/>
              </a:lnSpc>
              <a:spcBef>
                <a:spcPts val="1200"/>
              </a:spcBef>
              <a:spcAft>
                <a:spcPts val="200"/>
              </a:spcAft>
              <a:buSzPct val="100000"/>
              <a:buNone/>
            </a:pPr>
            <a:r>
              <a:rPr lang="en-US" sz="2500" b="1" dirty="0">
                <a:solidFill>
                  <a:schemeClr val="tx1"/>
                </a:solidFill>
              </a:rPr>
              <a:t>Inpatient</a:t>
            </a:r>
            <a:endParaRPr lang="en-US" sz="2500" b="1" dirty="0">
              <a:solidFill>
                <a:srgbClr val="C00000"/>
              </a:solidFill>
            </a:endParaRPr>
          </a:p>
          <a:p>
            <a:pPr marL="457200" lvl="1" indent="-457200">
              <a:lnSpc>
                <a:spcPct val="110000"/>
              </a:lnSpc>
              <a:spcBef>
                <a:spcPts val="1200"/>
              </a:spcBef>
              <a:spcAft>
                <a:spcPts val="200"/>
              </a:spcAft>
              <a:buSzPct val="100000"/>
              <a:buFont typeface="Arial" panose="020B0604020202020204" pitchFamily="34" charset="0"/>
              <a:buChar char="•"/>
            </a:pPr>
            <a:r>
              <a:rPr lang="en-US" sz="2500" dirty="0">
                <a:solidFill>
                  <a:schemeClr val="tx1"/>
                </a:solidFill>
              </a:rPr>
              <a:t>Additions and removals to accommodate Chapter 241 changes.</a:t>
            </a:r>
          </a:p>
          <a:p>
            <a:pPr marL="457200" lvl="1" indent="-457200">
              <a:lnSpc>
                <a:spcPct val="110000"/>
              </a:lnSpc>
              <a:spcBef>
                <a:spcPts val="1200"/>
              </a:spcBef>
              <a:spcAft>
                <a:spcPts val="200"/>
              </a:spcAft>
              <a:buSzPct val="100000"/>
              <a:buFont typeface="Arial" panose="020B0604020202020204" pitchFamily="34" charset="0"/>
              <a:buChar char="•"/>
            </a:pPr>
            <a:r>
              <a:rPr lang="en-US" sz="2500" dirty="0">
                <a:solidFill>
                  <a:schemeClr val="tx1"/>
                </a:solidFill>
              </a:rPr>
              <a:t>Changes to ICD-9 field validations. No longer expect to receive ICD-9 data.</a:t>
            </a:r>
          </a:p>
          <a:p>
            <a:pPr marL="0" lvl="1" indent="0">
              <a:lnSpc>
                <a:spcPct val="110000"/>
              </a:lnSpc>
              <a:spcBef>
                <a:spcPts val="1200"/>
              </a:spcBef>
              <a:spcAft>
                <a:spcPts val="200"/>
              </a:spcAft>
              <a:buSzPct val="100000"/>
              <a:buNone/>
            </a:pPr>
            <a:r>
              <a:rPr lang="en-US" sz="2500" b="1" dirty="0">
                <a:solidFill>
                  <a:schemeClr val="tx1"/>
                </a:solidFill>
              </a:rPr>
              <a:t>Outpatient</a:t>
            </a:r>
          </a:p>
          <a:p>
            <a:pPr marL="457200" lvl="1" indent="-457200">
              <a:lnSpc>
                <a:spcPct val="120000"/>
              </a:lnSpc>
              <a:spcBef>
                <a:spcPts val="1200"/>
              </a:spcBef>
              <a:spcAft>
                <a:spcPts val="200"/>
              </a:spcAft>
              <a:buSzPct val="100000"/>
              <a:buFont typeface="Arial" panose="020B0604020202020204" pitchFamily="34" charset="0"/>
              <a:buChar char="•"/>
            </a:pPr>
            <a:r>
              <a:rPr lang="en-US" sz="2500" dirty="0">
                <a:solidFill>
                  <a:schemeClr val="tx1"/>
                </a:solidFill>
              </a:rPr>
              <a:t>Additions and removals to accommodate Chapter 241 changes.</a:t>
            </a:r>
          </a:p>
          <a:p>
            <a:pPr marL="457200" lvl="1" indent="-457200">
              <a:lnSpc>
                <a:spcPct val="120000"/>
              </a:lnSpc>
              <a:spcBef>
                <a:spcPts val="1200"/>
              </a:spcBef>
              <a:spcAft>
                <a:spcPts val="200"/>
              </a:spcAft>
              <a:buSzPct val="100000"/>
              <a:buFont typeface="Arial" panose="020B0604020202020204" pitchFamily="34" charset="0"/>
              <a:buChar char="•"/>
            </a:pPr>
            <a:r>
              <a:rPr lang="en-US" sz="2500" dirty="0">
                <a:solidFill>
                  <a:schemeClr val="tx1"/>
                </a:solidFill>
              </a:rPr>
              <a:t>New logic for LOS field to accommodate new approach in conjunction with Place of Service (OP4006) field.</a:t>
            </a:r>
            <a:r>
              <a:rPr lang="en-US" sz="2500" dirty="0">
                <a:solidFill>
                  <a:srgbClr val="C00000"/>
                </a:solidFill>
              </a:rPr>
              <a:t> </a:t>
            </a:r>
            <a:endParaRPr lang="en-US" sz="2500" dirty="0">
              <a:solidFill>
                <a:schemeClr val="tx1"/>
              </a:solidFill>
            </a:endParaRPr>
          </a:p>
          <a:p>
            <a:pPr marL="0" lvl="1" indent="0">
              <a:lnSpc>
                <a:spcPct val="110000"/>
              </a:lnSpc>
              <a:spcBef>
                <a:spcPts val="1200"/>
              </a:spcBef>
              <a:spcAft>
                <a:spcPts val="200"/>
              </a:spcAft>
              <a:buSzPct val="100000"/>
              <a:buNone/>
            </a:pPr>
            <a:endParaRPr lang="en-US" sz="2500" dirty="0">
              <a:solidFill>
                <a:schemeClr val="tx1"/>
              </a:solidFill>
            </a:endParaRPr>
          </a:p>
          <a:p>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21</a:t>
            </a:fld>
            <a:endParaRPr lang="en-US" dirty="0"/>
          </a:p>
        </p:txBody>
      </p:sp>
    </p:spTree>
    <p:extLst>
      <p:ext uri="{BB962C8B-B14F-4D97-AF65-F5344CB8AC3E}">
        <p14:creationId xmlns:p14="http://schemas.microsoft.com/office/powerpoint/2010/main" val="3148641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lstStyle/>
          <a:p>
            <a:r>
              <a:rPr lang="en-US">
                <a:solidFill>
                  <a:schemeClr val="tx1"/>
                </a:solidFill>
              </a:rPr>
              <a:t>Annual Override Reset	</a:t>
            </a:r>
            <a:endParaRPr lang="en-US" dirty="0"/>
          </a:p>
        </p:txBody>
      </p:sp>
      <p:sp>
        <p:nvSpPr>
          <p:cNvPr id="3" name="Content Placeholder 2"/>
          <p:cNvSpPr>
            <a:spLocks noGrp="1"/>
          </p:cNvSpPr>
          <p:nvPr>
            <p:ph idx="1"/>
          </p:nvPr>
        </p:nvSpPr>
        <p:spPr>
          <a:xfrm>
            <a:off x="1097280" y="2039814"/>
            <a:ext cx="7852974" cy="3829279"/>
          </a:xfrm>
        </p:spPr>
        <p:txBody>
          <a:bodyPr>
            <a:normAutofit fontScale="85000" lnSpcReduction="10000"/>
          </a:bodyPr>
          <a:lstStyle/>
          <a:p>
            <a:pPr marL="201168" lvl="1" indent="0">
              <a:lnSpc>
                <a:spcPct val="110000"/>
              </a:lnSpc>
              <a:buNone/>
            </a:pPr>
            <a:r>
              <a:rPr lang="en-US" sz="2800" dirty="0"/>
              <a:t>Profile and Exemption Resets</a:t>
            </a:r>
          </a:p>
          <a:p>
            <a:pPr marL="457200" lvl="1" indent="-457200">
              <a:lnSpc>
                <a:spcPct val="110000"/>
              </a:lnSpc>
              <a:spcBef>
                <a:spcPts val="1200"/>
              </a:spcBef>
              <a:spcAft>
                <a:spcPts val="200"/>
              </a:spcAft>
              <a:buSzPct val="100000"/>
              <a:buFont typeface="Arial" panose="020B0604020202020204" pitchFamily="34" charset="0"/>
              <a:buChar char="•"/>
            </a:pPr>
            <a:r>
              <a:rPr lang="en-US" sz="3100" dirty="0">
                <a:solidFill>
                  <a:schemeClr val="tx1"/>
                </a:solidFill>
              </a:rPr>
              <a:t>All existing profile and exemption-level overrides will expire as of March 30, 2018. Submissions that occur after this reset (Q1 2018 data) will be evaluated against all validation rules. New overrides will need to be submitted based on validation results.</a:t>
            </a:r>
          </a:p>
          <a:p>
            <a:pPr marL="457200" lvl="1" indent="-457200">
              <a:lnSpc>
                <a:spcPct val="110000"/>
              </a:lnSpc>
              <a:spcBef>
                <a:spcPts val="1200"/>
              </a:spcBef>
              <a:spcAft>
                <a:spcPts val="200"/>
              </a:spcAft>
              <a:buSzPct val="100000"/>
              <a:buFont typeface="Arial" panose="020B0604020202020204" pitchFamily="34" charset="0"/>
              <a:buChar char="•"/>
            </a:pPr>
            <a:r>
              <a:rPr lang="en-US" sz="3100" dirty="0">
                <a:solidFill>
                  <a:schemeClr val="tx1"/>
                </a:solidFill>
              </a:rPr>
              <a:t>New profile and exemption-level overrides will have to be requested as needed.</a:t>
            </a:r>
          </a:p>
          <a:p>
            <a:endParaRPr lang="en-US" dirty="0"/>
          </a:p>
        </p:txBody>
      </p:sp>
      <p:sp>
        <p:nvSpPr>
          <p:cNvPr id="4" name="Slide Number Placeholder 3"/>
          <p:cNvSpPr>
            <a:spLocks noGrp="1"/>
          </p:cNvSpPr>
          <p:nvPr>
            <p:ph type="sldNum" sz="quarter" idx="12"/>
          </p:nvPr>
        </p:nvSpPr>
        <p:spPr>
          <a:xfrm>
            <a:off x="9900458" y="6459785"/>
            <a:ext cx="1312025" cy="365125"/>
          </a:xfrm>
        </p:spPr>
        <p:txBody>
          <a:bodyPr/>
          <a:lstStyle/>
          <a:p>
            <a:fld id="{4CE482DC-2269-4F26-9D2A-7E44B1A4CD85}" type="slidenum">
              <a:rPr lang="en-US" smtClean="0"/>
              <a:pPr/>
              <a:t>22</a:t>
            </a:fld>
            <a:endParaRPr lang="en-US" dirty="0"/>
          </a:p>
        </p:txBody>
      </p:sp>
      <p:grpSp>
        <p:nvGrpSpPr>
          <p:cNvPr id="10" name="Group 9">
            <a:extLst>
              <a:ext uri="{FF2B5EF4-FFF2-40B4-BE49-F238E27FC236}">
                <a16:creationId xmlns:a16="http://schemas.microsoft.com/office/drawing/2014/main" id="{C797AC6C-D717-46F1-86C1-05414C724334}"/>
              </a:ext>
            </a:extLst>
          </p:cNvPr>
          <p:cNvGrpSpPr/>
          <p:nvPr/>
        </p:nvGrpSpPr>
        <p:grpSpPr>
          <a:xfrm>
            <a:off x="8950254" y="2039814"/>
            <a:ext cx="3212432" cy="2683043"/>
            <a:chOff x="8467615" y="2141621"/>
            <a:chExt cx="3212432" cy="2683043"/>
          </a:xfrm>
        </p:grpSpPr>
        <p:pic>
          <p:nvPicPr>
            <p:cNvPr id="12" name="Picture 11">
              <a:extLst>
                <a:ext uri="{FF2B5EF4-FFF2-40B4-BE49-F238E27FC236}">
                  <a16:creationId xmlns:a16="http://schemas.microsoft.com/office/drawing/2014/main" id="{1CFF9339-548B-4D33-8DB2-C15537923887}"/>
                </a:ext>
              </a:extLst>
            </p:cNvPr>
            <p:cNvPicPr>
              <a:picLocks noChangeAspect="1"/>
            </p:cNvPicPr>
            <p:nvPr/>
          </p:nvPicPr>
          <p:blipFill rotWithShape="1">
            <a:blip r:embed="rId3">
              <a:extLst>
                <a:ext uri="{28A0092B-C50C-407E-A947-70E740481C1C}">
                  <a14:useLocalDpi xmlns:a14="http://schemas.microsoft.com/office/drawing/2010/main" val="0"/>
                </a:ext>
              </a:extLst>
            </a:blip>
            <a:srcRect l="10931" t="8069" r="5533" b="8624"/>
            <a:stretch/>
          </p:blipFill>
          <p:spPr>
            <a:xfrm>
              <a:off x="8467615" y="2141621"/>
              <a:ext cx="3212432" cy="2683043"/>
            </a:xfrm>
            <a:prstGeom prst="rect">
              <a:avLst/>
            </a:prstGeom>
          </p:spPr>
        </p:pic>
        <p:sp>
          <p:nvSpPr>
            <p:cNvPr id="14" name="TextBox 13">
              <a:extLst>
                <a:ext uri="{FF2B5EF4-FFF2-40B4-BE49-F238E27FC236}">
                  <a16:creationId xmlns:a16="http://schemas.microsoft.com/office/drawing/2014/main" id="{EED1FE4E-D193-4C76-99B5-78660A00E5A0}"/>
                </a:ext>
              </a:extLst>
            </p:cNvPr>
            <p:cNvSpPr txBox="1"/>
            <p:nvPr/>
          </p:nvSpPr>
          <p:spPr>
            <a:xfrm rot="20900935">
              <a:off x="8643664" y="3198637"/>
              <a:ext cx="2721188" cy="1061829"/>
            </a:xfrm>
            <a:prstGeom prst="rect">
              <a:avLst/>
            </a:prstGeom>
            <a:noFill/>
          </p:spPr>
          <p:txBody>
            <a:bodyPr wrap="square" rtlCol="0">
              <a:spAutoFit/>
            </a:bodyPr>
            <a:lstStyle/>
            <a:p>
              <a:pPr algn="ctr"/>
              <a:r>
                <a:rPr lang="en-US" sz="2100" dirty="0">
                  <a:latin typeface="Segoe Script" panose="020B0504020000000003" pitchFamily="34" charset="0"/>
                </a:rPr>
                <a:t>Submit new override </a:t>
              </a:r>
            </a:p>
            <a:p>
              <a:pPr algn="ctr"/>
              <a:r>
                <a:rPr lang="en-US" sz="2100" dirty="0">
                  <a:latin typeface="Segoe Script" panose="020B0504020000000003" pitchFamily="34" charset="0"/>
                </a:rPr>
                <a:t>requests</a:t>
              </a:r>
            </a:p>
          </p:txBody>
        </p:sp>
      </p:grpSp>
    </p:spTree>
    <p:extLst>
      <p:ext uri="{BB962C8B-B14F-4D97-AF65-F5344CB8AC3E}">
        <p14:creationId xmlns:p14="http://schemas.microsoft.com/office/powerpoint/2010/main" val="2935300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Review of Timeline</a:t>
            </a:r>
          </a:p>
        </p:txBody>
      </p:sp>
      <p:sp>
        <p:nvSpPr>
          <p:cNvPr id="3" name="Content Placeholder 2"/>
          <p:cNvSpPr>
            <a:spLocks noGrp="1"/>
          </p:cNvSpPr>
          <p:nvPr>
            <p:ph idx="1"/>
          </p:nvPr>
        </p:nvSpPr>
        <p:spPr/>
        <p:txBody>
          <a:bodyPr>
            <a:normAutofit/>
          </a:bodyPr>
          <a:lstStyle/>
          <a:p>
            <a:pPr marL="0" indent="0">
              <a:buNone/>
            </a:pPr>
            <a:endParaRPr lang="en-US" sz="2100" b="1" dirty="0"/>
          </a:p>
          <a:p>
            <a:pPr marL="0" indent="0">
              <a:buNone/>
            </a:pPr>
            <a:endParaRPr lang="en-US" sz="2100" b="1"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23</a:t>
            </a:fld>
            <a:endParaRPr lang="en-US" dirty="0"/>
          </a:p>
        </p:txBody>
      </p:sp>
    </p:spTree>
    <p:extLst>
      <p:ext uri="{BB962C8B-B14F-4D97-AF65-F5344CB8AC3E}">
        <p14:creationId xmlns:p14="http://schemas.microsoft.com/office/powerpoint/2010/main" val="26125573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Data Submission Timeline</a:t>
            </a:r>
            <a:endParaRPr lang="en-US" dirty="0">
              <a:solidFill>
                <a:schemeClr val="tx1"/>
              </a:solidFill>
              <a:highlight>
                <a:srgbClr val="FFFF00"/>
              </a:highlight>
            </a:endParaRPr>
          </a:p>
        </p:txBody>
      </p:sp>
      <p:sp>
        <p:nvSpPr>
          <p:cNvPr id="4" name="Slide Number Placeholder 3"/>
          <p:cNvSpPr>
            <a:spLocks noGrp="1"/>
          </p:cNvSpPr>
          <p:nvPr>
            <p:ph type="sldNum" sz="quarter" idx="12"/>
          </p:nvPr>
        </p:nvSpPr>
        <p:spPr/>
        <p:txBody>
          <a:bodyPr/>
          <a:lstStyle/>
          <a:p>
            <a:fld id="{4CE482DC-2269-4F26-9D2A-7E44B1A4CD85}" type="slidenum">
              <a:rPr lang="en-US" smtClean="0"/>
              <a:pPr/>
              <a:t>24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717188997"/>
              </p:ext>
            </p:extLst>
          </p:nvPr>
        </p:nvGraphicFramePr>
        <p:xfrm>
          <a:off x="979517" y="1849445"/>
          <a:ext cx="10395619" cy="4320295"/>
        </p:xfrm>
        <a:graphic>
          <a:graphicData uri="http://schemas.openxmlformats.org/drawingml/2006/table">
            <a:tbl>
              <a:tblPr firstRow="1" bandRow="1">
                <a:tableStyleId>{7E9639D4-E3E2-4D34-9284-5A2195B3D0D7}</a:tableStyleId>
              </a:tblPr>
              <a:tblGrid>
                <a:gridCol w="6866035">
                  <a:extLst>
                    <a:ext uri="{9D8B030D-6E8A-4147-A177-3AD203B41FA5}">
                      <a16:colId xmlns:a16="http://schemas.microsoft.com/office/drawing/2014/main" val="20000"/>
                    </a:ext>
                  </a:extLst>
                </a:gridCol>
                <a:gridCol w="1476129">
                  <a:extLst>
                    <a:ext uri="{9D8B030D-6E8A-4147-A177-3AD203B41FA5}">
                      <a16:colId xmlns:a16="http://schemas.microsoft.com/office/drawing/2014/main" val="20001"/>
                    </a:ext>
                  </a:extLst>
                </a:gridCol>
                <a:gridCol w="2053455">
                  <a:extLst>
                    <a:ext uri="{9D8B030D-6E8A-4147-A177-3AD203B41FA5}">
                      <a16:colId xmlns:a16="http://schemas.microsoft.com/office/drawing/2014/main" val="20002"/>
                    </a:ext>
                  </a:extLst>
                </a:gridCol>
              </a:tblGrid>
              <a:tr h="500460">
                <a:tc>
                  <a:txBody>
                    <a:bodyPr/>
                    <a:lstStyle/>
                    <a:p>
                      <a:r>
                        <a:rPr lang="en-US" sz="2400" dirty="0"/>
                        <a:t>Task</a:t>
                      </a:r>
                    </a:p>
                  </a:txBody>
                  <a:tcPr/>
                </a:tc>
                <a:tc>
                  <a:txBody>
                    <a:bodyPr/>
                    <a:lstStyle/>
                    <a:p>
                      <a:pPr algn="r"/>
                      <a:r>
                        <a:rPr lang="en-US" sz="2400" dirty="0"/>
                        <a:t>Start Date</a:t>
                      </a:r>
                    </a:p>
                  </a:txBody>
                  <a:tcPr/>
                </a:tc>
                <a:tc>
                  <a:txBody>
                    <a:bodyPr/>
                    <a:lstStyle/>
                    <a:p>
                      <a:pPr algn="r"/>
                      <a:r>
                        <a:rPr lang="en-US" sz="2400" dirty="0"/>
                        <a:t>End Date</a:t>
                      </a:r>
                    </a:p>
                  </a:txBody>
                  <a:tcPr/>
                </a:tc>
                <a:extLst>
                  <a:ext uri="{0D108BD9-81ED-4DB2-BD59-A6C34878D82A}">
                    <a16:rowId xmlns:a16="http://schemas.microsoft.com/office/drawing/2014/main" val="10000"/>
                  </a:ext>
                </a:extLst>
              </a:tr>
              <a:tr h="657393">
                <a:tc>
                  <a:txBody>
                    <a:bodyPr/>
                    <a:lstStyle/>
                    <a:p>
                      <a:r>
                        <a:rPr lang="en-US" sz="2000" dirty="0"/>
                        <a:t>Hospital testing of Chapter 241 and validation changes in Hospital Data Test Portal</a:t>
                      </a:r>
                    </a:p>
                  </a:txBody>
                  <a:tcPr/>
                </a:tc>
                <a:tc>
                  <a:txBody>
                    <a:bodyPr/>
                    <a:lstStyle/>
                    <a:p>
                      <a:pPr algn="r"/>
                      <a:r>
                        <a:rPr lang="en-US" sz="2000" dirty="0"/>
                        <a:t>2/1/2018</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a:t>2/28/2018</a:t>
                      </a:r>
                    </a:p>
                  </a:txBody>
                  <a:tcPr/>
                </a:tc>
                <a:extLst>
                  <a:ext uri="{0D108BD9-81ED-4DB2-BD59-A6C34878D82A}">
                    <a16:rowId xmlns:a16="http://schemas.microsoft.com/office/drawing/2014/main" val="10005"/>
                  </a:ext>
                </a:extLst>
              </a:tr>
              <a:tr h="500460">
                <a:tc>
                  <a:txBody>
                    <a:bodyPr/>
                    <a:lstStyle/>
                    <a:p>
                      <a:r>
                        <a:rPr lang="en-US" sz="2000" dirty="0"/>
                        <a:t>Q4 2107 data files are due in old Chapter 241 format</a:t>
                      </a:r>
                    </a:p>
                  </a:txBody>
                  <a:tcPr/>
                </a:tc>
                <a:tc>
                  <a:txBody>
                    <a:bodyPr/>
                    <a:lstStyle/>
                    <a:p>
                      <a:pPr algn="r"/>
                      <a:r>
                        <a:rPr lang="en-US" sz="2000" dirty="0"/>
                        <a:t>1/1/2018</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a:t>3/30/2018</a:t>
                      </a:r>
                    </a:p>
                  </a:txBody>
                  <a:tcPr/>
                </a:tc>
                <a:extLst>
                  <a:ext uri="{0D108BD9-81ED-4DB2-BD59-A6C34878D82A}">
                    <a16:rowId xmlns:a16="http://schemas.microsoft.com/office/drawing/2014/main" val="992640263"/>
                  </a:ext>
                </a:extLst>
              </a:tr>
              <a:tr h="657393">
                <a:tc>
                  <a:txBody>
                    <a:bodyPr/>
                    <a:lstStyle/>
                    <a:p>
                      <a:r>
                        <a:rPr lang="en-US" sz="2000" dirty="0"/>
                        <a:t>Last day files for any period will be accepted in the old Chapter 241 format</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000" dirty="0"/>
                        <a:t>3/30/2018</a:t>
                      </a:r>
                    </a:p>
                    <a:p>
                      <a:pPr algn="r"/>
                      <a:endParaRPr lang="en-US" sz="200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000" dirty="0"/>
                        <a:t>3/30/2018</a:t>
                      </a:r>
                    </a:p>
                    <a:p>
                      <a:pPr marL="0" marR="0" indent="0" algn="r" defTabSz="914400" rtl="0" eaLnBrk="1" fontAlgn="auto" latinLnBrk="0" hangingPunct="1">
                        <a:lnSpc>
                          <a:spcPct val="100000"/>
                        </a:lnSpc>
                        <a:spcBef>
                          <a:spcPts val="0"/>
                        </a:spcBef>
                        <a:spcAft>
                          <a:spcPts val="0"/>
                        </a:spcAft>
                        <a:buClrTx/>
                        <a:buSzTx/>
                        <a:buFontTx/>
                        <a:buNone/>
                        <a:tabLst/>
                        <a:defRPr/>
                      </a:pPr>
                      <a:endParaRPr lang="en-US" sz="2000" dirty="0"/>
                    </a:p>
                  </a:txBody>
                  <a:tcPr/>
                </a:tc>
                <a:extLst>
                  <a:ext uri="{0D108BD9-81ED-4DB2-BD59-A6C34878D82A}">
                    <a16:rowId xmlns:a16="http://schemas.microsoft.com/office/drawing/2014/main" val="2103723194"/>
                  </a:ext>
                </a:extLst>
              </a:tr>
              <a:tr h="657393">
                <a:tc>
                  <a:txBody>
                    <a:bodyPr/>
                    <a:lstStyle/>
                    <a:p>
                      <a:r>
                        <a:rPr lang="en-US" sz="2000" dirty="0"/>
                        <a:t>Files submitted in this period will be held and processed on 4/4/2018</a:t>
                      </a:r>
                    </a:p>
                  </a:txBody>
                  <a:tcPr/>
                </a:tc>
                <a:tc>
                  <a:txBody>
                    <a:bodyPr/>
                    <a:lstStyle/>
                    <a:p>
                      <a:pPr algn="r"/>
                      <a:r>
                        <a:rPr lang="en-US" sz="2000" dirty="0"/>
                        <a:t>4/1/2018</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a:t>4/3/2018</a:t>
                      </a:r>
                    </a:p>
                  </a:txBody>
                  <a:tcPr/>
                </a:tc>
                <a:extLst>
                  <a:ext uri="{0D108BD9-81ED-4DB2-BD59-A6C34878D82A}">
                    <a16:rowId xmlns:a16="http://schemas.microsoft.com/office/drawing/2014/main" val="2535098093"/>
                  </a:ext>
                </a:extLst>
              </a:tr>
              <a:tr h="715795">
                <a:tc>
                  <a:txBody>
                    <a:bodyPr/>
                    <a:lstStyle/>
                    <a:p>
                      <a:r>
                        <a:rPr lang="en-US" sz="2000" dirty="0"/>
                        <a:t>Begin submissions of new Chapter 241 formatted files (Q1 2018) and LOS Crosswalks (if applicable)– Annual override reset</a:t>
                      </a:r>
                    </a:p>
                  </a:txBody>
                  <a:tcPr/>
                </a:tc>
                <a:tc>
                  <a:txBody>
                    <a:bodyPr/>
                    <a:lstStyle/>
                    <a:p>
                      <a:pPr algn="r"/>
                      <a:r>
                        <a:rPr lang="en-US" sz="2000" dirty="0"/>
                        <a:t>4/4/2018</a:t>
                      </a:r>
                    </a:p>
                  </a:txBody>
                  <a:tcPr/>
                </a:tc>
                <a:tc>
                  <a:txBody>
                    <a:bodyPr/>
                    <a:lstStyle/>
                    <a:p>
                      <a:pPr algn="r"/>
                      <a:r>
                        <a:rPr lang="en-US" sz="2000" dirty="0"/>
                        <a:t>4/4/2018</a:t>
                      </a:r>
                    </a:p>
                  </a:txBody>
                  <a:tcPr/>
                </a:tc>
                <a:extLst>
                  <a:ext uri="{0D108BD9-81ED-4DB2-BD59-A6C34878D82A}">
                    <a16:rowId xmlns:a16="http://schemas.microsoft.com/office/drawing/2014/main" val="4157854019"/>
                  </a:ext>
                </a:extLst>
              </a:tr>
              <a:tr h="500460">
                <a:tc>
                  <a:txBody>
                    <a:bodyPr/>
                    <a:lstStyle/>
                    <a:p>
                      <a:r>
                        <a:rPr lang="en-US" sz="2000" dirty="0"/>
                        <a:t>Annual registration information updates</a:t>
                      </a:r>
                    </a:p>
                  </a:txBody>
                  <a:tcPr/>
                </a:tc>
                <a:tc>
                  <a:txBody>
                    <a:bodyPr/>
                    <a:lstStyle/>
                    <a:p>
                      <a:pPr algn="r"/>
                      <a:r>
                        <a:rPr lang="en-US" sz="2000" dirty="0"/>
                        <a:t>4/4/2018</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a:t>4/30/2018</a:t>
                      </a:r>
                    </a:p>
                  </a:txBody>
                  <a:tcPr/>
                </a:tc>
                <a:extLst>
                  <a:ext uri="{0D108BD9-81ED-4DB2-BD59-A6C34878D82A}">
                    <a16:rowId xmlns:a16="http://schemas.microsoft.com/office/drawing/2014/main" val="3682690851"/>
                  </a:ext>
                </a:extLst>
              </a:tr>
            </a:tbl>
          </a:graphicData>
        </a:graphic>
      </p:graphicFrame>
    </p:spTree>
    <p:extLst>
      <p:ext uri="{BB962C8B-B14F-4D97-AF65-F5344CB8AC3E}">
        <p14:creationId xmlns:p14="http://schemas.microsoft.com/office/powerpoint/2010/main" val="207792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Data Quality Tips and Reminders</a:t>
            </a:r>
          </a:p>
        </p:txBody>
      </p:sp>
      <p:sp>
        <p:nvSpPr>
          <p:cNvPr id="7" name="Content Placeholder 6"/>
          <p:cNvSpPr>
            <a:spLocks noGrp="1"/>
          </p:cNvSpPr>
          <p:nvPr>
            <p:ph idx="1"/>
          </p:nvPr>
        </p:nvSpPr>
        <p:spPr/>
        <p:txBody>
          <a:bodyPr>
            <a:normAutofit/>
          </a:bodyPr>
          <a:lstStyle/>
          <a:p>
            <a:pPr marL="457200" lvl="1" indent="-457200">
              <a:lnSpc>
                <a:spcPct val="120000"/>
              </a:lnSpc>
              <a:spcBef>
                <a:spcPts val="1200"/>
              </a:spcBef>
              <a:spcAft>
                <a:spcPts val="200"/>
              </a:spcAft>
              <a:buSzPct val="100000"/>
              <a:buFont typeface="Arial" panose="020B0604020202020204" pitchFamily="34" charset="0"/>
              <a:buChar char="•"/>
            </a:pPr>
            <a:r>
              <a:rPr lang="en-US" sz="2800" dirty="0">
                <a:solidFill>
                  <a:schemeClr val="tx1"/>
                </a:solidFill>
              </a:rPr>
              <a:t>Hospital data should have Patient Discharge Status (IP2014) populated. </a:t>
            </a:r>
          </a:p>
          <a:p>
            <a:pPr marL="457200" lvl="1" indent="-457200">
              <a:lnSpc>
                <a:spcPct val="120000"/>
              </a:lnSpc>
              <a:spcBef>
                <a:spcPts val="1200"/>
              </a:spcBef>
              <a:spcAft>
                <a:spcPts val="200"/>
              </a:spcAft>
              <a:buSzPct val="100000"/>
              <a:buFont typeface="Arial" panose="020B0604020202020204" pitchFamily="34" charset="0"/>
              <a:buChar char="•"/>
            </a:pPr>
            <a:r>
              <a:rPr lang="en-US" sz="2800" dirty="0">
                <a:solidFill>
                  <a:schemeClr val="tx1"/>
                </a:solidFill>
              </a:rPr>
              <a:t>ICD-9 fields (IP70xx) should be blank.</a:t>
            </a:r>
          </a:p>
        </p:txBody>
      </p:sp>
      <p:sp>
        <p:nvSpPr>
          <p:cNvPr id="5" name="Slide Number Placeholder 4"/>
          <p:cNvSpPr>
            <a:spLocks noGrp="1"/>
          </p:cNvSpPr>
          <p:nvPr>
            <p:ph type="sldNum" sz="quarter" idx="12"/>
          </p:nvPr>
        </p:nvSpPr>
        <p:spPr/>
        <p:txBody>
          <a:bodyPr/>
          <a:lstStyle/>
          <a:p>
            <a:fld id="{4FAB73BC-B049-4115-A692-8D63A059BFB8}" type="slidenum">
              <a:rPr lang="en-US" smtClean="0"/>
              <a:pPr/>
              <a:t>25</a:t>
            </a:fld>
            <a:endParaRPr lang="en-US" dirty="0"/>
          </a:p>
        </p:txBody>
      </p:sp>
    </p:spTree>
    <p:extLst>
      <p:ext uri="{BB962C8B-B14F-4D97-AF65-F5344CB8AC3E}">
        <p14:creationId xmlns:p14="http://schemas.microsoft.com/office/powerpoint/2010/main" val="31978333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a:t>Questions?</a:t>
            </a:r>
            <a:endParaRPr lang="en-US" sz="4800" b="1"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26</a:t>
            </a:fld>
            <a:endParaRPr lang="en-US" dirty="0"/>
          </a:p>
        </p:txBody>
      </p:sp>
      <p:sp>
        <p:nvSpPr>
          <p:cNvPr id="2" name="Content Placeholder 1"/>
          <p:cNvSpPr>
            <a:spLocks noGrp="1"/>
          </p:cNvSpPr>
          <p:nvPr>
            <p:ph idx="1"/>
          </p:nvPr>
        </p:nvSpPr>
        <p:spPr>
          <a:xfrm>
            <a:off x="4349262" y="398584"/>
            <a:ext cx="7842738" cy="6740770"/>
          </a:xfrm>
        </p:spPr>
        <p:txBody>
          <a:bodyPr>
            <a:normAutofit/>
          </a:bodyPr>
          <a:lstStyle/>
          <a:p>
            <a:pPr marL="0" lvl="0" indent="0">
              <a:lnSpc>
                <a:spcPct val="120000"/>
              </a:lnSpc>
              <a:spcBef>
                <a:spcPts val="0"/>
              </a:spcBef>
              <a:spcAft>
                <a:spcPts val="0"/>
              </a:spcAft>
              <a:buNone/>
            </a:pPr>
            <a:r>
              <a:rPr lang="en-US" b="1" dirty="0"/>
              <a:t>Will the presentation be available afterwards?</a:t>
            </a:r>
            <a:endParaRPr lang="en-US" dirty="0"/>
          </a:p>
          <a:p>
            <a:pPr marL="0" indent="0">
              <a:lnSpc>
                <a:spcPct val="120000"/>
              </a:lnSpc>
              <a:spcBef>
                <a:spcPts val="0"/>
              </a:spcBef>
              <a:spcAft>
                <a:spcPts val="0"/>
              </a:spcAft>
              <a:buNone/>
            </a:pPr>
            <a:r>
              <a:rPr lang="en-US" dirty="0"/>
              <a:t>Yes. The presentation will be posted to the MHDO Website. We will email a link to all participants as soon as the presentation is available. </a:t>
            </a:r>
          </a:p>
          <a:p>
            <a:pPr marL="0" indent="0">
              <a:lnSpc>
                <a:spcPct val="120000"/>
              </a:lnSpc>
              <a:spcBef>
                <a:spcPts val="0"/>
              </a:spcBef>
              <a:spcAft>
                <a:spcPts val="0"/>
              </a:spcAft>
              <a:buNone/>
            </a:pPr>
            <a:endParaRPr lang="en-US" b="1" dirty="0"/>
          </a:p>
          <a:p>
            <a:pPr marL="0" lvl="0" indent="0">
              <a:lnSpc>
                <a:spcPct val="120000"/>
              </a:lnSpc>
              <a:spcBef>
                <a:spcPts val="0"/>
              </a:spcBef>
              <a:spcAft>
                <a:spcPts val="0"/>
              </a:spcAft>
              <a:buNone/>
            </a:pPr>
            <a:endParaRPr lang="en-US" b="1"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927358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123" y="2478808"/>
            <a:ext cx="3676919" cy="3664490"/>
          </a:xfrm>
        </p:spPr>
        <p:txBody>
          <a:bodyPr>
            <a:noAutofit/>
          </a:bodyPr>
          <a:lstStyle/>
          <a:p>
            <a:r>
              <a:rPr lang="en-US" sz="2000" b="1" dirty="0"/>
              <a:t>Portal Help Desk</a:t>
            </a:r>
            <a:br>
              <a:rPr lang="en-US" sz="2000" dirty="0"/>
            </a:br>
            <a:br>
              <a:rPr lang="en-US" sz="2000" dirty="0"/>
            </a:br>
            <a:r>
              <a:rPr lang="en-US" sz="2000" dirty="0"/>
              <a:t>Email: mhdohelp@hsri.org</a:t>
            </a:r>
            <a:br>
              <a:rPr lang="en-US" sz="2000" dirty="0"/>
            </a:br>
            <a:r>
              <a:rPr lang="en-US" sz="2000" dirty="0"/>
              <a:t>Toll-Free Phone Number:  (866) 451-5876 </a:t>
            </a:r>
            <a:br>
              <a:rPr lang="en-US" sz="2000" dirty="0"/>
            </a:br>
            <a:r>
              <a:rPr lang="en-US" sz="2000" dirty="0"/>
              <a:t>Available:	8:00 AM – 5:00 PM EDT, Monday – Friday</a:t>
            </a:r>
            <a:br>
              <a:rPr lang="en-US" sz="2000" dirty="0"/>
            </a:br>
            <a:br>
              <a:rPr lang="en-US" sz="2000" dirty="0"/>
            </a:br>
            <a:r>
              <a:rPr lang="en-US" sz="2000" b="1" dirty="0"/>
              <a:t>Compliance Help</a:t>
            </a:r>
            <a:br>
              <a:rPr lang="en-US" sz="2000" dirty="0"/>
            </a:br>
            <a:br>
              <a:rPr lang="en-US" sz="2000" dirty="0"/>
            </a:br>
            <a:r>
              <a:rPr lang="en-US" sz="2000" dirty="0"/>
              <a:t>Contact:	Kimberly Wing, Compliance Officer, Maine Health Data Organization</a:t>
            </a:r>
            <a:br>
              <a:rPr lang="en-US" sz="2000" dirty="0"/>
            </a:br>
            <a:r>
              <a:rPr lang="en-US" sz="2000" dirty="0"/>
              <a:t>Email: kimberly.wing@maine.gov</a:t>
            </a:r>
            <a:br>
              <a:rPr lang="en-US" sz="2000" dirty="0"/>
            </a:br>
            <a:r>
              <a:rPr lang="en-US" sz="2000" dirty="0"/>
              <a:t>Phone Number: (207) 287-2296</a:t>
            </a:r>
            <a:br>
              <a:rPr lang="en-US" sz="2000" dirty="0"/>
            </a:br>
            <a:br>
              <a:rPr lang="en-US" sz="2000" dirty="0"/>
            </a:br>
            <a:r>
              <a:rPr lang="en-US" sz="2000" b="1" dirty="0"/>
              <a:t>MHDO Website – </a:t>
            </a:r>
            <a:br>
              <a:rPr lang="en-US" sz="2000" b="1" dirty="0"/>
            </a:br>
            <a:r>
              <a:rPr lang="en-US" sz="2000" b="1" dirty="0"/>
              <a:t>Hospital Data Submitter Page</a:t>
            </a:r>
            <a:br>
              <a:rPr lang="en-US" sz="2000" b="1" dirty="0"/>
            </a:br>
            <a:br>
              <a:rPr lang="en-US" sz="2000" dirty="0"/>
            </a:br>
            <a:r>
              <a:rPr lang="en-US" sz="2000" dirty="0"/>
              <a:t>https://mhdo.maine.gov/hosp_data_submitters.htm</a:t>
            </a:r>
            <a:br>
              <a:rPr lang="en-US" sz="2000" dirty="0"/>
            </a:br>
            <a:endParaRPr lang="en-US" sz="2000" dirty="0"/>
          </a:p>
        </p:txBody>
      </p:sp>
      <p:pic>
        <p:nvPicPr>
          <p:cNvPr id="5" name="Content Placeholder 4"/>
          <p:cNvPicPr>
            <a:picLocks noGrp="1" noChangeAspect="1"/>
          </p:cNvPicPr>
          <p:nvPr>
            <p:ph idx="1"/>
          </p:nvPr>
        </p:nvPicPr>
        <p:blipFill>
          <a:blip r:embed="rId3"/>
          <a:stretch>
            <a:fillRect/>
          </a:stretch>
        </p:blipFill>
        <p:spPr>
          <a:xfrm>
            <a:off x="5516675" y="4707870"/>
            <a:ext cx="4769809" cy="1435429"/>
          </a:xfrm>
          <a:prstGeom prst="rect">
            <a:avLst/>
          </a:prstGeom>
        </p:spPr>
      </p:pic>
      <p:sp>
        <p:nvSpPr>
          <p:cNvPr id="4" name="Text Placeholder 3"/>
          <p:cNvSpPr>
            <a:spLocks noGrp="1"/>
          </p:cNvSpPr>
          <p:nvPr>
            <p:ph type="body" sz="half" idx="2"/>
          </p:nvPr>
        </p:nvSpPr>
        <p:spPr>
          <a:xfrm>
            <a:off x="17586" y="5477739"/>
            <a:ext cx="3969994" cy="1331119"/>
          </a:xfrm>
        </p:spPr>
        <p:txBody>
          <a:bodyPr/>
          <a:lstStyle/>
          <a:p>
            <a:br>
              <a:rPr lang="en-US" sz="2200" dirty="0"/>
            </a:br>
            <a:endParaRPr lang="en-US" sz="2200" dirty="0">
              <a:solidFill>
                <a:srgbClr val="FF0000"/>
              </a:solidFill>
            </a:endParaRPr>
          </a:p>
        </p:txBody>
      </p:sp>
      <p:pic>
        <p:nvPicPr>
          <p:cNvPr id="6" name="Picture 5"/>
          <p:cNvPicPr>
            <a:picLocks noChangeAspect="1"/>
          </p:cNvPicPr>
          <p:nvPr/>
        </p:nvPicPr>
        <p:blipFill>
          <a:blip r:embed="rId4"/>
          <a:stretch>
            <a:fillRect/>
          </a:stretch>
        </p:blipFill>
        <p:spPr>
          <a:xfrm>
            <a:off x="5516675" y="734096"/>
            <a:ext cx="3571875" cy="3733800"/>
          </a:xfrm>
          <a:prstGeom prst="rect">
            <a:avLst/>
          </a:prstGeom>
        </p:spPr>
      </p:pic>
    </p:spTree>
    <p:extLst>
      <p:ext uri="{BB962C8B-B14F-4D97-AF65-F5344CB8AC3E}">
        <p14:creationId xmlns:p14="http://schemas.microsoft.com/office/powerpoint/2010/main" val="2709971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594359"/>
            <a:ext cx="4149969" cy="2286000"/>
          </a:xfrm>
        </p:spPr>
        <p:txBody>
          <a:bodyPr>
            <a:normAutofit/>
          </a:bodyPr>
          <a:lstStyle/>
          <a:p>
            <a:pPr algn="ctr"/>
            <a:r>
              <a:rPr lang="en-US" sz="4800" b="1" dirty="0"/>
              <a:t>Changes to Chapter 241</a:t>
            </a:r>
          </a:p>
        </p:txBody>
      </p:sp>
      <p:sp>
        <p:nvSpPr>
          <p:cNvPr id="4" name="Slide Number Placeholder 3"/>
          <p:cNvSpPr>
            <a:spLocks noGrp="1"/>
          </p:cNvSpPr>
          <p:nvPr>
            <p:ph type="sldNum" sz="quarter" idx="12"/>
          </p:nvPr>
        </p:nvSpPr>
        <p:spPr/>
        <p:txBody>
          <a:bodyPr/>
          <a:lstStyle/>
          <a:p>
            <a:fld id="{4CE482DC-2269-4F26-9D2A-7E44B1A4CD85}" type="slidenum">
              <a:rPr lang="en-US" smtClean="0"/>
              <a:pPr/>
              <a:t>3</a:t>
            </a:fld>
            <a:endParaRPr lang="en-US" dirty="0"/>
          </a:p>
        </p:txBody>
      </p:sp>
      <p:sp>
        <p:nvSpPr>
          <p:cNvPr id="6" name="Content Placeholder 2"/>
          <p:cNvSpPr>
            <a:spLocks noGrp="1"/>
          </p:cNvSpPr>
          <p:nvPr>
            <p:ph idx="1"/>
          </p:nvPr>
        </p:nvSpPr>
        <p:spPr>
          <a:xfrm>
            <a:off x="4800600" y="731520"/>
            <a:ext cx="6492240" cy="5257800"/>
          </a:xfrm>
        </p:spPr>
        <p:txBody>
          <a:bodyPr>
            <a:normAutofit/>
          </a:bodyPr>
          <a:lstStyle/>
          <a:p>
            <a:pPr lvl="0"/>
            <a:r>
              <a:rPr lang="en-US" b="1" dirty="0"/>
              <a:t>Summary</a:t>
            </a:r>
            <a:endParaRPr lang="en-US" dirty="0"/>
          </a:p>
          <a:p>
            <a:pPr lvl="1"/>
            <a:r>
              <a:rPr lang="en-US" dirty="0"/>
              <a:t>Clarification of language</a:t>
            </a:r>
          </a:p>
          <a:p>
            <a:pPr lvl="1"/>
            <a:r>
              <a:rPr lang="en-US" dirty="0"/>
              <a:t>Updated terminology</a:t>
            </a:r>
          </a:p>
          <a:p>
            <a:pPr lvl="1"/>
            <a:r>
              <a:rPr lang="en-US" dirty="0"/>
              <a:t>Deletion of old information</a:t>
            </a:r>
          </a:p>
          <a:p>
            <a:pPr lvl="1"/>
            <a:r>
              <a:rPr lang="en-US" dirty="0"/>
              <a:t>Updated code list reference information</a:t>
            </a:r>
          </a:p>
          <a:p>
            <a:pPr lvl="1"/>
            <a:r>
              <a:rPr lang="en-US" dirty="0"/>
              <a:t>Addition of fields</a:t>
            </a:r>
          </a:p>
          <a:p>
            <a:pPr lvl="1"/>
            <a:r>
              <a:rPr lang="en-US" dirty="0"/>
              <a:t>Removal of fields</a:t>
            </a:r>
          </a:p>
          <a:p>
            <a:pPr lvl="1"/>
            <a:endParaRPr lang="en-US" dirty="0"/>
          </a:p>
          <a:p>
            <a:pPr marL="201168" lvl="1" indent="0">
              <a:buNone/>
            </a:pPr>
            <a:r>
              <a:rPr lang="en-US" b="1" dirty="0"/>
              <a:t>The changes go into effect with the submission of your Q1 2018 data which is due by June 30, 2018.</a:t>
            </a:r>
            <a:endParaRPr lang="en-US" sz="3000" b="1" dirty="0"/>
          </a:p>
        </p:txBody>
      </p:sp>
    </p:spTree>
    <p:extLst>
      <p:ext uri="{BB962C8B-B14F-4D97-AF65-F5344CB8AC3E}">
        <p14:creationId xmlns:p14="http://schemas.microsoft.com/office/powerpoint/2010/main" val="1755273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B1BB2-1893-42FF-B900-28017155015D}"/>
              </a:ext>
            </a:extLst>
          </p:cNvPr>
          <p:cNvSpPr>
            <a:spLocks noGrp="1"/>
          </p:cNvSpPr>
          <p:nvPr>
            <p:ph type="title"/>
          </p:nvPr>
        </p:nvSpPr>
        <p:spPr/>
        <p:txBody>
          <a:bodyPr/>
          <a:lstStyle/>
          <a:p>
            <a:r>
              <a:rPr lang="en-US" dirty="0"/>
              <a:t>New Inpatient Data Fields-as of 2018 Data Submissions</a:t>
            </a:r>
          </a:p>
        </p:txBody>
      </p:sp>
      <p:sp>
        <p:nvSpPr>
          <p:cNvPr id="3" name="Content Placeholder 2">
            <a:extLst>
              <a:ext uri="{FF2B5EF4-FFF2-40B4-BE49-F238E27FC236}">
                <a16:creationId xmlns:a16="http://schemas.microsoft.com/office/drawing/2014/main" id="{4AE893A1-25F2-473E-B846-A4596683E3DD}"/>
              </a:ext>
            </a:extLst>
          </p:cNvPr>
          <p:cNvSpPr>
            <a:spLocks noGrp="1"/>
          </p:cNvSpPr>
          <p:nvPr>
            <p:ph idx="1"/>
          </p:nvPr>
        </p:nvSpPr>
        <p:spPr/>
        <p:txBody>
          <a:bodyPr>
            <a:normAutofit fontScale="77500" lnSpcReduction="20000"/>
          </a:bodyPr>
          <a:lstStyle/>
          <a:p>
            <a:pPr marL="201168" lvl="1" indent="0">
              <a:lnSpc>
                <a:spcPct val="100000"/>
              </a:lnSpc>
              <a:buNone/>
            </a:pPr>
            <a:r>
              <a:rPr lang="en-US" sz="3400" dirty="0"/>
              <a:t>IP2020	Statement Covers Period – From</a:t>
            </a:r>
          </a:p>
          <a:p>
            <a:pPr marL="201168" lvl="1" indent="0">
              <a:lnSpc>
                <a:spcPct val="100000"/>
              </a:lnSpc>
              <a:buNone/>
            </a:pPr>
            <a:r>
              <a:rPr lang="en-US" sz="3400" dirty="0"/>
              <a:t>IP2021	Patient Country Code </a:t>
            </a:r>
          </a:p>
          <a:p>
            <a:pPr marL="201168" lvl="1" indent="0">
              <a:lnSpc>
                <a:spcPct val="100000"/>
              </a:lnSpc>
              <a:buNone/>
            </a:pPr>
            <a:r>
              <a:rPr lang="en-US" sz="3400" dirty="0"/>
              <a:t>IP2022	Patient Last Name	</a:t>
            </a:r>
          </a:p>
          <a:p>
            <a:pPr marL="201168" lvl="1" indent="0">
              <a:lnSpc>
                <a:spcPct val="100000"/>
              </a:lnSpc>
              <a:buNone/>
            </a:pPr>
            <a:r>
              <a:rPr lang="en-US" sz="3400" dirty="0"/>
              <a:t>IP2023	Patient First Name		</a:t>
            </a:r>
          </a:p>
          <a:p>
            <a:pPr marL="201168" lvl="1" indent="0">
              <a:lnSpc>
                <a:spcPct val="100000"/>
              </a:lnSpc>
              <a:buNone/>
            </a:pPr>
            <a:r>
              <a:rPr lang="en-US" sz="3400" dirty="0"/>
              <a:t>IP2024	Patient Middle Name or Initial	</a:t>
            </a:r>
          </a:p>
          <a:p>
            <a:pPr marL="201168" lvl="1" indent="0">
              <a:lnSpc>
                <a:spcPct val="100000"/>
              </a:lnSpc>
              <a:buNone/>
            </a:pPr>
            <a:r>
              <a:rPr lang="en-US" sz="3400" dirty="0"/>
              <a:t>IP2025	Patient Name Suffix	</a:t>
            </a:r>
          </a:p>
          <a:p>
            <a:pPr marL="201168" lvl="1" indent="0">
              <a:lnSpc>
                <a:spcPct val="100000"/>
              </a:lnSpc>
              <a:buNone/>
            </a:pPr>
            <a:r>
              <a:rPr lang="en-US" sz="3400" dirty="0"/>
              <a:t>IP2026	Patient Address Line 1		</a:t>
            </a:r>
          </a:p>
          <a:p>
            <a:pPr marL="201168" lvl="1" indent="0">
              <a:lnSpc>
                <a:spcPct val="100000"/>
              </a:lnSpc>
              <a:buNone/>
            </a:pPr>
            <a:r>
              <a:rPr lang="en-US" sz="3400" dirty="0"/>
              <a:t>IP2027	Patient Address Line 2	</a:t>
            </a:r>
          </a:p>
          <a:p>
            <a:pPr marL="201168" lvl="1" indent="0">
              <a:lnSpc>
                <a:spcPct val="100000"/>
              </a:lnSpc>
              <a:buNone/>
            </a:pPr>
            <a:r>
              <a:rPr lang="en-US" sz="3400" dirty="0"/>
              <a:t>IP3009	Payer Name</a:t>
            </a:r>
            <a:r>
              <a:rPr lang="en-US" dirty="0"/>
              <a:t>	</a:t>
            </a:r>
          </a:p>
          <a:p>
            <a:endParaRPr lang="en-US" dirty="0"/>
          </a:p>
          <a:p>
            <a:endParaRPr lang="en-US" dirty="0"/>
          </a:p>
        </p:txBody>
      </p:sp>
      <p:sp>
        <p:nvSpPr>
          <p:cNvPr id="4" name="Slide Number Placeholder 3">
            <a:extLst>
              <a:ext uri="{FF2B5EF4-FFF2-40B4-BE49-F238E27FC236}">
                <a16:creationId xmlns:a16="http://schemas.microsoft.com/office/drawing/2014/main" id="{E6A10FFE-0B48-46B7-A516-DDB6983339D6}"/>
              </a:ext>
            </a:extLst>
          </p:cNvPr>
          <p:cNvSpPr>
            <a:spLocks noGrp="1"/>
          </p:cNvSpPr>
          <p:nvPr>
            <p:ph type="sldNum" sz="quarter" idx="12"/>
          </p:nvPr>
        </p:nvSpPr>
        <p:spPr/>
        <p:txBody>
          <a:bodyPr/>
          <a:lstStyle/>
          <a:p>
            <a:fld id="{4CE482DC-2269-4F26-9D2A-7E44B1A4CD85}" type="slidenum">
              <a:rPr lang="en-US" smtClean="0"/>
              <a:pPr/>
              <a:t>4</a:t>
            </a:fld>
            <a:endParaRPr lang="en-US" dirty="0"/>
          </a:p>
        </p:txBody>
      </p:sp>
    </p:spTree>
    <p:extLst>
      <p:ext uri="{BB962C8B-B14F-4D97-AF65-F5344CB8AC3E}">
        <p14:creationId xmlns:p14="http://schemas.microsoft.com/office/powerpoint/2010/main" val="1843743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B1BB2-1893-42FF-B900-28017155015D}"/>
              </a:ext>
            </a:extLst>
          </p:cNvPr>
          <p:cNvSpPr>
            <a:spLocks noGrp="1"/>
          </p:cNvSpPr>
          <p:nvPr>
            <p:ph type="title"/>
          </p:nvPr>
        </p:nvSpPr>
        <p:spPr/>
        <p:txBody>
          <a:bodyPr/>
          <a:lstStyle/>
          <a:p>
            <a:r>
              <a:rPr lang="en-US" dirty="0"/>
              <a:t>IP2020 Statement Covers Period - From</a:t>
            </a:r>
          </a:p>
        </p:txBody>
      </p:sp>
      <p:sp>
        <p:nvSpPr>
          <p:cNvPr id="3" name="Content Placeholder 2">
            <a:extLst>
              <a:ext uri="{FF2B5EF4-FFF2-40B4-BE49-F238E27FC236}">
                <a16:creationId xmlns:a16="http://schemas.microsoft.com/office/drawing/2014/main" id="{4AE893A1-25F2-473E-B846-A4596683E3DD}"/>
              </a:ext>
            </a:extLst>
          </p:cNvPr>
          <p:cNvSpPr>
            <a:spLocks noGrp="1"/>
          </p:cNvSpPr>
          <p:nvPr>
            <p:ph idx="1"/>
          </p:nvPr>
        </p:nvSpPr>
        <p:spPr/>
        <p:txBody>
          <a:bodyPr>
            <a:normAutofit/>
          </a:bodyPr>
          <a:lstStyle/>
          <a:p>
            <a:pPr marL="457200" lvl="1" indent="-457200">
              <a:lnSpc>
                <a:spcPct val="100000"/>
              </a:lnSpc>
              <a:spcBef>
                <a:spcPts val="1200"/>
              </a:spcBef>
              <a:spcAft>
                <a:spcPts val="200"/>
              </a:spcAft>
              <a:buSzPct val="100000"/>
              <a:buFont typeface="Arial" panose="020B0604020202020204" pitchFamily="34" charset="0"/>
              <a:buChar char="•"/>
            </a:pPr>
            <a:r>
              <a:rPr lang="en-US" sz="2900" dirty="0">
                <a:solidFill>
                  <a:schemeClr val="tx1"/>
                </a:solidFill>
              </a:rPr>
              <a:t>The beginning date (CCYYMMDD) for the period covered on the record.</a:t>
            </a:r>
          </a:p>
          <a:p>
            <a:pPr marL="457200" lvl="1" indent="-457200">
              <a:lnSpc>
                <a:spcPct val="100000"/>
              </a:lnSpc>
              <a:spcBef>
                <a:spcPts val="1200"/>
              </a:spcBef>
              <a:spcAft>
                <a:spcPts val="200"/>
              </a:spcAft>
              <a:buSzPct val="100000"/>
              <a:buFont typeface="Arial" panose="020B0604020202020204" pitchFamily="34" charset="0"/>
              <a:buChar char="•"/>
            </a:pPr>
            <a:r>
              <a:rPr lang="en-US" sz="2900" dirty="0">
                <a:solidFill>
                  <a:schemeClr val="tx1"/>
                </a:solidFill>
              </a:rPr>
              <a:t>The “From” date must be a valid date that is not later than the “Thru” date (IP2013).</a:t>
            </a:r>
          </a:p>
        </p:txBody>
      </p:sp>
      <p:sp>
        <p:nvSpPr>
          <p:cNvPr id="4" name="Slide Number Placeholder 3">
            <a:extLst>
              <a:ext uri="{FF2B5EF4-FFF2-40B4-BE49-F238E27FC236}">
                <a16:creationId xmlns:a16="http://schemas.microsoft.com/office/drawing/2014/main" id="{E6A10FFE-0B48-46B7-A516-DDB6983339D6}"/>
              </a:ext>
            </a:extLst>
          </p:cNvPr>
          <p:cNvSpPr>
            <a:spLocks noGrp="1"/>
          </p:cNvSpPr>
          <p:nvPr>
            <p:ph type="sldNum" sz="quarter" idx="12"/>
          </p:nvPr>
        </p:nvSpPr>
        <p:spPr/>
        <p:txBody>
          <a:bodyPr/>
          <a:lstStyle/>
          <a:p>
            <a:fld id="{4CE482DC-2269-4F26-9D2A-7E44B1A4CD85}" type="slidenum">
              <a:rPr lang="en-US" smtClean="0"/>
              <a:pPr/>
              <a:t>5</a:t>
            </a:fld>
            <a:endParaRPr lang="en-US" dirty="0"/>
          </a:p>
        </p:txBody>
      </p:sp>
    </p:spTree>
    <p:extLst>
      <p:ext uri="{BB962C8B-B14F-4D97-AF65-F5344CB8AC3E}">
        <p14:creationId xmlns:p14="http://schemas.microsoft.com/office/powerpoint/2010/main" val="3149889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B1BB2-1893-42FF-B900-28017155015D}"/>
              </a:ext>
            </a:extLst>
          </p:cNvPr>
          <p:cNvSpPr>
            <a:spLocks noGrp="1"/>
          </p:cNvSpPr>
          <p:nvPr>
            <p:ph type="title"/>
          </p:nvPr>
        </p:nvSpPr>
        <p:spPr/>
        <p:txBody>
          <a:bodyPr/>
          <a:lstStyle/>
          <a:p>
            <a:r>
              <a:rPr lang="en-US" dirty="0"/>
              <a:t>Inpatient Data Deletions-as of 2018 Data Submissions</a:t>
            </a:r>
          </a:p>
        </p:txBody>
      </p:sp>
      <p:sp>
        <p:nvSpPr>
          <p:cNvPr id="3" name="Content Placeholder 2">
            <a:extLst>
              <a:ext uri="{FF2B5EF4-FFF2-40B4-BE49-F238E27FC236}">
                <a16:creationId xmlns:a16="http://schemas.microsoft.com/office/drawing/2014/main" id="{4AE893A1-25F2-473E-B846-A4596683E3DD}"/>
              </a:ext>
            </a:extLst>
          </p:cNvPr>
          <p:cNvSpPr>
            <a:spLocks noGrp="1"/>
          </p:cNvSpPr>
          <p:nvPr>
            <p:ph idx="1"/>
          </p:nvPr>
        </p:nvSpPr>
        <p:spPr/>
        <p:txBody>
          <a:bodyPr>
            <a:normAutofit/>
          </a:bodyPr>
          <a:lstStyle/>
          <a:p>
            <a:pPr marL="201168" lvl="1" indent="0">
              <a:lnSpc>
                <a:spcPct val="100000"/>
              </a:lnSpc>
              <a:buNone/>
            </a:pPr>
            <a:r>
              <a:rPr lang="en-US" sz="3400" dirty="0"/>
              <a:t>IP3004	Payer Identification Number</a:t>
            </a:r>
          </a:p>
          <a:p>
            <a:pPr marL="201168" lvl="1" indent="0">
              <a:lnSpc>
                <a:spcPct val="100000"/>
              </a:lnSpc>
              <a:buNone/>
            </a:pPr>
            <a:r>
              <a:rPr lang="en-US" sz="3400" dirty="0"/>
              <a:t>IP3006	Payer Name</a:t>
            </a:r>
          </a:p>
          <a:p>
            <a:pPr marL="201168" lvl="1" indent="0">
              <a:lnSpc>
                <a:spcPct val="100000"/>
              </a:lnSpc>
              <a:buNone/>
            </a:pPr>
            <a:r>
              <a:rPr lang="en-US" sz="3400" dirty="0"/>
              <a:t>IP3096	Filler</a:t>
            </a:r>
          </a:p>
          <a:p>
            <a:pPr marL="201168" lvl="1" indent="0">
              <a:lnSpc>
                <a:spcPct val="100000"/>
              </a:lnSpc>
              <a:buNone/>
            </a:pPr>
            <a:r>
              <a:rPr lang="en-US" sz="3400" dirty="0"/>
              <a:t>IP3098	Filler</a:t>
            </a:r>
          </a:p>
          <a:p>
            <a:endParaRPr lang="en-US" dirty="0"/>
          </a:p>
          <a:p>
            <a:endParaRPr lang="en-US" dirty="0"/>
          </a:p>
        </p:txBody>
      </p:sp>
      <p:sp>
        <p:nvSpPr>
          <p:cNvPr id="4" name="Slide Number Placeholder 3">
            <a:extLst>
              <a:ext uri="{FF2B5EF4-FFF2-40B4-BE49-F238E27FC236}">
                <a16:creationId xmlns:a16="http://schemas.microsoft.com/office/drawing/2014/main" id="{E6A10FFE-0B48-46B7-A516-DDB6983339D6}"/>
              </a:ext>
            </a:extLst>
          </p:cNvPr>
          <p:cNvSpPr>
            <a:spLocks noGrp="1"/>
          </p:cNvSpPr>
          <p:nvPr>
            <p:ph type="sldNum" sz="quarter" idx="12"/>
          </p:nvPr>
        </p:nvSpPr>
        <p:spPr/>
        <p:txBody>
          <a:bodyPr/>
          <a:lstStyle/>
          <a:p>
            <a:fld id="{4CE482DC-2269-4F26-9D2A-7E44B1A4CD85}" type="slidenum">
              <a:rPr lang="en-US" smtClean="0"/>
              <a:pPr/>
              <a:t>6</a:t>
            </a:fld>
            <a:endParaRPr lang="en-US" dirty="0"/>
          </a:p>
        </p:txBody>
      </p:sp>
    </p:spTree>
    <p:extLst>
      <p:ext uri="{BB962C8B-B14F-4D97-AF65-F5344CB8AC3E}">
        <p14:creationId xmlns:p14="http://schemas.microsoft.com/office/powerpoint/2010/main" val="1885842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B1BB2-1893-42FF-B900-28017155015D}"/>
              </a:ext>
            </a:extLst>
          </p:cNvPr>
          <p:cNvSpPr>
            <a:spLocks noGrp="1"/>
          </p:cNvSpPr>
          <p:nvPr>
            <p:ph type="title"/>
          </p:nvPr>
        </p:nvSpPr>
        <p:spPr/>
        <p:txBody>
          <a:bodyPr/>
          <a:lstStyle/>
          <a:p>
            <a:r>
              <a:rPr lang="en-US" dirty="0"/>
              <a:t>New Outpatient Data Fields-as of 2018 Data Submissions</a:t>
            </a:r>
          </a:p>
        </p:txBody>
      </p:sp>
      <p:sp>
        <p:nvSpPr>
          <p:cNvPr id="3" name="Content Placeholder 2">
            <a:extLst>
              <a:ext uri="{FF2B5EF4-FFF2-40B4-BE49-F238E27FC236}">
                <a16:creationId xmlns:a16="http://schemas.microsoft.com/office/drawing/2014/main" id="{4AE893A1-25F2-473E-B846-A4596683E3DD}"/>
              </a:ext>
            </a:extLst>
          </p:cNvPr>
          <p:cNvSpPr>
            <a:spLocks noGrp="1"/>
          </p:cNvSpPr>
          <p:nvPr>
            <p:ph idx="1"/>
          </p:nvPr>
        </p:nvSpPr>
        <p:spPr/>
        <p:txBody>
          <a:bodyPr>
            <a:normAutofit fontScale="77500" lnSpcReduction="20000"/>
          </a:bodyPr>
          <a:lstStyle/>
          <a:p>
            <a:pPr marL="201168" lvl="1" indent="0">
              <a:lnSpc>
                <a:spcPct val="100000"/>
              </a:lnSpc>
              <a:buNone/>
            </a:pPr>
            <a:r>
              <a:rPr lang="en-US" sz="3400" dirty="0"/>
              <a:t>OP2018	Patient Country Code </a:t>
            </a:r>
          </a:p>
          <a:p>
            <a:pPr marL="201168" lvl="1" indent="0">
              <a:lnSpc>
                <a:spcPct val="100000"/>
              </a:lnSpc>
              <a:buNone/>
            </a:pPr>
            <a:r>
              <a:rPr lang="en-US" sz="3400" dirty="0"/>
              <a:t>OP2019	Patient Last Name	</a:t>
            </a:r>
          </a:p>
          <a:p>
            <a:pPr marL="201168" lvl="1" indent="0">
              <a:lnSpc>
                <a:spcPct val="100000"/>
              </a:lnSpc>
              <a:buNone/>
            </a:pPr>
            <a:r>
              <a:rPr lang="en-US" sz="3400" dirty="0"/>
              <a:t>OP2020	Patient First Name		</a:t>
            </a:r>
          </a:p>
          <a:p>
            <a:pPr marL="201168" lvl="1" indent="0">
              <a:lnSpc>
                <a:spcPct val="100000"/>
              </a:lnSpc>
              <a:buNone/>
            </a:pPr>
            <a:r>
              <a:rPr lang="en-US" sz="3400" dirty="0"/>
              <a:t>OP2021	Patient Middle Name or Initial	</a:t>
            </a:r>
          </a:p>
          <a:p>
            <a:pPr marL="201168" lvl="1" indent="0">
              <a:lnSpc>
                <a:spcPct val="100000"/>
              </a:lnSpc>
              <a:buNone/>
            </a:pPr>
            <a:r>
              <a:rPr lang="en-US" sz="3400" dirty="0"/>
              <a:t>OP2022	Patient Name Suffix	</a:t>
            </a:r>
          </a:p>
          <a:p>
            <a:pPr marL="201168" lvl="1" indent="0">
              <a:lnSpc>
                <a:spcPct val="100000"/>
              </a:lnSpc>
              <a:buNone/>
            </a:pPr>
            <a:r>
              <a:rPr lang="en-US" sz="3400" dirty="0"/>
              <a:t>OP2023	Patient Address Line 1		</a:t>
            </a:r>
          </a:p>
          <a:p>
            <a:pPr marL="201168" lvl="1" indent="0">
              <a:lnSpc>
                <a:spcPct val="100000"/>
              </a:lnSpc>
              <a:buNone/>
            </a:pPr>
            <a:r>
              <a:rPr lang="en-US" sz="3400" dirty="0"/>
              <a:t>OP2024	Patient Address Line 2	</a:t>
            </a:r>
          </a:p>
          <a:p>
            <a:pPr marL="201168" lvl="1" indent="0">
              <a:lnSpc>
                <a:spcPct val="100000"/>
              </a:lnSpc>
              <a:buNone/>
            </a:pPr>
            <a:r>
              <a:rPr lang="en-US" sz="3400" dirty="0"/>
              <a:t>OP3009	Payer Name</a:t>
            </a:r>
            <a:r>
              <a:rPr lang="en-US" dirty="0"/>
              <a:t>	</a:t>
            </a:r>
          </a:p>
          <a:p>
            <a:pPr marL="201168" lvl="1" indent="0">
              <a:lnSpc>
                <a:spcPct val="100000"/>
              </a:lnSpc>
              <a:buNone/>
            </a:pPr>
            <a:r>
              <a:rPr lang="en-US" sz="3400" dirty="0"/>
              <a:t>OP4006	Place of Service</a:t>
            </a:r>
            <a:endParaRPr lang="en-US" dirty="0"/>
          </a:p>
          <a:p>
            <a:endParaRPr lang="en-US" dirty="0"/>
          </a:p>
        </p:txBody>
      </p:sp>
      <p:sp>
        <p:nvSpPr>
          <p:cNvPr id="4" name="Slide Number Placeholder 3">
            <a:extLst>
              <a:ext uri="{FF2B5EF4-FFF2-40B4-BE49-F238E27FC236}">
                <a16:creationId xmlns:a16="http://schemas.microsoft.com/office/drawing/2014/main" id="{E6A10FFE-0B48-46B7-A516-DDB6983339D6}"/>
              </a:ext>
            </a:extLst>
          </p:cNvPr>
          <p:cNvSpPr>
            <a:spLocks noGrp="1"/>
          </p:cNvSpPr>
          <p:nvPr>
            <p:ph type="sldNum" sz="quarter" idx="12"/>
          </p:nvPr>
        </p:nvSpPr>
        <p:spPr/>
        <p:txBody>
          <a:bodyPr/>
          <a:lstStyle/>
          <a:p>
            <a:fld id="{4CE482DC-2269-4F26-9D2A-7E44B1A4CD85}" type="slidenum">
              <a:rPr lang="en-US" smtClean="0"/>
              <a:pPr/>
              <a:t>7</a:t>
            </a:fld>
            <a:endParaRPr lang="en-US" dirty="0"/>
          </a:p>
        </p:txBody>
      </p:sp>
    </p:spTree>
    <p:extLst>
      <p:ext uri="{BB962C8B-B14F-4D97-AF65-F5344CB8AC3E}">
        <p14:creationId xmlns:p14="http://schemas.microsoft.com/office/powerpoint/2010/main" val="1466721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B1BB2-1893-42FF-B900-28017155015D}"/>
              </a:ext>
            </a:extLst>
          </p:cNvPr>
          <p:cNvSpPr>
            <a:spLocks noGrp="1"/>
          </p:cNvSpPr>
          <p:nvPr>
            <p:ph type="title"/>
          </p:nvPr>
        </p:nvSpPr>
        <p:spPr/>
        <p:txBody>
          <a:bodyPr/>
          <a:lstStyle/>
          <a:p>
            <a:r>
              <a:rPr lang="en-US" dirty="0"/>
              <a:t>OP4006 Place of Service</a:t>
            </a:r>
          </a:p>
        </p:txBody>
      </p:sp>
      <p:sp>
        <p:nvSpPr>
          <p:cNvPr id="3" name="Content Placeholder 2">
            <a:extLst>
              <a:ext uri="{FF2B5EF4-FFF2-40B4-BE49-F238E27FC236}">
                <a16:creationId xmlns:a16="http://schemas.microsoft.com/office/drawing/2014/main" id="{4AE893A1-25F2-473E-B846-A4596683E3DD}"/>
              </a:ext>
            </a:extLst>
          </p:cNvPr>
          <p:cNvSpPr>
            <a:spLocks noGrp="1"/>
          </p:cNvSpPr>
          <p:nvPr>
            <p:ph idx="1"/>
          </p:nvPr>
        </p:nvSpPr>
        <p:spPr/>
        <p:txBody>
          <a:bodyPr>
            <a:normAutofit/>
          </a:bodyPr>
          <a:lstStyle/>
          <a:p>
            <a:pPr marL="457200" lvl="1" indent="-457200">
              <a:lnSpc>
                <a:spcPct val="100000"/>
              </a:lnSpc>
              <a:spcBef>
                <a:spcPts val="1200"/>
              </a:spcBef>
              <a:spcAft>
                <a:spcPts val="200"/>
              </a:spcAft>
              <a:buSzPct val="100000"/>
              <a:buFont typeface="Arial" panose="020B0604020202020204" pitchFamily="34" charset="0"/>
              <a:buChar char="•"/>
            </a:pPr>
            <a:r>
              <a:rPr lang="en-US" sz="2900" dirty="0">
                <a:solidFill>
                  <a:schemeClr val="tx1"/>
                </a:solidFill>
              </a:rPr>
              <a:t>CMS code to indicate specific entity where services rendered and specifically for professional services (CMS1500); mutually exclusive with OP4004 – Type of Bill</a:t>
            </a:r>
          </a:p>
          <a:p>
            <a:pPr marL="201168" lvl="1" indent="0">
              <a:lnSpc>
                <a:spcPct val="100000"/>
              </a:lnSpc>
              <a:buNone/>
            </a:pPr>
            <a:endParaRPr lang="en-US" dirty="0"/>
          </a:p>
          <a:p>
            <a:pPr marL="457200" lvl="1" indent="-457200">
              <a:lnSpc>
                <a:spcPct val="100000"/>
              </a:lnSpc>
              <a:spcBef>
                <a:spcPts val="1200"/>
              </a:spcBef>
              <a:spcAft>
                <a:spcPts val="200"/>
              </a:spcAft>
              <a:buSzPct val="100000"/>
              <a:buFont typeface="Arial" panose="020B0604020202020204" pitchFamily="34" charset="0"/>
              <a:buChar char="•"/>
            </a:pPr>
            <a:r>
              <a:rPr lang="en-US" sz="2900" dirty="0">
                <a:solidFill>
                  <a:schemeClr val="tx1"/>
                </a:solidFill>
              </a:rPr>
              <a:t>Link to code set: </a:t>
            </a:r>
            <a:r>
              <a:rPr lang="en-US" sz="2900" dirty="0">
                <a:solidFill>
                  <a:schemeClr val="tx1"/>
                </a:solidFill>
                <a:hlinkClick r:id="rId3"/>
              </a:rPr>
              <a:t>https://www.cms.gov/Medicare/Coding/place-of-service-codes/Place_of_Service_Code_Set.html</a:t>
            </a:r>
            <a:endParaRPr lang="en-US" sz="2900" dirty="0">
              <a:solidFill>
                <a:schemeClr val="tx1"/>
              </a:solidFill>
            </a:endParaRPr>
          </a:p>
        </p:txBody>
      </p:sp>
      <p:sp>
        <p:nvSpPr>
          <p:cNvPr id="4" name="Slide Number Placeholder 3">
            <a:extLst>
              <a:ext uri="{FF2B5EF4-FFF2-40B4-BE49-F238E27FC236}">
                <a16:creationId xmlns:a16="http://schemas.microsoft.com/office/drawing/2014/main" id="{E6A10FFE-0B48-46B7-A516-DDB6983339D6}"/>
              </a:ext>
            </a:extLst>
          </p:cNvPr>
          <p:cNvSpPr>
            <a:spLocks noGrp="1"/>
          </p:cNvSpPr>
          <p:nvPr>
            <p:ph type="sldNum" sz="quarter" idx="12"/>
          </p:nvPr>
        </p:nvSpPr>
        <p:spPr/>
        <p:txBody>
          <a:bodyPr/>
          <a:lstStyle/>
          <a:p>
            <a:fld id="{4CE482DC-2269-4F26-9D2A-7E44B1A4CD85}" type="slidenum">
              <a:rPr lang="en-US" smtClean="0"/>
              <a:pPr/>
              <a:t>8</a:t>
            </a:fld>
            <a:endParaRPr lang="en-US" dirty="0"/>
          </a:p>
        </p:txBody>
      </p:sp>
    </p:spTree>
    <p:extLst>
      <p:ext uri="{BB962C8B-B14F-4D97-AF65-F5344CB8AC3E}">
        <p14:creationId xmlns:p14="http://schemas.microsoft.com/office/powerpoint/2010/main" val="3422111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B1BB2-1893-42FF-B900-28017155015D}"/>
              </a:ext>
            </a:extLst>
          </p:cNvPr>
          <p:cNvSpPr>
            <a:spLocks noGrp="1"/>
          </p:cNvSpPr>
          <p:nvPr>
            <p:ph type="title"/>
          </p:nvPr>
        </p:nvSpPr>
        <p:spPr/>
        <p:txBody>
          <a:bodyPr/>
          <a:lstStyle/>
          <a:p>
            <a:r>
              <a:rPr lang="en-US" dirty="0"/>
              <a:t>Outpatient Data Deletions-as of 2018 Data Submissions </a:t>
            </a:r>
          </a:p>
        </p:txBody>
      </p:sp>
      <p:sp>
        <p:nvSpPr>
          <p:cNvPr id="3" name="Content Placeholder 2">
            <a:extLst>
              <a:ext uri="{FF2B5EF4-FFF2-40B4-BE49-F238E27FC236}">
                <a16:creationId xmlns:a16="http://schemas.microsoft.com/office/drawing/2014/main" id="{4AE893A1-25F2-473E-B846-A4596683E3DD}"/>
              </a:ext>
            </a:extLst>
          </p:cNvPr>
          <p:cNvSpPr>
            <a:spLocks noGrp="1"/>
          </p:cNvSpPr>
          <p:nvPr>
            <p:ph idx="1"/>
          </p:nvPr>
        </p:nvSpPr>
        <p:spPr/>
        <p:txBody>
          <a:bodyPr>
            <a:normAutofit/>
          </a:bodyPr>
          <a:lstStyle/>
          <a:p>
            <a:pPr marL="201168" lvl="1" indent="0">
              <a:lnSpc>
                <a:spcPct val="100000"/>
              </a:lnSpc>
              <a:buNone/>
            </a:pPr>
            <a:r>
              <a:rPr lang="en-US" sz="3400" dirty="0"/>
              <a:t>OP3004	Payer Identification Number</a:t>
            </a:r>
          </a:p>
          <a:p>
            <a:pPr marL="201168" lvl="1" indent="0">
              <a:lnSpc>
                <a:spcPct val="100000"/>
              </a:lnSpc>
              <a:buNone/>
            </a:pPr>
            <a:r>
              <a:rPr lang="en-US" sz="3400" dirty="0"/>
              <a:t>OP3006	Payer Name</a:t>
            </a:r>
          </a:p>
          <a:p>
            <a:pPr marL="201168" lvl="1" indent="0">
              <a:lnSpc>
                <a:spcPct val="100000"/>
              </a:lnSpc>
              <a:buNone/>
            </a:pPr>
            <a:r>
              <a:rPr lang="en-US" sz="3400" dirty="0"/>
              <a:t>OP3096	Filler</a:t>
            </a:r>
          </a:p>
          <a:p>
            <a:pPr marL="201168" lvl="1" indent="0">
              <a:lnSpc>
                <a:spcPct val="100000"/>
              </a:lnSpc>
              <a:buNone/>
            </a:pPr>
            <a:r>
              <a:rPr lang="en-US" sz="3400" dirty="0"/>
              <a:t>OP3098	Filler</a:t>
            </a:r>
            <a:endParaRPr lang="en-US" dirty="0"/>
          </a:p>
          <a:p>
            <a:endParaRPr lang="en-US" dirty="0"/>
          </a:p>
        </p:txBody>
      </p:sp>
      <p:sp>
        <p:nvSpPr>
          <p:cNvPr id="4" name="Slide Number Placeholder 3">
            <a:extLst>
              <a:ext uri="{FF2B5EF4-FFF2-40B4-BE49-F238E27FC236}">
                <a16:creationId xmlns:a16="http://schemas.microsoft.com/office/drawing/2014/main" id="{E6A10FFE-0B48-46B7-A516-DDB6983339D6}"/>
              </a:ext>
            </a:extLst>
          </p:cNvPr>
          <p:cNvSpPr>
            <a:spLocks noGrp="1"/>
          </p:cNvSpPr>
          <p:nvPr>
            <p:ph type="sldNum" sz="quarter" idx="12"/>
          </p:nvPr>
        </p:nvSpPr>
        <p:spPr/>
        <p:txBody>
          <a:bodyPr/>
          <a:lstStyle/>
          <a:p>
            <a:fld id="{4CE482DC-2269-4F26-9D2A-7E44B1A4CD85}" type="slidenum">
              <a:rPr lang="en-US" smtClean="0"/>
              <a:pPr/>
              <a:t>9</a:t>
            </a:fld>
            <a:endParaRPr lang="en-US" dirty="0"/>
          </a:p>
        </p:txBody>
      </p:sp>
    </p:spTree>
    <p:extLst>
      <p:ext uri="{BB962C8B-B14F-4D97-AF65-F5344CB8AC3E}">
        <p14:creationId xmlns:p14="http://schemas.microsoft.com/office/powerpoint/2010/main" val="30979476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Hospital Data Submitter Webinar&amp;quot;&quot;/&gt;&lt;property id=&quot;20307&quot; value=&quot;256&quot;/&gt;&lt;/object&gt;&lt;object type=&quot;3&quot; unique_id=&quot;10004&quot;&gt;&lt;property id=&quot;20148&quot; value=&quot;5&quot;/&gt;&lt;property id=&quot;20300&quot; value=&quot;Slide 2 - &amp;quot;Agenda&amp;quot;&quot;/&gt;&lt;property id=&quot;20307&quot; value=&quot;257&quot;/&gt;&lt;/object&gt;&lt;object type=&quot;3&quot; unique_id=&quot;10005&quot;&gt;&lt;property id=&quot;20148&quot; value=&quot;5&quot;/&gt;&lt;property id=&quot;20300&quot; value=&quot;Slide 3 - &amp;quot;Current Submission Updates&amp;quot;&quot;/&gt;&lt;property id=&quot;20307&quot; value=&quot;318&quot;/&gt;&lt;/object&gt;&lt;object type=&quot;3&quot; unique_id=&quot;10006&quot;&gt;&lt;property id=&quot;20148&quot; value=&quot;5&quot;/&gt;&lt;property id=&quot;20300&quot; value=&quot;Slide 4 - &amp;quot;New Data Submission Process&amp;quot;&quot;/&gt;&lt;property id=&quot;20307&quot; value=&quot;264&quot;/&gt;&lt;/object&gt;&lt;object type=&quot;3&quot; unique_id=&quot;10007&quot;&gt;&lt;property id=&quot;20148&quot; value=&quot;5&quot;/&gt;&lt;property id=&quot;20300&quot; value=&quot;Slide 5 - &amp;quot;Process Steps&amp;quot;&quot;/&gt;&lt;property id=&quot;20307&quot; value=&quot;309&quot;/&gt;&lt;/object&gt;&lt;object type=&quot;3&quot; unique_id=&quot;10008&quot;&gt;&lt;property id=&quot;20148&quot; value=&quot;5&quot;/&gt;&lt;property id=&quot;20300&quot; value=&quot;Slide 6 - &amp;quot;Step 1:  Registration&amp;quot;&quot;/&gt;&lt;property id=&quot;20307&quot; value=&quot;296&quot;/&gt;&lt;/object&gt;&lt;object type=&quot;3&quot; unique_id=&quot;10009&quot;&gt;&lt;property id=&quot;20148&quot; value=&quot;5&quot;/&gt;&lt;property id=&quot;20300&quot; value=&quot;Slide 7 - &amp;quot;Step 2: Data Submission&amp;quot;&quot;/&gt;&lt;property id=&quot;20307&quot; value=&quot;306&quot;/&gt;&lt;/object&gt;&lt;object type=&quot;3&quot; unique_id=&quot;10010&quot;&gt;&lt;property id=&quot;20148&quot; value=&quot;5&quot;/&gt;&lt;property id=&quot;20300&quot; value=&quot;Slide 8 - &amp;quot;Step 3: Data Processing &amp;amp; Validation&amp;quot;&quot;/&gt;&lt;property id=&quot;20307&quot; value=&quot;304&quot;/&gt;&lt;/object&gt;&lt;object type=&quot;3&quot; unique_id=&quot;10011&quot;&gt;&lt;property id=&quot;20148&quot; value=&quot;5&quot;/&gt;&lt;property id=&quot;20300&quot; value=&quot;Slide 9 - &amp;quot;Validations&amp;quot;&quot;/&gt;&lt;property id=&quot;20307&quot; value=&quot;307&quot;/&gt;&lt;/object&gt;&lt;object type=&quot;3&quot; unique_id=&quot;10012&quot;&gt;&lt;property id=&quot;20148&quot; value=&quot;5&quot;/&gt;&lt;property id=&quot;20300&quot; value=&quot;Slide 10 - &amp;quot;Process Overview&amp;quot;&quot;/&gt;&lt;property id=&quot;20307&quot; value=&quot;287&quot;/&gt;&lt;/object&gt;&lt;object type=&quot;3&quot; unique_id=&quot;10013&quot;&gt;&lt;property id=&quot;20148&quot; value=&quot;5&quot;/&gt;&lt;property id=&quot;20300&quot; value=&quot;Slide 11 - &amp;quot;Proposed Validation Rules&amp;quot;&quot;/&gt;&lt;property id=&quot;20307&quot; value=&quot;314&quot;/&gt;&lt;/object&gt;&lt;object type=&quot;3&quot; unique_id=&quot;10016&quot;&gt;&lt;property id=&quot;20148&quot; value=&quot;5&quot;/&gt;&lt;property id=&quot;20300&quot; value=&quot;Slide 12 - &amp;quot;Validation Issue Types&amp;quot;&quot;/&gt;&lt;property id=&quot;20307&quot; value=&quot;288&quot;/&gt;&lt;/object&gt;&lt;object type=&quot;3&quot; unique_id=&quot;10017&quot;&gt;&lt;property id=&quot;20148&quot; value=&quot;5&quot;/&gt;&lt;property id=&quot;20300&quot; value=&quot;Slide 13 - &amp;quot;Validation Issue Types&amp;quot;&quot;/&gt;&lt;property id=&quot;20307&quot; value=&quot;321&quot;/&gt;&lt;/object&gt;&lt;object type=&quot;3&quot; unique_id=&quot;10018&quot;&gt;&lt;property id=&quot;20148&quot; value=&quot;5&quot;/&gt;&lt;property id=&quot;20300&quot; value=&quot;Slide 14 - &amp;quot;Validation Issue Types&amp;quot;&quot;/&gt;&lt;property id=&quot;20307&quot; value=&quot;302&quot;/&gt;&lt;/object&gt;&lt;object type=&quot;3&quot; unique_id=&quot;10019&quot;&gt;&lt;property id=&quot;20148&quot; value=&quot;5&quot;/&gt;&lt;property id=&quot;20300&quot; value=&quot;Slide 15 - &amp;quot;Validation Issue Types&amp;quot;&quot;/&gt;&lt;property id=&quot;20307&quot; value=&quot;322&quot;/&gt;&lt;/object&gt;&lt;object type=&quot;3&quot; unique_id=&quot;10020&quot;&gt;&lt;property id=&quot;20148&quot; value=&quot;5&quot;/&gt;&lt;property id=&quot;20300&quot; value=&quot;Slide 16 - &amp;quot;Validation Issue Types&amp;quot;&quot;/&gt;&lt;property id=&quot;20307&quot; value=&quot;293&quot;/&gt;&lt;/object&gt;&lt;object type=&quot;3&quot; unique_id=&quot;10021&quot;&gt;&lt;property id=&quot;20148&quot; value=&quot;5&quot;/&gt;&lt;property id=&quot;20300&quot; value=&quot;Slide 17 - &amp;quot;Validation Issue Types&amp;quot;&quot;/&gt;&lt;property id=&quot;20307&quot; value=&quot;323&quot;/&gt;&lt;/object&gt;&lt;object type=&quot;3&quot; unique_id=&quot;10022&quot;&gt;&lt;property id=&quot;20148&quot; value=&quot;5&quot;/&gt;&lt;property id=&quot;20300&quot; value=&quot;Slide 18 - &amp;quot;Validation Issue Types&amp;quot;&quot;/&gt;&lt;property id=&quot;20307&quot; value=&quot;310&quot;/&gt;&lt;/object&gt;&lt;object type=&quot;3&quot; unique_id=&quot;10023&quot;&gt;&lt;property id=&quot;20148&quot; value=&quot;5&quot;/&gt;&lt;property id=&quot;20300&quot; value=&quot;Slide 19 - &amp;quot;Validation Issue Types&amp;quot;&quot;/&gt;&lt;property id=&quot;20307&quot; value=&quot;324&quot;/&gt;&lt;/object&gt;&lt;object type=&quot;3&quot; unique_id=&quot;10024&quot;&gt;&lt;property id=&quot;20148&quot; value=&quot;5&quot;/&gt;&lt;property id=&quot;20300&quot; value=&quot;Slide 20 - &amp;quot;Validation Notification and Issues &amp;quot;&quot;/&gt;&lt;property id=&quot;20307&quot; value=&quot;297&quot;/&gt;&lt;/object&gt;&lt;object type=&quot;3&quot; unique_id=&quot;10025&quot;&gt;&lt;property id=&quot;20148&quot; value=&quot;5&quot;/&gt;&lt;property id=&quot;20300&quot; value=&quot;Slide 21 - &amp;quot;Validation Notification and Issues &amp;quot;&quot;/&gt;&lt;property id=&quot;20307&quot; value=&quot;298&quot;/&gt;&lt;/object&gt;&lt;object type=&quot;3&quot; unique_id=&quot;10026&quot;&gt;&lt;property id=&quot;20148&quot; value=&quot;5&quot;/&gt;&lt;property id=&quot;20300&quot; value=&quot;Slide 23 - &amp;quot;Tips for Reducing Resubmissions&amp;quot;&quot;/&gt;&lt;property id=&quot;20307&quot; value=&quot;319&quot;/&gt;&lt;/object&gt;&lt;object type=&quot;3&quot; unique_id=&quot;10027&quot;&gt;&lt;property id=&quot;20148&quot; value=&quot;5&quot;/&gt;&lt;property id=&quot;20300&quot; value=&quot;Slide 22 - &amp;quot;Validation Issues&amp;quot;&quot;/&gt;&lt;property id=&quot;20307&quot; value=&quot;303&quot;/&gt;&lt;/object&gt;&lt;object type=&quot;3&quot; unique_id=&quot;10028&quot;&gt;&lt;property id=&quot;20148&quot; value=&quot;5&quot;/&gt;&lt;property id=&quot;20300&quot; value=&quot;Slide 26 - &amp;quot;Step 4: Data Passed to MHDO Data Warehouse&amp;quot;&quot;/&gt;&lt;property id=&quot;20307&quot; value=&quot;308&quot;/&gt;&lt;/object&gt;&lt;object type=&quot;3&quot; unique_id=&quot;10029&quot;&gt;&lt;property id=&quot;20148&quot; value=&quot;5&quot;/&gt;&lt;property id=&quot;20300&quot; value=&quot;Slide 27 - &amp;quot;Submission History&amp;quot;&quot;/&gt;&lt;property id=&quot;20307&quot; value=&quot;299&quot;/&gt;&lt;/object&gt;&lt;object type=&quot;3&quot; unique_id=&quot;10030&quot;&gt;&lt;property id=&quot;20148&quot; value=&quot;5&quot;/&gt;&lt;property id=&quot;20300&quot; value=&quot;Slide 28 - &amp;quot;Technology Requirements&amp;quot;&quot;/&gt;&lt;property id=&quot;20307&quot; value=&quot;275&quot;/&gt;&lt;/object&gt;&lt;object type=&quot;3&quot; unique_id=&quot;10031&quot;&gt;&lt;property id=&quot;20148&quot; value=&quot;5&quot;/&gt;&lt;property id=&quot;20300&quot; value=&quot;Slide 29 - &amp;quot;Technology Requirements: Browsers &amp;amp; Settings&amp;quot;&quot;/&gt;&lt;property id=&quot;20307&quot; value=&quot;266&quot;/&gt;&lt;/object&gt;&lt;object type=&quot;3&quot; unique_id=&quot;10032&quot;&gt;&lt;property id=&quot;20148&quot; value=&quot;5&quot;/&gt;&lt;property id=&quot;20300&quot; value=&quot;Slide 30 - &amp;quot;Technology Requirements: Email Notifications&amp;quot;&quot;/&gt;&lt;property id=&quot;20307&quot; value=&quot;292&quot;/&gt;&lt;/object&gt;&lt;object type=&quot;3&quot; unique_id=&quot;10033&quot;&gt;&lt;property id=&quot;20148&quot; value=&quot;5&quot;/&gt;&lt;property id=&quot;20300&quot; value=&quot;Slide 31 - &amp;quot;Technology Requirements: Encryption &amp;amp; Compression&amp;quot;&quot;/&gt;&lt;property id=&quot;20307&quot; value=&quot;265&quot;/&gt;&lt;/object&gt;&lt;object type=&quot;3&quot; unique_id=&quot;10034&quot;&gt;&lt;property id=&quot;20148&quot; value=&quot;5&quot;/&gt;&lt;property id=&quot;20300&quot; value=&quot;Slide 32 - &amp;quot; Data Warehouse Security &amp;amp; Storage&amp;quot;&quot;/&gt;&lt;property id=&quot;20307&quot; value=&quot;285&quot;/&gt;&lt;/object&gt;&lt;object type=&quot;3&quot; unique_id=&quot;10035&quot;&gt;&lt;property id=&quot;20148&quot; value=&quot;5&quot;/&gt;&lt;property id=&quot;20300&quot; value=&quot;Slide 33 - &amp;quot;MHDO Rule Chapter 241&amp;quot;&quot;/&gt;&lt;property id=&quot;20307&quot; value=&quot;311&quot;/&gt;&lt;/object&gt;&lt;object type=&quot;3&quot; unique_id=&quot;10036&quot;&gt;&lt;property id=&quot;20148&quot; value=&quot;5&quot;/&gt;&lt;property id=&quot;20300&quot; value=&quot;Slide 34 - &amp;quot;Chapter 241&amp;quot;&quot;/&gt;&lt;property id=&quot;20307&quot; value=&quot;316&quot;/&gt;&lt;/object&gt;&lt;object type=&quot;3&quot; unique_id=&quot;10037&quot;&gt;&lt;property id=&quot;20148&quot; value=&quot;5&quot;/&gt;&lt;property id=&quot;20300&quot; value=&quot;Slide 36 - &amp;quot;Chapter 241 Changes&amp;quot;&quot;/&gt;&lt;property id=&quot;20307&quot; value=&quot;315&quot;/&gt;&lt;/object&gt;&lt;object type=&quot;3&quot; unique_id=&quot;10038&quot;&gt;&lt;property id=&quot;20148&quot; value=&quot;5&quot;/&gt;&lt;property id=&quot;20300&quot; value=&quot;Slide 38 - &amp;quot;Tips and Helpful Hints&amp;quot;&quot;/&gt;&lt;property id=&quot;20307&quot; value=&quot;313&quot;/&gt;&lt;/object&gt;&lt;object type=&quot;3&quot; unique_id=&quot;10039&quot;&gt;&lt;property id=&quot;20148&quot; value=&quot;5&quot;/&gt;&lt;property id=&quot;20300&quot; value=&quot;Slide 39 - &amp;quot;Timeline &amp;amp; Next Steps&amp;quot;&quot;/&gt;&lt;property id=&quot;20307&quot; value=&quot;276&quot;/&gt;&lt;/object&gt;&lt;object type=&quot;3&quot; unique_id=&quot;10040&quot;&gt;&lt;property id=&quot;20148&quot; value=&quot;5&quot;/&gt;&lt;property id=&quot;20300&quot; value=&quot;Slide 40 - &amp;quot;High-Level Timeline&amp;quot;&quot;/&gt;&lt;property id=&quot;20307&quot; value=&quot;267&quot;/&gt;&lt;/object&gt;&lt;object type=&quot;3&quot; unique_id=&quot;10041&quot;&gt;&lt;property id=&quot;20148&quot; value=&quot;5&quot;/&gt;&lt;property id=&quot;20300&quot; value=&quot;Slide 41 - &amp;quot;Questions?&amp;quot;&quot;/&gt;&lt;property id=&quot;20307&quot; value=&quot;312&quot;/&gt;&lt;/object&gt;&lt;object type=&quot;3&quot; unique_id=&quot;10042&quot;&gt;&lt;property id=&quot;20148&quot; value=&quot;5&quot;/&gt;&lt;property id=&quot;20300&quot; value=&quot;Slide 42 - &amp;quot;Additional Questions or Comments:  webcontact.mhdo@maine.gov  Please indicate in the subject line that you are a h&quot;/&gt;&lt;property id=&quot;20307&quot; value=&quot;258&quot;/&gt;&lt;/object&gt;&lt;object type=&quot;3&quot; unique_id=&quot;10085&quot;&gt;&lt;property id=&quot;20148&quot; value=&quot;5&quot;/&gt;&lt;property id=&quot;20300&quot; value=&quot;Slide 24 - &amp;quot;Questions for Hospitals&amp;quot;&quot;/&gt;&lt;property id=&quot;20307&quot; value=&quot;327&quot;/&gt;&lt;/object&gt;&lt;object type=&quot;3&quot; unique_id=&quot;10086&quot;&gt;&lt;property id=&quot;20148&quot; value=&quot;5&quot;/&gt;&lt;property id=&quot;20300&quot; value=&quot;Slide 25 - &amp;quot;Questions for Hospitals: ICD-10&amp;quot;&quot;/&gt;&lt;property id=&quot;20307&quot; value=&quot;328&quot;/&gt;&lt;/object&gt;&lt;object type=&quot;3&quot; unique_id=&quot;10087&quot;&gt;&lt;property id=&quot;20148&quot; value=&quot;5&quot;/&gt;&lt;property id=&quot;20300&quot; value=&quot;Slide 35&quot;/&gt;&lt;property id=&quot;20307&quot; value=&quot;326&quot;/&gt;&lt;/object&gt;&lt;object type=&quot;3&quot; unique_id=&quot;10088&quot;&gt;&lt;property id=&quot;20148&quot; value=&quot;5&quot;/&gt;&lt;property id=&quot;20300&quot; value=&quot;Slide 37 - &amp;quot;Chapter 241 Changes (cont.)&amp;quot;&quot;/&gt;&lt;property id=&quot;20307&quot; value=&quot;325&quot;/&gt;&lt;/object&gt;&lt;/object&gt;&lt;object type=&quot;8&quot; unique_id=&quot;10084&quot;&gt;&lt;/object&gt;&lt;/object&gt;&lt;/database&gt;"/>
  <p:tag name="SECTOMILLISECCONVERTED" val="1"/>
</p:tagLst>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15626</TotalTime>
  <Words>1583</Words>
  <Application>Microsoft Office PowerPoint</Application>
  <PresentationFormat>Widescreen</PresentationFormat>
  <Paragraphs>242</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Segoe Script</vt:lpstr>
      <vt:lpstr>Retrospect</vt:lpstr>
      <vt:lpstr>Hospital Data Submitter Webinar</vt:lpstr>
      <vt:lpstr>Agenda</vt:lpstr>
      <vt:lpstr>Changes to Chapter 241</vt:lpstr>
      <vt:lpstr>New Inpatient Data Fields-as of 2018 Data Submissions</vt:lpstr>
      <vt:lpstr>IP2020 Statement Covers Period - From</vt:lpstr>
      <vt:lpstr>Inpatient Data Deletions-as of 2018 Data Submissions</vt:lpstr>
      <vt:lpstr>New Outpatient Data Fields-as of 2018 Data Submissions</vt:lpstr>
      <vt:lpstr>OP4006 Place of Service</vt:lpstr>
      <vt:lpstr>Outpatient Data Deletions-as of 2018 Data Submissions </vt:lpstr>
      <vt:lpstr>Payer Crosswalk - Current</vt:lpstr>
      <vt:lpstr>Payer Crosswalk - Future</vt:lpstr>
      <vt:lpstr>LOS Crosswalk - Current</vt:lpstr>
      <vt:lpstr>LOS Crosswalk - Future</vt:lpstr>
      <vt:lpstr>LOS Crosswalk - Future</vt:lpstr>
      <vt:lpstr>LOS Crosswalk - Future</vt:lpstr>
      <vt:lpstr>LOS Crosswalk - Future</vt:lpstr>
      <vt:lpstr>LOS Crosswalk - Future</vt:lpstr>
      <vt:lpstr>LOS Crosswalk - Future</vt:lpstr>
      <vt:lpstr>LOS Crosswalk - Future</vt:lpstr>
      <vt:lpstr>     Data Submission Validation Updates effective in 2018</vt:lpstr>
      <vt:lpstr>Summary of Changes</vt:lpstr>
      <vt:lpstr>Annual Override Reset </vt:lpstr>
      <vt:lpstr>Review of Timeline</vt:lpstr>
      <vt:lpstr>Data Submission Timeline</vt:lpstr>
      <vt:lpstr>Data Quality Tips and Reminders</vt:lpstr>
      <vt:lpstr>Questions?</vt:lpstr>
      <vt:lpstr>Portal Help Desk  Email: mhdohelp@hsri.org Toll-Free Phone Number:  (866) 451-5876  Available: 8:00 AM – 5:00 PM EDT, Monday – Friday  Compliance Help  Contact: Kimberly Wing, Compliance Officer, Maine Health Data Organization Email: kimberly.wing@maine.gov Phone Number: (207) 287-2296  MHDO Website –  Hospital Data Submitter Page  https://mhdo.maine.gov/hosp_data_submitters.htm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Jessica Maloney</dc:creator>
  <cp:lastModifiedBy>Wing, Kimberly</cp:lastModifiedBy>
  <cp:revision>416</cp:revision>
  <cp:lastPrinted>2016-03-11T03:03:23Z</cp:lastPrinted>
  <dcterms:created xsi:type="dcterms:W3CDTF">2014-01-30T19:11:03Z</dcterms:created>
  <dcterms:modified xsi:type="dcterms:W3CDTF">2017-11-15T14:49:39Z</dcterms:modified>
</cp:coreProperties>
</file>