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1" r:id="rId5"/>
  </p:sldMasterIdLst>
  <p:notesMasterIdLst>
    <p:notesMasterId r:id="rId52"/>
  </p:notesMasterIdLst>
  <p:handoutMasterIdLst>
    <p:handoutMasterId r:id="rId53"/>
  </p:handoutMasterIdLst>
  <p:sldIdLst>
    <p:sldId id="551" r:id="rId6"/>
    <p:sldId id="553" r:id="rId7"/>
    <p:sldId id="554" r:id="rId8"/>
    <p:sldId id="598" r:id="rId9"/>
    <p:sldId id="560" r:id="rId10"/>
    <p:sldId id="559" r:id="rId11"/>
    <p:sldId id="599" r:id="rId12"/>
    <p:sldId id="602" r:id="rId13"/>
    <p:sldId id="563" r:id="rId14"/>
    <p:sldId id="562" r:id="rId15"/>
    <p:sldId id="564" r:id="rId16"/>
    <p:sldId id="569" r:id="rId17"/>
    <p:sldId id="566" r:id="rId18"/>
    <p:sldId id="567" r:id="rId19"/>
    <p:sldId id="568" r:id="rId20"/>
    <p:sldId id="570" r:id="rId21"/>
    <p:sldId id="571" r:id="rId22"/>
    <p:sldId id="575" r:id="rId23"/>
    <p:sldId id="573" r:id="rId24"/>
    <p:sldId id="574" r:id="rId25"/>
    <p:sldId id="576" r:id="rId26"/>
    <p:sldId id="577" r:id="rId27"/>
    <p:sldId id="578" r:id="rId28"/>
    <p:sldId id="579" r:id="rId29"/>
    <p:sldId id="581" r:id="rId30"/>
    <p:sldId id="582" r:id="rId31"/>
    <p:sldId id="583" r:id="rId32"/>
    <p:sldId id="584" r:id="rId33"/>
    <p:sldId id="585" r:id="rId34"/>
    <p:sldId id="586" r:id="rId35"/>
    <p:sldId id="587" r:id="rId36"/>
    <p:sldId id="588" r:id="rId37"/>
    <p:sldId id="589" r:id="rId38"/>
    <p:sldId id="590" r:id="rId39"/>
    <p:sldId id="591" r:id="rId40"/>
    <p:sldId id="592" r:id="rId41"/>
    <p:sldId id="593" r:id="rId42"/>
    <p:sldId id="594" r:id="rId43"/>
    <p:sldId id="595" r:id="rId44"/>
    <p:sldId id="596" r:id="rId45"/>
    <p:sldId id="597" r:id="rId46"/>
    <p:sldId id="601" r:id="rId47"/>
    <p:sldId id="600" r:id="rId48"/>
    <p:sldId id="561" r:id="rId49"/>
    <p:sldId id="603" r:id="rId50"/>
    <p:sldId id="604" r:id="rId5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odge, Debra J" initials="DDJ" lastIdx="8" clrIdx="6">
    <p:extLst>
      <p:ext uri="{19B8F6BF-5375-455C-9EA6-DF929625EA0E}">
        <p15:presenceInfo xmlns:p15="http://schemas.microsoft.com/office/powerpoint/2012/main" userId="S::Debra.J.Dodge@maine.gov::022253f7-e648-4f09-9869-1bfa49a9e177" providerId="AD"/>
      </p:ext>
    </p:extLst>
  </p:cmAuthor>
  <p:cmAuthor id="1" name="Kate Mullins" initials="KM" lastIdx="7" clrIdx="0"/>
  <p:cmAuthor id="8" name="Harrington, Karynlee" initials="HK [2]" lastIdx="6" clrIdx="7">
    <p:extLst>
      <p:ext uri="{19B8F6BF-5375-455C-9EA6-DF929625EA0E}">
        <p15:presenceInfo xmlns:p15="http://schemas.microsoft.com/office/powerpoint/2012/main" userId="S::Karynlee.Harrington@maine.gov::84e18f84-7203-4369-8a87-acf75a7c4f2e" providerId="AD"/>
      </p:ext>
    </p:extLst>
  </p:cmAuthor>
  <p:cmAuthor id="2" name="Leanne Candura" initials="LC" lastIdx="3" clrIdx="1"/>
  <p:cmAuthor id="3" name="Melissa Hillmyer" initials="MH" lastIdx="35" clrIdx="2"/>
  <p:cmAuthor id="4" name="Leanne Candura" initials="LC [2]" lastIdx="7" clrIdx="3"/>
  <p:cmAuthor id="5" name="Melissa Hillmyer" initials="MH [2]" lastIdx="21" clrIdx="4">
    <p:extLst>
      <p:ext uri="{19B8F6BF-5375-455C-9EA6-DF929625EA0E}">
        <p15:presenceInfo xmlns:p15="http://schemas.microsoft.com/office/powerpoint/2012/main" userId="S-1-5-21-1292428093-884357618-1801674531-5176" providerId="AD"/>
      </p:ext>
    </p:extLst>
  </p:cmAuthor>
  <p:cmAuthor id="6" name="Harrington, Karynlee" initials="HK" lastIdx="5" clrIdx="5">
    <p:extLst>
      <p:ext uri="{19B8F6BF-5375-455C-9EA6-DF929625EA0E}">
        <p15:presenceInfo xmlns:p15="http://schemas.microsoft.com/office/powerpoint/2012/main" userId="S-1-5-21-4241590797-1299073551-2511459964-91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C89D3"/>
    <a:srgbClr val="3787D4"/>
    <a:srgbClr val="629DD1"/>
    <a:srgbClr val="297FD5"/>
    <a:srgbClr val="5496D2"/>
    <a:srgbClr val="468ED2"/>
    <a:srgbClr val="478BC9"/>
    <a:srgbClr val="5091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5499" autoAdjust="0"/>
  </p:normalViewPr>
  <p:slideViewPr>
    <p:cSldViewPr snapToGrid="0">
      <p:cViewPr varScale="1">
        <p:scale>
          <a:sx n="74" d="100"/>
          <a:sy n="74" d="100"/>
        </p:scale>
        <p:origin x="19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562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1" y="1"/>
            <a:ext cx="3038475" cy="465621"/>
          </a:xfrm>
          <a:prstGeom prst="rect">
            <a:avLst/>
          </a:prstGeom>
        </p:spPr>
        <p:txBody>
          <a:bodyPr vert="horz" lIns="91440" tIns="45720" rIns="91440" bIns="45720" rtlCol="0"/>
          <a:lstStyle>
            <a:lvl1pPr algn="r">
              <a:defRPr sz="1200"/>
            </a:lvl1pPr>
          </a:lstStyle>
          <a:p>
            <a:fld id="{71B595BD-5819-4B57-955A-D04F589414E5}" type="datetimeFigureOut">
              <a:rPr lang="en-US" smtClean="0"/>
              <a:t>4/14/2022</a:t>
            </a:fld>
            <a:endParaRPr lang="en-US" dirty="0"/>
          </a:p>
        </p:txBody>
      </p:sp>
      <p:sp>
        <p:nvSpPr>
          <p:cNvPr id="4" name="Footer Placeholder 3"/>
          <p:cNvSpPr>
            <a:spLocks noGrp="1"/>
          </p:cNvSpPr>
          <p:nvPr>
            <p:ph type="ftr" sz="quarter" idx="2"/>
          </p:nvPr>
        </p:nvSpPr>
        <p:spPr>
          <a:xfrm>
            <a:off x="3" y="8829181"/>
            <a:ext cx="3038475" cy="465621"/>
          </a:xfrm>
          <a:prstGeom prst="rect">
            <a:avLst/>
          </a:prstGeom>
        </p:spPr>
        <p:txBody>
          <a:bodyPr vert="horz" lIns="91440" tIns="45720" rIns="91440" bIns="45720" rtlCol="0" anchor="b"/>
          <a:lstStyle>
            <a:lvl1pPr algn="l">
              <a:defRPr sz="1200"/>
            </a:lvl1pPr>
          </a:lstStyle>
          <a:p>
            <a:r>
              <a:rPr lang="en-US" dirty="0"/>
              <a:t>MHDO Board Meeting June 4, 2020</a:t>
            </a:r>
          </a:p>
        </p:txBody>
      </p:sp>
      <p:sp>
        <p:nvSpPr>
          <p:cNvPr id="5" name="Slide Number Placeholder 4"/>
          <p:cNvSpPr>
            <a:spLocks noGrp="1"/>
          </p:cNvSpPr>
          <p:nvPr>
            <p:ph type="sldNum" sz="quarter" idx="3"/>
          </p:nvPr>
        </p:nvSpPr>
        <p:spPr>
          <a:xfrm>
            <a:off x="3970341" y="8829181"/>
            <a:ext cx="3038475" cy="465621"/>
          </a:xfrm>
          <a:prstGeom prst="rect">
            <a:avLst/>
          </a:prstGeom>
        </p:spPr>
        <p:txBody>
          <a:bodyPr vert="horz" lIns="91440" tIns="45720" rIns="91440" bIns="45720" rtlCol="0" anchor="b"/>
          <a:lstStyle>
            <a:lvl1pPr algn="r">
              <a:defRPr sz="1200"/>
            </a:lvl1pPr>
          </a:lstStyle>
          <a:p>
            <a:fld id="{28BFEC4C-DBE7-4D99-AD09-91A7AFD465C5}" type="slidenum">
              <a:rPr lang="en-US" smtClean="0"/>
              <a:t>‹#›</a:t>
            </a:fld>
            <a:endParaRPr lang="en-US" dirty="0"/>
          </a:p>
        </p:txBody>
      </p:sp>
    </p:spTree>
    <p:extLst>
      <p:ext uri="{BB962C8B-B14F-4D97-AF65-F5344CB8AC3E}">
        <p14:creationId xmlns:p14="http://schemas.microsoft.com/office/powerpoint/2010/main" val="65060879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5"/>
          </a:xfrm>
          <a:prstGeom prst="rect">
            <a:avLst/>
          </a:prstGeom>
        </p:spPr>
        <p:txBody>
          <a:bodyPr vert="horz" lIns="92757" tIns="46378" rIns="92757" bIns="46378" rtlCol="0"/>
          <a:lstStyle>
            <a:lvl1pPr algn="r">
              <a:defRPr sz="1200"/>
            </a:lvl1pPr>
          </a:lstStyle>
          <a:p>
            <a:fld id="{7C51721D-FE74-4937-AFA3-EDEA76864D15}" type="datetimeFigureOut">
              <a:rPr lang="en-US" smtClean="0"/>
              <a:t>4/14/2022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92757" tIns="46378" rIns="92757" bIns="46378" rtlCol="0" anchor="b"/>
          <a:lstStyle>
            <a:lvl1pPr algn="l">
              <a:defRPr sz="1200"/>
            </a:lvl1pPr>
          </a:lstStyle>
          <a:p>
            <a:r>
              <a:rPr lang="en-US" dirty="0"/>
              <a:t>MHDO Board Meeting June 4, 2020</a:t>
            </a:r>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2757" tIns="46378" rIns="92757" bIns="46378" rtlCol="0" anchor="b"/>
          <a:lstStyle>
            <a:lvl1pPr algn="r">
              <a:defRPr sz="1200"/>
            </a:lvl1pPr>
          </a:lstStyle>
          <a:p>
            <a:fld id="{CF13529E-598B-4780-B315-0810095E5A43}" type="slidenum">
              <a:rPr lang="en-US" smtClean="0"/>
              <a:t>‹#›</a:t>
            </a:fld>
            <a:endParaRPr lang="en-US" dirty="0"/>
          </a:p>
        </p:txBody>
      </p:sp>
    </p:spTree>
    <p:extLst>
      <p:ext uri="{BB962C8B-B14F-4D97-AF65-F5344CB8AC3E}">
        <p14:creationId xmlns:p14="http://schemas.microsoft.com/office/powerpoint/2010/main" val="2518163171"/>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mhdohelp@hsri.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MHDO Board Meeting June 4, 2020</a:t>
            </a:r>
            <a:endParaRPr lang="en-US" dirty="0"/>
          </a:p>
        </p:txBody>
      </p:sp>
    </p:spTree>
    <p:extLst>
      <p:ext uri="{BB962C8B-B14F-4D97-AF65-F5344CB8AC3E}">
        <p14:creationId xmlns:p14="http://schemas.microsoft.com/office/powerpoint/2010/main" val="98865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200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The features and functionality for Organization Data in the MHDO Hospital Data Portal are consistent, no matter if you’re a health system, parent, or hospital user. </a:t>
            </a:r>
          </a:p>
          <a:p>
            <a:pPr marL="0" marR="0" lvl="0" indent="0">
              <a:lnSpc>
                <a:spcPct val="200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200000"/>
              </a:lnSpc>
              <a:spcBef>
                <a:spcPts val="0"/>
              </a:spcBef>
              <a:spcAft>
                <a:spcPts val="0"/>
              </a:spcAft>
              <a:buFont typeface="Symbol" panose="05050102010706020507" pitchFamily="18" charset="2"/>
              <a:buNone/>
            </a:pPr>
            <a:r>
              <a:rPr lang="en-US" sz="1800" dirty="0">
                <a:effectLst/>
                <a:latin typeface="Cambria" panose="02040503050406030204" pitchFamily="18" charset="0"/>
                <a:ea typeface="Calibri" panose="020F0502020204030204" pitchFamily="34" charset="0"/>
                <a:cs typeface="Times New Roman" panose="02020603050405020304" pitchFamily="18" charset="0"/>
              </a:rPr>
              <a:t>Health systems and parent entities can review, edit, and validate everything that is affiliated with the system, and must confirm the relationships among sub-systems and hospitals. Health systems and parent entities are also responsible for reviewing, editing, and validating the organizational information for practices that are unaffiliated with hospitals, including the physicians that are employed or affiliated with those entities. </a:t>
            </a:r>
          </a:p>
          <a:p>
            <a:pPr marL="0" marR="0" lvl="0" indent="0">
              <a:lnSpc>
                <a:spcPct val="200000"/>
              </a:lnSpc>
              <a:spcBef>
                <a:spcPts val="0"/>
              </a:spcBef>
              <a:spcAft>
                <a:spcPts val="0"/>
              </a:spcAft>
              <a:buFont typeface="Symbol" panose="05050102010706020507" pitchFamily="18" charset="2"/>
              <a:buNone/>
            </a:pP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nSpc>
                <a:spcPct val="200000"/>
              </a:lnSpc>
              <a:spcBef>
                <a:spcPts val="0"/>
              </a:spcBef>
              <a:spcAft>
                <a:spcPts val="0"/>
              </a:spcAft>
              <a:buFont typeface="Symbol" panose="05050102010706020507" pitchFamily="18" charset="2"/>
              <a:buNone/>
            </a:pPr>
            <a:r>
              <a:rPr lang="en-US" sz="1800" dirty="0">
                <a:effectLst/>
                <a:latin typeface="Cambria" panose="02040503050406030204" pitchFamily="18" charset="0"/>
                <a:ea typeface="Calibri" panose="020F0502020204030204" pitchFamily="34" charset="0"/>
                <a:cs typeface="Times New Roman" panose="02020603050405020304" pitchFamily="18" charset="0"/>
              </a:rPr>
              <a:t>It’s important to note that p</a:t>
            </a:r>
            <a:r>
              <a:rPr lang="en-US" sz="1800" dirty="0">
                <a:effectLst/>
                <a:latin typeface="Calibri" panose="020F0502020204030204" pitchFamily="34" charset="0"/>
                <a:ea typeface="Calibri" panose="020F0502020204030204" pitchFamily="34" charset="0"/>
                <a:cs typeface="Calibri" panose="020F0502020204030204" pitchFamily="34" charset="0"/>
              </a:rPr>
              <a:t>ractices affiliated or unaffiliated with a health system or hospital need to be individually reviewed, edited, verified, or removed. </a:t>
            </a:r>
          </a:p>
          <a:p>
            <a:pPr marL="0" marR="0" lvl="0" indent="0">
              <a:lnSpc>
                <a:spcPct val="200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200000"/>
              </a:lnSpc>
              <a:spcBef>
                <a:spcPts val="0"/>
              </a:spcBef>
              <a:spcAft>
                <a:spcPts val="0"/>
              </a:spcAft>
              <a:buFont typeface="Symbol" panose="05050102010706020507" pitchFamily="18" charset="2"/>
              <a:buNone/>
            </a:pPr>
            <a:r>
              <a:rPr lang="en-US" sz="1800" dirty="0">
                <a:effectLst/>
                <a:latin typeface="Cambria" panose="02040503050406030204" pitchFamily="18" charset="0"/>
                <a:ea typeface="Calibri" panose="020F0502020204030204" pitchFamily="34" charset="0"/>
                <a:cs typeface="Times New Roman" panose="02020603050405020304" pitchFamily="18" charset="0"/>
              </a:rPr>
              <a:t>Hospitals are responsible for validating their baseline organizational information, along with that of affiliated practices and physicians that are employed or affiliated with hospitals or affiliated practices. </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745201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This is the Organization Data Home Page. A single user can be associated with more than one organization in the MHDO Hospital Data Portal. If your user account is associated with more than one organization, all organizations will be displayed, and you can switch the organization you are viewing by clicking the organization’s name from this home page. In this example, Calais Community Hospital is selected and if a user wanted to toggle to view the information associated with Down East Community Hospital, they would simply click that link. If a user wanted to return to the home page for the Hospital Data Portal, they would simply click the MHDO logo in the upper left corner of the screen or the “Home – Hospital Data Portal” link in the left navigation.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If your user account is currently associated with a single organization but needs to be associated with one or more other organizations, </a:t>
            </a:r>
            <a:r>
              <a:rPr lang="en-US" sz="1800" dirty="0">
                <a:effectLst/>
                <a:latin typeface="Cambria" panose="02040503050406030204" pitchFamily="18" charset="0"/>
                <a:ea typeface="Times New Roman" panose="02020603050405020304" pitchFamily="18" charset="0"/>
                <a:cs typeface="Helvetica" panose="020B0604020202020204" pitchFamily="34" charset="0"/>
              </a:rPr>
              <a:t>please contact the MHDO Help Desk.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4014135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This is the screen a user will see if they are associated with one entity or a single health system or parent entity. Upon logging into the Portal, a user will see the Welcome screen, with the “Organization Data” in the left navigation. </a:t>
            </a:r>
            <a:r>
              <a:rPr lang="en-US" sz="1800" dirty="0">
                <a:solidFill>
                  <a:srgbClr val="222222"/>
                </a:solidFill>
                <a:effectLst/>
                <a:latin typeface="Cambria" panose="02040503050406030204" pitchFamily="18" charset="0"/>
                <a:ea typeface="Times New Roman" panose="02020603050405020304" pitchFamily="18" charset="0"/>
                <a:cs typeface="Helvetica" panose="020B0604020202020204" pitchFamily="34" charset="0"/>
              </a:rPr>
              <a:t>Clicking “Organization Data” will bring users to the main page that outlines the relationships of health systems with sub-systems, parent entities, hospitals, and/or practices.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1881240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Cambria" panose="02040503050406030204" pitchFamily="18" charset="0"/>
                <a:ea typeface="Times New Roman" panose="02020603050405020304" pitchFamily="18" charset="0"/>
                <a:cs typeface="Helvetica" panose="020B0604020202020204" pitchFamily="34" charset="0"/>
              </a:rPr>
              <a:t>This is the screen that outlines the relationships among entities. To distinguish the relationships among them, the list of entities is indented and a +/- sign appears next to an entity’s name to expand or collapse any affiliated entities. Click the +/- signs next to an entity’s name to show or hide affiliated practices. If a +/- sign doesn’t appear next to an entity’s name, there are no affiliated practices.</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222222"/>
                </a:solidFill>
                <a:effectLst/>
                <a:latin typeface="Cambria" panose="02040503050406030204" pitchFamily="18" charset="0"/>
                <a:ea typeface="Times New Roman" panose="02020603050405020304" pitchFamily="18" charset="0"/>
                <a:cs typeface="Helvetica" panose="020B0604020202020204" pitchFamily="34" charset="0"/>
              </a:rPr>
              <a:t>By default, the structure is expanded to show all relationships, statuses, and the current year.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2468046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Cambria" panose="02040503050406030204" pitchFamily="18" charset="0"/>
                <a:ea typeface="Times New Roman" panose="02020603050405020304" pitchFamily="18" charset="0"/>
                <a:cs typeface="Helvetica" panose="020B0604020202020204" pitchFamily="34" charset="0"/>
              </a:rPr>
              <a:t>There are also links to “Collapse All” and “Expand All” at the top of the page. </a:t>
            </a:r>
            <a:endParaRPr lang="en-US" dirty="0"/>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142164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solidFill>
                  <a:srgbClr val="222222"/>
                </a:solidFill>
                <a:effectLst/>
                <a:latin typeface="Cambria" panose="02040503050406030204" pitchFamily="18" charset="0"/>
                <a:ea typeface="Times New Roman" panose="02020603050405020304" pitchFamily="18" charset="0"/>
                <a:cs typeface="Helvetica" panose="020B0604020202020204" pitchFamily="34" charset="0"/>
              </a:rPr>
              <a:t>Users may use the drop downs to sort by “Year” and “Status” to view the entities that have validated their information (Compliant) in a select year, and which need review and verification (Not Compliant). If entities are incorrectly associated with one another, please contact the MHDO Help Desk, </a:t>
            </a:r>
            <a:r>
              <a:rPr lang="en-US" sz="1800" u="sng" dirty="0">
                <a:solidFill>
                  <a:srgbClr val="0563C1"/>
                </a:solidFill>
                <a:effectLst/>
                <a:latin typeface="Cambria" panose="02040503050406030204" pitchFamily="18" charset="0"/>
                <a:ea typeface="Times New Roman" panose="02020603050405020304" pitchFamily="18" charset="0"/>
                <a:cs typeface="Helvetica" panose="020B0604020202020204" pitchFamily="34" charset="0"/>
                <a:hlinkClick r:id="rId3"/>
              </a:rPr>
              <a:t>mhdohelp@hsri.org</a:t>
            </a:r>
            <a:r>
              <a:rPr lang="en-US" sz="1800" dirty="0">
                <a:solidFill>
                  <a:srgbClr val="222222"/>
                </a:solidFill>
                <a:effectLst/>
                <a:latin typeface="Cambria" panose="02040503050406030204" pitchFamily="18" charset="0"/>
                <a:ea typeface="Times New Roman" panose="02020603050405020304" pitchFamily="18" charset="0"/>
                <a:cs typeface="Helvetica" panose="020B0604020202020204" pitchFamily="34" charset="0"/>
              </a:rPr>
              <a:t>, so the relationship can be correctly assigned.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682404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solidFill>
                  <a:srgbClr val="222222"/>
                </a:solidFill>
                <a:effectLst/>
                <a:latin typeface="Cambria" panose="02040503050406030204" pitchFamily="18" charset="0"/>
                <a:ea typeface="Times New Roman" panose="02020603050405020304" pitchFamily="18" charset="0"/>
                <a:cs typeface="Helvetica" panose="020B0604020202020204" pitchFamily="34" charset="0"/>
              </a:rPr>
              <a:t>To begin review and verification, click on “Review” in the “Actions” column. This will bring a user to an entity’s summary page.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1623889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Here, you will see breadcrumbs (a text path indicating your location in the portal) at the top of the summary page. These also act as a visual confirmation of the entity that is being reviewed and its affiliated relationships. </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ambria" panose="02040503050406030204" pitchFamily="18" charset="0"/>
                <a:ea typeface="Calibri" panose="020F0502020204030204" pitchFamily="34" charset="0"/>
                <a:cs typeface="Times New Roman" panose="02020603050405020304" pitchFamily="18" charset="0"/>
              </a:rPr>
              <a:t>The block of information at the top of the page contains: Notifications indicating if verification is required; as well as the date and time stamp the information was last updated or verified and by whom.</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Baseline organizational information is displayed for each entity including: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Entity 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Billing NPI(s)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Primary Taxonomy (for each NPI)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Address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Phone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Fax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Website</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mbria" panose="02040503050406030204" pitchFamily="18" charset="0"/>
                <a:ea typeface="Calibri" panose="020F0502020204030204" pitchFamily="34" charset="0"/>
                <a:cs typeface="Times New Roman" panose="02020603050405020304" pitchFamily="18" charset="0"/>
              </a:rPr>
              <a:t>On CompareMaine, the State of Maine’s healthcare transparency website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In addition to viewing the information on the summary page, users may scroll down on the summary page to the “Practices Affiliated with the Hospital” section and click “Review” to see all organizational information for a practice such as physicians employed or affiliated with the practice and any other affiliated practices.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2189122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Health systems and parent entities may have practices that are associated with them but not affiliated with another entity. When this occurs, unaffiliated practices will be displayed on the summary page and users can scroll down to see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3551218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Clicking “Edit” at the top right of a summary page allows a user to make changes to a health system, parent entity, or hospital’s information.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424630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3EECC008-9F6F-4DA1-BFFD-27F8B147B9D3}"/>
              </a:ext>
            </a:extLst>
          </p:cNvPr>
          <p:cNvSpPr>
            <a:spLocks noGrp="1"/>
          </p:cNvSpPr>
          <p:nvPr>
            <p:ph type="ftr" sz="quarter" idx="10"/>
          </p:nvPr>
        </p:nvSpPr>
        <p:spPr/>
        <p:txBody>
          <a:bodyPr/>
          <a:lstStyle/>
          <a:p>
            <a:r>
              <a:rPr lang="en-US" dirty="0"/>
              <a:t>MHDO Board Meeting June 4, 2020</a:t>
            </a:r>
          </a:p>
        </p:txBody>
      </p:sp>
    </p:spTree>
    <p:extLst>
      <p:ext uri="{BB962C8B-B14F-4D97-AF65-F5344CB8AC3E}">
        <p14:creationId xmlns:p14="http://schemas.microsoft.com/office/powerpoint/2010/main" val="557186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Upon doing so, this form will appear. Except for the billing NPI(s), users can edit most of the entity’s information using the text fields or the drop-down to indicate if the entity is on CompareMaine. Users can “Save” the information or click “Cancel” to return to the previous screen. After clicking “Save” the notification at the top of the page will be updated to reflect the date and time the information was updated and by whom.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2774308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To add a billing NPI associated with the entity, click “Add NPI” on the summary page.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1940052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Upon doing so, you’ll be prompted to enter the unique 10-digit NPI code into the text field, use the drop-down to select the Primary Taxonomy associated with the NPI, and “Save” the changes to add the NPI or click “Cancel” to return to the summary page. The link “View codes by NUCC” allows users to view a PDF to lookup the primary National Uniform Claim Committee (NUCC) healthcare provider taxonomy code(s) used by the hospital, practice, and employed/affiliated physician.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Users are unable to directly edit an NPI. If an NPI is incorrect, users must return to the Summary page, delete the NPI, and add the correct NPI.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1788166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To remove an NPI, click “Delete” next to the NPI. Click “Yes” to confirm removal of the NPI or “No” to return to the summary page.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3168582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Returning to the summary page, click  “Add Practice” to add a practice affiliated or unaffiliated with a health system, parent entity, or hospital. The same process is used to add unaffiliated practices; however, unaffiliated practices may only be added at the health system or parent level.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3126526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This form, a replica of the one already shown to edit organization information, is used to add practices. Utilize the text fields and drop-downs to complete all required information to add a practice: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Practice 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Billing NPI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Primary Taxonomy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Address – the ZIP will display five digits on the summary page, regardless of how many subsequent digits are added.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Phone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Fax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Website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On CompareMaine</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Once complete, users can “Save” the information to have the practice added to the list of affiliated or unaffiliated practices or click “Cancel” to return to the previous screen.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MHDO Board Meeting June 4, 2020</a:t>
            </a:r>
          </a:p>
        </p:txBody>
      </p:sp>
    </p:spTree>
    <p:extLst>
      <p:ext uri="{BB962C8B-B14F-4D97-AF65-F5344CB8AC3E}">
        <p14:creationId xmlns:p14="http://schemas.microsoft.com/office/powerpoint/2010/main" val="1341456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Back on the summary page, users can click “Delete” to remove the practice and its association with the entity.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232573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Doing so will bring users to this screen. Follow the screen prompts to select the reason for removing the practice. If the practice’s relationship is not correct, users are asked to contact the MHDO Help Desk, rather than deleting the practice. This is a critical piece of info, so I’m going to repeat it again – if a practice’s relationship is not correct, users are asked to contact the MHDO Help Desk, rather than deleting the practice. If the practice closed, users must provide the date and reason for the closure. If the practice was accidentally added, users must confirm before removing the practice.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334464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Going back to the Organization Summary Page, users will see the physicians employed or affiliated with the hospital. Clicking on “Edit” next to a physician’s name allows users to edit: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Rendering NPI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Prefix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First 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Middle 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Last 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Suffix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Credentials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Primary Taxonomy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Start Date with the Entity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End Date with the Entity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1196011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Upon clicking “Edit” follow the screen prompts to select what you would like to edit: Start or End Date or the Physician Details.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854653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3670129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Editing the “Start or End Date” takes users to this screen. If the physician is employed or affiliated with multiple hospitals or practices, the start and end date is unique to each entity. The format for start and end dates are mm/dd/yyyy.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3351105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Since physicians can be employed or affiliated with multiple hospitals or practices, the MHDO Hospital Data Portal has a separate back-end repository that acts as the sole source of information to ensure that the same physician isn’t added multiple times but with different spellings of their name. </a:t>
            </a:r>
            <a:r>
              <a:rPr lang="en-US" sz="1800" b="1" dirty="0">
                <a:effectLst/>
                <a:latin typeface="Cambria" panose="02040503050406030204" pitchFamily="18" charset="0"/>
                <a:ea typeface="Times New Roman" panose="02020603050405020304" pitchFamily="18" charset="0"/>
                <a:cs typeface="Times New Roman" panose="02020603050405020304" pitchFamily="18" charset="0"/>
              </a:rPr>
              <a:t>To this point, when a user edits “Physician Details” the updates won’t be immediately updated; rather, the modifications will be sent to the MHDO Help Desk for review, confirmation, and updating.</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194488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On the Organization Summary Page, a user has a choice of adding physicians one at a time or performing a bulk import when there are several to be added.  Clicking “Add Physician” allows users to manually add each physician individually.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3894270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The first step to adding a physician is to enter the unique 10-digit rendering NPI.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1515476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Upon clicking “Submit” users may see this screen. Since the MHDO Hospital Data Portal has a back-end repository that acts as the sole source of physician information, if a user enters an NPI that already exists, the physician will appear and the start and end dates, unique to that entity, may be added in the format mm/dd/yyyy.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3860583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If a user enters an NPI that doesn’t exist, this screen will appear. Clicking on “Complete these details” allows users to enter the physician’s details, using the same form as previously shown. Clicking “Save” will add the physician to the entity’s list of employed or affiliated physicians and clicking “Cancel” will return the user to the summary 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1861584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Rather than manually adding or editing each physician employed or affiliated with a hospital or practice, users have the option to “Bulk Import Physicians” from the summary page to begin an automated process.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2281684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To save time and ensure success, it’s important to follow the steps provided on the screen. Begin by selecting the link “Download the template” and open the Microsoft Excel CSV spreadsheet. Using the template, add physicians’ NPIs and start dates in the appropriate columns in the spreadsheet. </a:t>
            </a:r>
            <a:r>
              <a:rPr lang="en-US" sz="1800" b="1" dirty="0">
                <a:effectLst/>
                <a:latin typeface="Cambria" panose="02040503050406030204" pitchFamily="18" charset="0"/>
                <a:ea typeface="Times New Roman" panose="02020603050405020304" pitchFamily="18" charset="0"/>
                <a:cs typeface="Times New Roman" panose="02020603050405020304" pitchFamily="18" charset="0"/>
              </a:rPr>
              <a:t>Format dates as mm/dd/yyyy.</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Next, copy the physicians’ information from the spreadsheet and paste into the text area on the screen. Then, click Import.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28860222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Upon clicking “Import,” results are shown that indicate if the physician was successfully found and added in the MHDO Hospital Data Portal database (the separate back-end repository that acts as the sole source of information), or if the physician was not found and needs be added manually. In addition to appearing on the screen, the bulk import results are emailed to the user’s email address for convenience and confirmation.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3721055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Clicking “Add Manually” opens a new browser window where the physician details may be added, following the same process to manually add physicians. Once the information is added, a user will receive confirmation and be asked to close the browser window to return to the bulk import results. Upon returning to the bulk import results, the newly added physician is shown as being manually added and their details are automatically added to the employed or affiliated physician list.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413875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10046871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Upon reviewing the accuracy of the entity’s information, including employed or affiliated physicians, click “Verify” to confirm the accuracy of the entity’s information.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4225645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Upon clicking that, this on-screen prompt appears confirming that the information displayed is accurate. Once verified, the notification at the top of the page will be updated to reflect the date and time the information was verified and by whom, and the health system, parent entity, hospital, or practice’s status will be changed from “Non Compliant” to “Compliant.”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35012371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we’ve covered a lot of information during our time together and while we’ve tried to make the system as user-intuitive as possible, I understand it can be a bit overwhelming to hear and try and remember it all. For those reasons, we’ve created a User Manual detailing all the steps, along with screenshots, and it’s available directly in the Portal. </a:t>
            </a: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18862235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next steps, please login to the MHDO Hospital Data Portal and confirm that you can see the “Organization Data” in the left side navigation. If you’d like to access the Rule, the recording from today’s webinar, or the Chapter 300 User Manual, you can visit the MHDO website. Lastly, health systems, parent entities, and hospitals shall review, update, and validate their organizational information by Thursday, June 30, 2022. That may seem like a long way away, but we all know how amazing summers in Maine are, so we encourage you to begin the validation process sooner than later. Please contact the MHDO Help Desk with any questions regarding data submissions. </a:t>
            </a: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11207534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MHDO Help Desk is available for troubleshooting and to answer any questions regarding data submissions. Support is available by phone and email during regular business hours, Monday through Friday. </a:t>
            </a:r>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374365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1871954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2522496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4038896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MHDO Board Meeting June 4, 2020</a:t>
            </a:r>
          </a:p>
        </p:txBody>
      </p:sp>
    </p:spTree>
    <p:extLst>
      <p:ext uri="{BB962C8B-B14F-4D97-AF65-F5344CB8AC3E}">
        <p14:creationId xmlns:p14="http://schemas.microsoft.com/office/powerpoint/2010/main" val="1729412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you are existing users of the MHDO Hospital Data Portal, and these browser requirements for accessing the Portal are the standard requirements. </a:t>
            </a:r>
          </a:p>
        </p:txBody>
      </p:sp>
      <p:sp>
        <p:nvSpPr>
          <p:cNvPr id="4" name="Footer Placeholder 3"/>
          <p:cNvSpPr>
            <a:spLocks noGrp="1"/>
          </p:cNvSpPr>
          <p:nvPr>
            <p:ph type="ftr" sz="quarter" idx="4"/>
          </p:nvPr>
        </p:nvSpPr>
        <p:spPr/>
        <p:txBody>
          <a:bodyPr/>
          <a:lstStyle/>
          <a:p>
            <a:r>
              <a:rPr lang="en-US"/>
              <a:t>MHDO Board Meeting June 4, 2020</a:t>
            </a:r>
            <a:endParaRPr lang="en-US" dirty="0"/>
          </a:p>
        </p:txBody>
      </p:sp>
    </p:spTree>
    <p:extLst>
      <p:ext uri="{BB962C8B-B14F-4D97-AF65-F5344CB8AC3E}">
        <p14:creationId xmlns:p14="http://schemas.microsoft.com/office/powerpoint/2010/main" val="64934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1100051" y="4455621"/>
            <a:ext cx="10058400" cy="1143000"/>
          </a:xfrm>
        </p:spPr>
        <p:txBody>
          <a:bodyPr lIns="91440" rIns="91440">
            <a:normAutofit/>
          </a:bodyPr>
          <a:lstStyle>
            <a:lvl1pPr marL="0" indent="0" algn="l">
              <a:buNone/>
              <a:defRPr sz="28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19C94574-2505-45ED-A778-2E7F4336F273}" type="datetime1">
              <a:rPr lang="en-US" smtClean="0"/>
              <a:t>4/14/2022</a:t>
            </a:fld>
            <a:endParaRPr lang="en-US" dirty="0"/>
          </a:p>
        </p:txBody>
      </p:sp>
      <p:sp>
        <p:nvSpPr>
          <p:cNvPr id="5" name="Footer Placeholder 4"/>
          <p:cNvSpPr>
            <a:spLocks noGrp="1"/>
          </p:cNvSpPr>
          <p:nvPr>
            <p:ph type="ftr" sz="quarter" idx="11"/>
          </p:nvPr>
        </p:nvSpPr>
        <p:spPr/>
        <p:txBody>
          <a:bodyPr/>
          <a:lstStyle/>
          <a:p>
            <a:r>
              <a:rPr lang="en-US" dirty="0"/>
              <a:t>MHDO Board Meeting June 4, 2020</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3879B-242A-436D-AE10-2EF2B8FDEEFA}" type="datetime1">
              <a:rPr lang="en-US" smtClean="0"/>
              <a:t>4/14/2022</a:t>
            </a:fld>
            <a:endParaRPr lang="en-US" dirty="0"/>
          </a:p>
        </p:txBody>
      </p:sp>
      <p:sp>
        <p:nvSpPr>
          <p:cNvPr id="5" name="Footer Placeholder 4"/>
          <p:cNvSpPr>
            <a:spLocks noGrp="1"/>
          </p:cNvSpPr>
          <p:nvPr>
            <p:ph type="ftr" sz="quarter" idx="11"/>
          </p:nvPr>
        </p:nvSpPr>
        <p:spPr/>
        <p:txBody>
          <a:bodyPr/>
          <a:lstStyle/>
          <a:p>
            <a:r>
              <a:rPr lang="en-US" dirty="0"/>
              <a:t>MHDO Board Meeting June 4, 2020</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31E9FA-E9CA-4FF6-B43A-4900CC0E9495}" type="datetime1">
              <a:rPr lang="en-US" smtClean="0"/>
              <a:t>4/14/2022</a:t>
            </a:fld>
            <a:endParaRPr lang="en-US" dirty="0"/>
          </a:p>
        </p:txBody>
      </p:sp>
      <p:sp>
        <p:nvSpPr>
          <p:cNvPr id="5" name="Footer Placeholder 4"/>
          <p:cNvSpPr>
            <a:spLocks noGrp="1"/>
          </p:cNvSpPr>
          <p:nvPr>
            <p:ph type="ftr" sz="quarter" idx="11"/>
          </p:nvPr>
        </p:nvSpPr>
        <p:spPr/>
        <p:txBody>
          <a:bodyPr/>
          <a:lstStyle/>
          <a:p>
            <a:r>
              <a:rPr lang="en-US" dirty="0"/>
              <a:t>MHDO Board Meeting June 4, 2020</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3" y="2130227"/>
            <a:ext cx="10363435" cy="1470422"/>
          </a:xfrm>
        </p:spPr>
        <p:txBody>
          <a:bodyPr/>
          <a:lstStyle/>
          <a:p>
            <a:r>
              <a:rPr lang="en-US"/>
              <a:t>Click to edit Master title style</a:t>
            </a:r>
          </a:p>
        </p:txBody>
      </p:sp>
      <p:sp>
        <p:nvSpPr>
          <p:cNvPr id="3" name="Subtitle 2"/>
          <p:cNvSpPr>
            <a:spLocks noGrp="1"/>
          </p:cNvSpPr>
          <p:nvPr>
            <p:ph type="subTitle" idx="1"/>
          </p:nvPr>
        </p:nvSpPr>
        <p:spPr>
          <a:xfrm>
            <a:off x="1828565" y="3886399"/>
            <a:ext cx="8534870" cy="1752203"/>
          </a:xfrm>
        </p:spPr>
        <p:txBody>
          <a:bodyPr/>
          <a:lstStyle>
            <a:lvl1pPr marL="0" indent="0" algn="ctr">
              <a:buNone/>
              <a:defRPr/>
            </a:lvl1pPr>
            <a:lvl2pPr marL="141534" indent="0" algn="ctr">
              <a:buNone/>
              <a:defRPr/>
            </a:lvl2pPr>
            <a:lvl3pPr marL="283068" indent="0" algn="ctr">
              <a:buNone/>
              <a:defRPr/>
            </a:lvl3pPr>
            <a:lvl4pPr marL="424603" indent="0" algn="ctr">
              <a:buNone/>
              <a:defRPr/>
            </a:lvl4pPr>
            <a:lvl5pPr marL="566137" indent="0" algn="ctr">
              <a:buNone/>
              <a:defRPr/>
            </a:lvl5pPr>
            <a:lvl6pPr marL="707671" indent="0" algn="ctr">
              <a:buNone/>
              <a:defRPr/>
            </a:lvl6pPr>
            <a:lvl7pPr marL="849205" indent="0" algn="ctr">
              <a:buNone/>
              <a:defRPr/>
            </a:lvl7pPr>
            <a:lvl8pPr marL="990739" indent="0" algn="ctr">
              <a:buNone/>
              <a:defRPr/>
            </a:lvl8pPr>
            <a:lvl9pPr marL="1132274" indent="0" algn="ctr">
              <a:buNone/>
              <a:defRPr/>
            </a:lvl9pPr>
          </a:lstStyle>
          <a:p>
            <a:r>
              <a:rPr lang="en-US"/>
              <a:t>Click to edit Master subtitle style</a:t>
            </a:r>
          </a:p>
        </p:txBody>
      </p:sp>
    </p:spTree>
    <p:extLst>
      <p:ext uri="{BB962C8B-B14F-4D97-AF65-F5344CB8AC3E}">
        <p14:creationId xmlns:p14="http://schemas.microsoft.com/office/powerpoint/2010/main" val="3007758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3814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801"/>
            <a:ext cx="10363435" cy="1362273"/>
          </a:xfrm>
        </p:spPr>
        <p:txBody>
          <a:bodyPr anchor="t"/>
          <a:lstStyle>
            <a:lvl1pPr algn="l">
              <a:defRPr sz="1232" b="1" cap="all"/>
            </a:lvl1pPr>
          </a:lstStyle>
          <a:p>
            <a:r>
              <a:rPr lang="en-US"/>
              <a:t>Click to edit Master title style</a:t>
            </a:r>
          </a:p>
        </p:txBody>
      </p:sp>
      <p:sp>
        <p:nvSpPr>
          <p:cNvPr id="3" name="Text Placeholder 2"/>
          <p:cNvSpPr>
            <a:spLocks noGrp="1"/>
          </p:cNvSpPr>
          <p:nvPr>
            <p:ph type="body" idx="1"/>
          </p:nvPr>
        </p:nvSpPr>
        <p:spPr>
          <a:xfrm>
            <a:off x="963084" y="2906613"/>
            <a:ext cx="10363435" cy="1500188"/>
          </a:xfrm>
        </p:spPr>
        <p:txBody>
          <a:bodyPr anchor="b"/>
          <a:lstStyle>
            <a:lvl1pPr marL="0" indent="0">
              <a:buNone/>
              <a:defRPr sz="625"/>
            </a:lvl1pPr>
            <a:lvl2pPr marL="141534" indent="0">
              <a:buNone/>
              <a:defRPr sz="554"/>
            </a:lvl2pPr>
            <a:lvl3pPr marL="283068" indent="0">
              <a:buNone/>
              <a:defRPr sz="500"/>
            </a:lvl3pPr>
            <a:lvl4pPr marL="424603" indent="0">
              <a:buNone/>
              <a:defRPr sz="429"/>
            </a:lvl4pPr>
            <a:lvl5pPr marL="566137" indent="0">
              <a:buNone/>
              <a:defRPr sz="429"/>
            </a:lvl5pPr>
            <a:lvl6pPr marL="707671" indent="0">
              <a:buNone/>
              <a:defRPr sz="429"/>
            </a:lvl6pPr>
            <a:lvl7pPr marL="849205" indent="0">
              <a:buNone/>
              <a:defRPr sz="429"/>
            </a:lvl7pPr>
            <a:lvl8pPr marL="990739" indent="0">
              <a:buNone/>
              <a:defRPr sz="429"/>
            </a:lvl8pPr>
            <a:lvl9pPr marL="1132274" indent="0">
              <a:buNone/>
              <a:defRPr sz="429"/>
            </a:lvl9pPr>
          </a:lstStyle>
          <a:p>
            <a:pPr lvl="0"/>
            <a:r>
              <a:rPr lang="en-US"/>
              <a:t>Click to edit Master text styles</a:t>
            </a:r>
          </a:p>
        </p:txBody>
      </p:sp>
    </p:spTree>
    <p:extLst>
      <p:ext uri="{BB962C8B-B14F-4D97-AF65-F5344CB8AC3E}">
        <p14:creationId xmlns:p14="http://schemas.microsoft.com/office/powerpoint/2010/main" val="2776809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852" y="1174750"/>
            <a:ext cx="1357019" cy="5533926"/>
          </a:xfrm>
        </p:spPr>
        <p:txBody>
          <a:bodyPr/>
          <a:lstStyle>
            <a:lvl1pPr>
              <a:defRPr sz="875"/>
            </a:lvl1pPr>
            <a:lvl2pPr>
              <a:defRPr sz="750"/>
            </a:lvl2pPr>
            <a:lvl3pPr>
              <a:defRPr sz="625"/>
            </a:lvl3pPr>
            <a:lvl4pPr>
              <a:defRPr sz="554"/>
            </a:lvl4pPr>
            <a:lvl5pPr>
              <a:defRPr sz="554"/>
            </a:lvl5pPr>
            <a:lvl6pPr>
              <a:defRPr sz="554"/>
            </a:lvl6pPr>
            <a:lvl7pPr>
              <a:defRPr sz="554"/>
            </a:lvl7pPr>
            <a:lvl8pPr>
              <a:defRPr sz="554"/>
            </a:lvl8pPr>
            <a:lvl9pPr>
              <a:defRPr sz="5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06315" y="1174750"/>
            <a:ext cx="1357019" cy="5533926"/>
          </a:xfrm>
        </p:spPr>
        <p:txBody>
          <a:bodyPr/>
          <a:lstStyle>
            <a:lvl1pPr>
              <a:defRPr sz="875"/>
            </a:lvl1pPr>
            <a:lvl2pPr>
              <a:defRPr sz="750"/>
            </a:lvl2pPr>
            <a:lvl3pPr>
              <a:defRPr sz="625"/>
            </a:lvl3pPr>
            <a:lvl4pPr>
              <a:defRPr sz="554"/>
            </a:lvl4pPr>
            <a:lvl5pPr>
              <a:defRPr sz="554"/>
            </a:lvl5pPr>
            <a:lvl6pPr>
              <a:defRPr sz="554"/>
            </a:lvl6pPr>
            <a:lvl7pPr>
              <a:defRPr sz="554"/>
            </a:lvl7pPr>
            <a:lvl8pPr>
              <a:defRPr sz="554"/>
            </a:lvl8pPr>
            <a:lvl9pPr>
              <a:defRPr sz="5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7601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718" y="274836"/>
            <a:ext cx="10972565"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718" y="1534914"/>
            <a:ext cx="5386917" cy="639961"/>
          </a:xfrm>
        </p:spPr>
        <p:txBody>
          <a:bodyPr anchor="b"/>
          <a:lstStyle>
            <a:lvl1pPr marL="0" indent="0">
              <a:buNone/>
              <a:defRPr sz="750" b="1"/>
            </a:lvl1pPr>
            <a:lvl2pPr marL="141534" indent="0">
              <a:buNone/>
              <a:defRPr sz="625" b="1"/>
            </a:lvl2pPr>
            <a:lvl3pPr marL="283068" indent="0">
              <a:buNone/>
              <a:defRPr sz="554" b="1"/>
            </a:lvl3pPr>
            <a:lvl4pPr marL="424603" indent="0">
              <a:buNone/>
              <a:defRPr sz="500" b="1"/>
            </a:lvl4pPr>
            <a:lvl5pPr marL="566137" indent="0">
              <a:buNone/>
              <a:defRPr sz="500" b="1"/>
            </a:lvl5pPr>
            <a:lvl6pPr marL="707671" indent="0">
              <a:buNone/>
              <a:defRPr sz="500" b="1"/>
            </a:lvl6pPr>
            <a:lvl7pPr marL="849205" indent="0">
              <a:buNone/>
              <a:defRPr sz="500" b="1"/>
            </a:lvl7pPr>
            <a:lvl8pPr marL="990739" indent="0">
              <a:buNone/>
              <a:defRPr sz="500" b="1"/>
            </a:lvl8pPr>
            <a:lvl9pPr marL="1132274" indent="0">
              <a:buNone/>
              <a:defRPr sz="500" b="1"/>
            </a:lvl9pPr>
          </a:lstStyle>
          <a:p>
            <a:pPr lvl="0"/>
            <a:r>
              <a:rPr lang="en-US"/>
              <a:t>Click to edit Master text styles</a:t>
            </a:r>
          </a:p>
        </p:txBody>
      </p:sp>
      <p:sp>
        <p:nvSpPr>
          <p:cNvPr id="4" name="Content Placeholder 3"/>
          <p:cNvSpPr>
            <a:spLocks noGrp="1"/>
          </p:cNvSpPr>
          <p:nvPr>
            <p:ph sz="half" idx="2"/>
          </p:nvPr>
        </p:nvSpPr>
        <p:spPr>
          <a:xfrm>
            <a:off x="609718" y="2174875"/>
            <a:ext cx="5386917" cy="3951387"/>
          </a:xfrm>
        </p:spPr>
        <p:txBody>
          <a:bodyPr/>
          <a:lstStyle>
            <a:lvl1pPr>
              <a:defRPr sz="750"/>
            </a:lvl1pPr>
            <a:lvl2pPr>
              <a:defRPr sz="625"/>
            </a:lvl2pPr>
            <a:lvl3pPr>
              <a:defRPr sz="554"/>
            </a:lvl3pPr>
            <a:lvl4pPr>
              <a:defRPr sz="500"/>
            </a:lvl4pPr>
            <a:lvl5pPr>
              <a:defRPr sz="500"/>
            </a:lvl5pPr>
            <a:lvl6pPr>
              <a:defRPr sz="500"/>
            </a:lvl6pPr>
            <a:lvl7pPr>
              <a:defRPr sz="500"/>
            </a:lvl7pPr>
            <a:lvl8pPr>
              <a:defRPr sz="500"/>
            </a:lvl8pPr>
            <a:lvl9pPr>
              <a:defRPr sz="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02" y="1534914"/>
            <a:ext cx="5388681" cy="639961"/>
          </a:xfrm>
        </p:spPr>
        <p:txBody>
          <a:bodyPr anchor="b"/>
          <a:lstStyle>
            <a:lvl1pPr marL="0" indent="0">
              <a:buNone/>
              <a:defRPr sz="750" b="1"/>
            </a:lvl1pPr>
            <a:lvl2pPr marL="141534" indent="0">
              <a:buNone/>
              <a:defRPr sz="625" b="1"/>
            </a:lvl2pPr>
            <a:lvl3pPr marL="283068" indent="0">
              <a:buNone/>
              <a:defRPr sz="554" b="1"/>
            </a:lvl3pPr>
            <a:lvl4pPr marL="424603" indent="0">
              <a:buNone/>
              <a:defRPr sz="500" b="1"/>
            </a:lvl4pPr>
            <a:lvl5pPr marL="566137" indent="0">
              <a:buNone/>
              <a:defRPr sz="500" b="1"/>
            </a:lvl5pPr>
            <a:lvl6pPr marL="707671" indent="0">
              <a:buNone/>
              <a:defRPr sz="500" b="1"/>
            </a:lvl6pPr>
            <a:lvl7pPr marL="849205" indent="0">
              <a:buNone/>
              <a:defRPr sz="500" b="1"/>
            </a:lvl7pPr>
            <a:lvl8pPr marL="990739" indent="0">
              <a:buNone/>
              <a:defRPr sz="500" b="1"/>
            </a:lvl8pPr>
            <a:lvl9pPr marL="1132274" indent="0">
              <a:buNone/>
              <a:defRPr sz="500" b="1"/>
            </a:lvl9pPr>
          </a:lstStyle>
          <a:p>
            <a:pPr lvl="0"/>
            <a:r>
              <a:rPr lang="en-US"/>
              <a:t>Click to edit Master text styles</a:t>
            </a:r>
          </a:p>
        </p:txBody>
      </p:sp>
      <p:sp>
        <p:nvSpPr>
          <p:cNvPr id="6" name="Content Placeholder 5"/>
          <p:cNvSpPr>
            <a:spLocks noGrp="1"/>
          </p:cNvSpPr>
          <p:nvPr>
            <p:ph sz="quarter" idx="4"/>
          </p:nvPr>
        </p:nvSpPr>
        <p:spPr>
          <a:xfrm>
            <a:off x="6193602" y="2174875"/>
            <a:ext cx="5388681" cy="3951387"/>
          </a:xfrm>
        </p:spPr>
        <p:txBody>
          <a:bodyPr/>
          <a:lstStyle>
            <a:lvl1pPr>
              <a:defRPr sz="750"/>
            </a:lvl1pPr>
            <a:lvl2pPr>
              <a:defRPr sz="625"/>
            </a:lvl2pPr>
            <a:lvl3pPr>
              <a:defRPr sz="554"/>
            </a:lvl3pPr>
            <a:lvl4pPr>
              <a:defRPr sz="500"/>
            </a:lvl4pPr>
            <a:lvl5pPr>
              <a:defRPr sz="500"/>
            </a:lvl5pPr>
            <a:lvl6pPr>
              <a:defRPr sz="500"/>
            </a:lvl6pPr>
            <a:lvl7pPr>
              <a:defRPr sz="500"/>
            </a:lvl7pPr>
            <a:lvl8pPr>
              <a:defRPr sz="500"/>
            </a:lvl8pPr>
            <a:lvl9pPr>
              <a:defRPr sz="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693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3617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911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18" y="272852"/>
            <a:ext cx="4011083" cy="1162348"/>
          </a:xfrm>
        </p:spPr>
        <p:txBody>
          <a:bodyPr anchor="b"/>
          <a:lstStyle>
            <a:lvl1pPr algn="l">
              <a:defRPr sz="625" b="1"/>
            </a:lvl1pPr>
          </a:lstStyle>
          <a:p>
            <a:r>
              <a:rPr lang="en-US"/>
              <a:t>Click to edit Master title style</a:t>
            </a:r>
          </a:p>
        </p:txBody>
      </p:sp>
      <p:sp>
        <p:nvSpPr>
          <p:cNvPr id="3" name="Content Placeholder 2"/>
          <p:cNvSpPr>
            <a:spLocks noGrp="1"/>
          </p:cNvSpPr>
          <p:nvPr>
            <p:ph idx="1"/>
          </p:nvPr>
        </p:nvSpPr>
        <p:spPr>
          <a:xfrm>
            <a:off x="4766616" y="272852"/>
            <a:ext cx="6815667" cy="5853410"/>
          </a:xfrm>
        </p:spPr>
        <p:txBody>
          <a:bodyPr/>
          <a:lstStyle>
            <a:lvl1pPr>
              <a:defRPr sz="982"/>
            </a:lvl1pPr>
            <a:lvl2pPr>
              <a:defRPr sz="875"/>
            </a:lvl2pPr>
            <a:lvl3pPr>
              <a:defRPr sz="750"/>
            </a:lvl3pPr>
            <a:lvl4pPr>
              <a:defRPr sz="625"/>
            </a:lvl4pPr>
            <a:lvl5pPr>
              <a:defRPr sz="625"/>
            </a:lvl5pPr>
            <a:lvl6pPr>
              <a:defRPr sz="625"/>
            </a:lvl6pPr>
            <a:lvl7pPr>
              <a:defRPr sz="625"/>
            </a:lvl7pPr>
            <a:lvl8pPr>
              <a:defRPr sz="625"/>
            </a:lvl8pPr>
            <a:lvl9pPr>
              <a:defRPr sz="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718" y="1435199"/>
            <a:ext cx="4011083" cy="4691063"/>
          </a:xfrm>
        </p:spPr>
        <p:txBody>
          <a:bodyPr/>
          <a:lstStyle>
            <a:lvl1pPr marL="0" indent="0">
              <a:buNone/>
              <a:defRPr sz="429"/>
            </a:lvl1pPr>
            <a:lvl2pPr marL="141534" indent="0">
              <a:buNone/>
              <a:defRPr sz="375"/>
            </a:lvl2pPr>
            <a:lvl3pPr marL="283068" indent="0">
              <a:buNone/>
              <a:defRPr sz="304"/>
            </a:lvl3pPr>
            <a:lvl4pPr marL="424603" indent="0">
              <a:buNone/>
              <a:defRPr sz="286"/>
            </a:lvl4pPr>
            <a:lvl5pPr marL="566137" indent="0">
              <a:buNone/>
              <a:defRPr sz="286"/>
            </a:lvl5pPr>
            <a:lvl6pPr marL="707671" indent="0">
              <a:buNone/>
              <a:defRPr sz="286"/>
            </a:lvl6pPr>
            <a:lvl7pPr marL="849205" indent="0">
              <a:buNone/>
              <a:defRPr sz="286"/>
            </a:lvl7pPr>
            <a:lvl8pPr marL="990739" indent="0">
              <a:buNone/>
              <a:defRPr sz="286"/>
            </a:lvl8pPr>
            <a:lvl9pPr marL="1132274" indent="0">
              <a:buNone/>
              <a:defRPr sz="286"/>
            </a:lvl9pPr>
          </a:lstStyle>
          <a:p>
            <a:pPr lvl="0"/>
            <a:r>
              <a:rPr lang="en-US"/>
              <a:t>Click to edit Master text styles</a:t>
            </a:r>
          </a:p>
        </p:txBody>
      </p:sp>
    </p:spTree>
    <p:extLst>
      <p:ext uri="{BB962C8B-B14F-4D97-AF65-F5344CB8AC3E}">
        <p14:creationId xmlns:p14="http://schemas.microsoft.com/office/powerpoint/2010/main" val="227636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115203" cy="1450757"/>
          </a:xfrm>
        </p:spPr>
        <p:txBody>
          <a:bodyPr>
            <a:normAutofit/>
          </a:bodyPr>
          <a:lstStyle>
            <a:lvl1pPr>
              <a:defRPr sz="4800"/>
            </a:lvl1pPr>
          </a:lstStyle>
          <a:p>
            <a:r>
              <a:rPr lang="en-US" dirty="0"/>
              <a:t>Click to edit Master title style</a:t>
            </a:r>
          </a:p>
        </p:txBody>
      </p:sp>
      <p:sp>
        <p:nvSpPr>
          <p:cNvPr id="3" name="Content Placeholder 2"/>
          <p:cNvSpPr>
            <a:spLocks noGrp="1"/>
          </p:cNvSpPr>
          <p:nvPr>
            <p:ph idx="1"/>
          </p:nvPr>
        </p:nvSpPr>
        <p:spPr>
          <a:xfrm>
            <a:off x="1097280" y="2039814"/>
            <a:ext cx="10115202" cy="3829279"/>
          </a:xfrm>
        </p:spPr>
        <p:txBody>
          <a:bodyPr/>
          <a:lstStyle>
            <a:lvl1pPr>
              <a:defRPr sz="3400"/>
            </a:lvl1pPr>
            <a:lvl2pPr>
              <a:defRPr sz="2400">
                <a:solidFill>
                  <a:schemeClr val="accent3">
                    <a:lumMod val="75000"/>
                  </a:schemeClr>
                </a:solidFill>
              </a:defRPr>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924B6376-0EAC-488E-9DD2-6CC035133219}" type="datetime1">
              <a:rPr lang="en-US" smtClean="0"/>
              <a:t>4/14/2022</a:t>
            </a:fld>
            <a:endParaRPr lang="en-US" dirty="0"/>
          </a:p>
        </p:txBody>
      </p:sp>
      <p:sp>
        <p:nvSpPr>
          <p:cNvPr id="5" name="Footer Placeholder 4"/>
          <p:cNvSpPr>
            <a:spLocks noGrp="1"/>
          </p:cNvSpPr>
          <p:nvPr>
            <p:ph type="ftr" sz="quarter" idx="11"/>
          </p:nvPr>
        </p:nvSpPr>
        <p:spPr/>
        <p:txBody>
          <a:bodyPr/>
          <a:lstStyle/>
          <a:p>
            <a:r>
              <a:rPr lang="en-US" dirty="0"/>
              <a:t>MHDO Board Meeting June 4, 2020</a:t>
            </a:r>
          </a:p>
        </p:txBody>
      </p:sp>
      <p:sp>
        <p:nvSpPr>
          <p:cNvPr id="6" name="Slide Number Placeholder 5"/>
          <p:cNvSpPr>
            <a:spLocks noGrp="1"/>
          </p:cNvSpPr>
          <p:nvPr>
            <p:ph type="sldNum" sz="quarter" idx="12"/>
          </p:nvPr>
        </p:nvSpPr>
        <p:spPr/>
        <p:txBody>
          <a:bodyPr/>
          <a:lstStyle>
            <a:lvl1pPr>
              <a:defRPr sz="2200"/>
            </a:lvl1pPr>
          </a:lstStyle>
          <a:p>
            <a:fld id="{4CE482DC-2269-4F26-9D2A-7E44B1A4CD8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2" y="4800700"/>
            <a:ext cx="7315435" cy="566539"/>
          </a:xfrm>
        </p:spPr>
        <p:txBody>
          <a:bodyPr anchor="b"/>
          <a:lstStyle>
            <a:lvl1pPr algn="l">
              <a:defRPr sz="625" b="1"/>
            </a:lvl1pPr>
          </a:lstStyle>
          <a:p>
            <a:r>
              <a:rPr lang="en-US"/>
              <a:t>Click to edit Master title style</a:t>
            </a:r>
          </a:p>
        </p:txBody>
      </p:sp>
      <p:sp>
        <p:nvSpPr>
          <p:cNvPr id="3" name="Picture Placeholder 2"/>
          <p:cNvSpPr>
            <a:spLocks noGrp="1"/>
          </p:cNvSpPr>
          <p:nvPr>
            <p:ph type="pic" idx="1"/>
          </p:nvPr>
        </p:nvSpPr>
        <p:spPr>
          <a:xfrm>
            <a:off x="2389482" y="612676"/>
            <a:ext cx="7315435" cy="4115098"/>
          </a:xfrm>
        </p:spPr>
        <p:txBody>
          <a:bodyPr/>
          <a:lstStyle>
            <a:lvl1pPr marL="0" indent="0">
              <a:buNone/>
              <a:defRPr sz="982"/>
            </a:lvl1pPr>
            <a:lvl2pPr marL="141534" indent="0">
              <a:buNone/>
              <a:defRPr sz="875"/>
            </a:lvl2pPr>
            <a:lvl3pPr marL="283068" indent="0">
              <a:buNone/>
              <a:defRPr sz="750"/>
            </a:lvl3pPr>
            <a:lvl4pPr marL="424603" indent="0">
              <a:buNone/>
              <a:defRPr sz="625"/>
            </a:lvl4pPr>
            <a:lvl5pPr marL="566137" indent="0">
              <a:buNone/>
              <a:defRPr sz="625"/>
            </a:lvl5pPr>
            <a:lvl6pPr marL="707671" indent="0">
              <a:buNone/>
              <a:defRPr sz="625"/>
            </a:lvl6pPr>
            <a:lvl7pPr marL="849205" indent="0">
              <a:buNone/>
              <a:defRPr sz="625"/>
            </a:lvl7pPr>
            <a:lvl8pPr marL="990739" indent="0">
              <a:buNone/>
              <a:defRPr sz="625"/>
            </a:lvl8pPr>
            <a:lvl9pPr marL="1132274" indent="0">
              <a:buNone/>
              <a:defRPr sz="625"/>
            </a:lvl9pPr>
          </a:lstStyle>
          <a:p>
            <a:pPr lvl="0"/>
            <a:endParaRPr lang="en-US" noProof="0" dirty="0"/>
          </a:p>
        </p:txBody>
      </p:sp>
      <p:sp>
        <p:nvSpPr>
          <p:cNvPr id="4" name="Text Placeholder 3"/>
          <p:cNvSpPr>
            <a:spLocks noGrp="1"/>
          </p:cNvSpPr>
          <p:nvPr>
            <p:ph type="body" sz="half" idx="2"/>
          </p:nvPr>
        </p:nvSpPr>
        <p:spPr>
          <a:xfrm>
            <a:off x="2389482" y="5367238"/>
            <a:ext cx="7315435" cy="805160"/>
          </a:xfrm>
        </p:spPr>
        <p:txBody>
          <a:bodyPr/>
          <a:lstStyle>
            <a:lvl1pPr marL="0" indent="0">
              <a:buNone/>
              <a:defRPr sz="429"/>
            </a:lvl1pPr>
            <a:lvl2pPr marL="141534" indent="0">
              <a:buNone/>
              <a:defRPr sz="375"/>
            </a:lvl2pPr>
            <a:lvl3pPr marL="283068" indent="0">
              <a:buNone/>
              <a:defRPr sz="304"/>
            </a:lvl3pPr>
            <a:lvl4pPr marL="424603" indent="0">
              <a:buNone/>
              <a:defRPr sz="286"/>
            </a:lvl4pPr>
            <a:lvl5pPr marL="566137" indent="0">
              <a:buNone/>
              <a:defRPr sz="286"/>
            </a:lvl5pPr>
            <a:lvl6pPr marL="707671" indent="0">
              <a:buNone/>
              <a:defRPr sz="286"/>
            </a:lvl6pPr>
            <a:lvl7pPr marL="849205" indent="0">
              <a:buNone/>
              <a:defRPr sz="286"/>
            </a:lvl7pPr>
            <a:lvl8pPr marL="990739" indent="0">
              <a:buNone/>
              <a:defRPr sz="286"/>
            </a:lvl8pPr>
            <a:lvl9pPr marL="1132274" indent="0">
              <a:buNone/>
              <a:defRPr sz="286"/>
            </a:lvl9pPr>
          </a:lstStyle>
          <a:p>
            <a:pPr lvl="0"/>
            <a:r>
              <a:rPr lang="en-US"/>
              <a:t>Click to edit Master text styles</a:t>
            </a:r>
          </a:p>
        </p:txBody>
      </p:sp>
    </p:spTree>
    <p:extLst>
      <p:ext uri="{BB962C8B-B14F-4D97-AF65-F5344CB8AC3E}">
        <p14:creationId xmlns:p14="http://schemas.microsoft.com/office/powerpoint/2010/main" val="533989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9599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2898" y="265410"/>
            <a:ext cx="2929820" cy="644326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2852" y="265410"/>
            <a:ext cx="8733602" cy="64432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0902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10805B-260B-4179-B27C-F09E649327F5}" type="datetime1">
              <a:rPr lang="en-US" smtClean="0"/>
              <a:t>4/14/2022</a:t>
            </a:fld>
            <a:endParaRPr lang="en-US" dirty="0"/>
          </a:p>
        </p:txBody>
      </p:sp>
      <p:sp>
        <p:nvSpPr>
          <p:cNvPr id="5" name="Footer Placeholder 4"/>
          <p:cNvSpPr>
            <a:spLocks noGrp="1"/>
          </p:cNvSpPr>
          <p:nvPr>
            <p:ph type="ftr" sz="quarter" idx="11"/>
          </p:nvPr>
        </p:nvSpPr>
        <p:spPr/>
        <p:txBody>
          <a:bodyPr/>
          <a:lstStyle/>
          <a:p>
            <a:r>
              <a:rPr lang="en-US" dirty="0"/>
              <a:t>MHDO Board Meeting June 4, 2020</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197703"/>
            <a:ext cx="10058400" cy="1450757"/>
          </a:xfrm>
        </p:spPr>
        <p:txBody>
          <a:bodyPr/>
          <a:lstStyle>
            <a:lvl1pPr>
              <a:defRPr lang="en-US" dirty="0"/>
            </a:lvl1p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4E72BF-0D16-4273-974C-85466F0EDC50}" type="datetime1">
              <a:rPr lang="en-US" smtClean="0"/>
              <a:t>4/14/2022</a:t>
            </a:fld>
            <a:endParaRPr lang="en-US" dirty="0"/>
          </a:p>
        </p:txBody>
      </p:sp>
      <p:sp>
        <p:nvSpPr>
          <p:cNvPr id="6" name="Footer Placeholder 5"/>
          <p:cNvSpPr>
            <a:spLocks noGrp="1"/>
          </p:cNvSpPr>
          <p:nvPr>
            <p:ph type="ftr" sz="quarter" idx="11"/>
          </p:nvPr>
        </p:nvSpPr>
        <p:spPr/>
        <p:txBody>
          <a:bodyPr/>
          <a:lstStyle/>
          <a:p>
            <a:r>
              <a:rPr lang="en-US" dirty="0"/>
              <a:t>MHDO Board Meeting June 4, 2020</a:t>
            </a:r>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E76412-2AA5-40AF-A4C5-89E5A25D9B91}" type="datetime1">
              <a:rPr lang="en-US" smtClean="0"/>
              <a:t>4/14/2022</a:t>
            </a:fld>
            <a:endParaRPr lang="en-US" dirty="0"/>
          </a:p>
        </p:txBody>
      </p:sp>
      <p:sp>
        <p:nvSpPr>
          <p:cNvPr id="8" name="Footer Placeholder 7"/>
          <p:cNvSpPr>
            <a:spLocks noGrp="1"/>
          </p:cNvSpPr>
          <p:nvPr>
            <p:ph type="ftr" sz="quarter" idx="11"/>
          </p:nvPr>
        </p:nvSpPr>
        <p:spPr/>
        <p:txBody>
          <a:bodyPr/>
          <a:lstStyle/>
          <a:p>
            <a:r>
              <a:rPr lang="en-US" dirty="0"/>
              <a:t>MHDO Board Meeting June 4, 2020</a:t>
            </a:r>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8CA018-D4BB-4B48-B5A3-634B808D0BCA}" type="datetime1">
              <a:rPr lang="en-US" smtClean="0"/>
              <a:t>4/14/2022</a:t>
            </a:fld>
            <a:endParaRPr lang="en-US" dirty="0"/>
          </a:p>
        </p:txBody>
      </p:sp>
      <p:sp>
        <p:nvSpPr>
          <p:cNvPr id="4" name="Footer Placeholder 3"/>
          <p:cNvSpPr>
            <a:spLocks noGrp="1"/>
          </p:cNvSpPr>
          <p:nvPr>
            <p:ph type="ftr" sz="quarter" idx="11"/>
          </p:nvPr>
        </p:nvSpPr>
        <p:spPr/>
        <p:txBody>
          <a:bodyPr/>
          <a:lstStyle/>
          <a:p>
            <a:r>
              <a:rPr lang="en-US" dirty="0"/>
              <a:t>MHDO Board Meeting June 4, 2020</a:t>
            </a:r>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48A76B-F5E0-4ECD-938D-579E8BDA95DB}" type="datetime1">
              <a:rPr lang="en-US" smtClean="0"/>
              <a:t>4/14/2022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MHDO Board Meeting June 4, 2020</a:t>
            </a:r>
          </a:p>
        </p:txBody>
      </p:sp>
      <p:sp>
        <p:nvSpPr>
          <p:cNvPr id="9" name="Slide Number Placeholder 8"/>
          <p:cNvSpPr>
            <a:spLocks noGrp="1"/>
          </p:cNvSpPr>
          <p:nvPr>
            <p:ph type="sldNum" sz="quarter" idx="12"/>
          </p:nvPr>
        </p:nvSpPr>
        <p:spPr/>
        <p:txBody>
          <a:bodyPr/>
          <a:lstStyle>
            <a:lvl1pPr>
              <a:defRPr sz="2200"/>
            </a:lvl1p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600" b="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8CE5F83-4ECB-4FF4-8D6F-AC8C8F172831}" type="datetime1">
              <a:rPr lang="en-US" smtClean="0"/>
              <a:t>4/14/2022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MHDO Board Meeting June 4, 2020</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D046D7-B0C7-475D-B085-2A6252A6F4D1}" type="datetime1">
              <a:rPr lang="en-US" smtClean="0"/>
              <a:t>4/14/2022</a:t>
            </a:fld>
            <a:endParaRPr lang="en-US" dirty="0"/>
          </a:p>
        </p:txBody>
      </p:sp>
      <p:sp>
        <p:nvSpPr>
          <p:cNvPr id="6" name="Footer Placeholder 5"/>
          <p:cNvSpPr>
            <a:spLocks noGrp="1"/>
          </p:cNvSpPr>
          <p:nvPr>
            <p:ph type="ftr" sz="quarter" idx="11"/>
          </p:nvPr>
        </p:nvSpPr>
        <p:spPr/>
        <p:txBody>
          <a:bodyPr/>
          <a:lstStyle/>
          <a:p>
            <a:r>
              <a:rPr lang="en-US" dirty="0"/>
              <a:t>MHDO Board Meeting June 4, 2020</a:t>
            </a:r>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809FB4B-CF47-4344-95C8-10BB0C084E7A}" type="datetime1">
              <a:rPr lang="en-US" smtClean="0"/>
              <a:t>4/14/2022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MHDO Board Meeting June 4, 2020</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6" name="Rectangle 36"/>
          <p:cNvSpPr>
            <a:spLocks noChangeArrowheads="1"/>
          </p:cNvSpPr>
          <p:nvPr userDrawn="1"/>
        </p:nvSpPr>
        <p:spPr bwMode="auto">
          <a:xfrm>
            <a:off x="0" y="0"/>
            <a:ext cx="12192000" cy="1000125"/>
          </a:xfrm>
          <a:prstGeom prst="rect">
            <a:avLst/>
          </a:prstGeom>
          <a:solidFill>
            <a:srgbClr val="9E1B34"/>
          </a:solidFill>
          <a:ln w="9525">
            <a:solidFill>
              <a:schemeClr val="tx1"/>
            </a:solidFill>
            <a:miter lim="800000"/>
            <a:headEnd/>
            <a:tailEnd/>
          </a:ln>
        </p:spPr>
        <p:txBody>
          <a:bodyPr wrap="none" lIns="28302" tIns="14151" rIns="28302" bIns="14151" anchor="ctr"/>
          <a:lstStyle>
            <a:lvl1pPr eaLnBrk="0" hangingPunct="0">
              <a:defRPr sz="2100">
                <a:solidFill>
                  <a:schemeClr val="tx1"/>
                </a:solidFill>
                <a:latin typeface="Arial Narrow" pitchFamily="34" charset="0"/>
              </a:defRPr>
            </a:lvl1pPr>
            <a:lvl2pPr marL="742950" indent="-285750" eaLnBrk="0" hangingPunct="0">
              <a:defRPr sz="2100">
                <a:solidFill>
                  <a:schemeClr val="tx1"/>
                </a:solidFill>
                <a:latin typeface="Arial Narrow" pitchFamily="34" charset="0"/>
              </a:defRPr>
            </a:lvl2pPr>
            <a:lvl3pPr marL="1143000" indent="-228600" eaLnBrk="0" hangingPunct="0">
              <a:defRPr sz="2100">
                <a:solidFill>
                  <a:schemeClr val="tx1"/>
                </a:solidFill>
                <a:latin typeface="Arial Narrow" pitchFamily="34" charset="0"/>
              </a:defRPr>
            </a:lvl3pPr>
            <a:lvl4pPr marL="1600200" indent="-228600" eaLnBrk="0" hangingPunct="0">
              <a:defRPr sz="2100">
                <a:solidFill>
                  <a:schemeClr val="tx1"/>
                </a:solidFill>
                <a:latin typeface="Arial Narrow" pitchFamily="34" charset="0"/>
              </a:defRPr>
            </a:lvl4pPr>
            <a:lvl5pPr marL="2057400" indent="-228600" eaLnBrk="0" hangingPunct="0">
              <a:defRPr sz="2100">
                <a:solidFill>
                  <a:schemeClr val="tx1"/>
                </a:solidFill>
                <a:latin typeface="Arial Narrow" pitchFamily="34" charset="0"/>
              </a:defRPr>
            </a:lvl5pPr>
            <a:lvl6pPr marL="2514600" indent="-228600" eaLnBrk="0" fontAlgn="base" hangingPunct="0">
              <a:spcBef>
                <a:spcPct val="0"/>
              </a:spcBef>
              <a:spcAft>
                <a:spcPct val="0"/>
              </a:spcAft>
              <a:defRPr sz="2100">
                <a:solidFill>
                  <a:schemeClr val="tx1"/>
                </a:solidFill>
                <a:latin typeface="Arial Narrow" pitchFamily="34" charset="0"/>
              </a:defRPr>
            </a:lvl6pPr>
            <a:lvl7pPr marL="2971800" indent="-228600" eaLnBrk="0" fontAlgn="base" hangingPunct="0">
              <a:spcBef>
                <a:spcPct val="0"/>
              </a:spcBef>
              <a:spcAft>
                <a:spcPct val="0"/>
              </a:spcAft>
              <a:defRPr sz="2100">
                <a:solidFill>
                  <a:schemeClr val="tx1"/>
                </a:solidFill>
                <a:latin typeface="Arial Narrow" pitchFamily="34" charset="0"/>
              </a:defRPr>
            </a:lvl7pPr>
            <a:lvl8pPr marL="3429000" indent="-228600" eaLnBrk="0" fontAlgn="base" hangingPunct="0">
              <a:spcBef>
                <a:spcPct val="0"/>
              </a:spcBef>
              <a:spcAft>
                <a:spcPct val="0"/>
              </a:spcAft>
              <a:defRPr sz="2100">
                <a:solidFill>
                  <a:schemeClr val="tx1"/>
                </a:solidFill>
                <a:latin typeface="Arial Narrow" pitchFamily="34" charset="0"/>
              </a:defRPr>
            </a:lvl8pPr>
            <a:lvl9pPr marL="3886200" indent="-228600" eaLnBrk="0" fontAlgn="base" hangingPunct="0">
              <a:spcBef>
                <a:spcPct val="0"/>
              </a:spcBef>
              <a:spcAft>
                <a:spcPct val="0"/>
              </a:spcAft>
              <a:defRPr sz="2100">
                <a:solidFill>
                  <a:schemeClr val="tx1"/>
                </a:solidFill>
                <a:latin typeface="Arial Narrow" pitchFamily="34" charset="0"/>
              </a:defRPr>
            </a:lvl9pPr>
          </a:lstStyle>
          <a:p>
            <a:pPr eaLnBrk="1" hangingPunct="1"/>
            <a:endParaRPr lang="en-US" altLang="en-US" sz="375" dirty="0"/>
          </a:p>
        </p:txBody>
      </p:sp>
      <p:sp>
        <p:nvSpPr>
          <p:cNvPr id="1027" name="Rectangle 33"/>
          <p:cNvSpPr>
            <a:spLocks noChangeArrowheads="1"/>
          </p:cNvSpPr>
          <p:nvPr userDrawn="1"/>
        </p:nvSpPr>
        <p:spPr bwMode="auto">
          <a:xfrm>
            <a:off x="192852" y="1174750"/>
            <a:ext cx="2770481" cy="5533926"/>
          </a:xfrm>
          <a:prstGeom prst="rect">
            <a:avLst/>
          </a:prstGeom>
          <a:solidFill>
            <a:srgbClr val="FFFFFF"/>
          </a:solidFill>
          <a:ln w="9525">
            <a:solidFill>
              <a:schemeClr val="tx1"/>
            </a:solidFill>
            <a:miter lim="800000"/>
            <a:headEnd/>
            <a:tailEnd/>
          </a:ln>
        </p:spPr>
        <p:txBody>
          <a:bodyPr wrap="none" lIns="28302" tIns="14151" rIns="28302" bIns="14151" anchor="ctr"/>
          <a:lstStyle>
            <a:lvl1pPr eaLnBrk="0" hangingPunct="0">
              <a:defRPr sz="2100">
                <a:solidFill>
                  <a:schemeClr val="tx1"/>
                </a:solidFill>
                <a:latin typeface="Arial Narrow" pitchFamily="34" charset="0"/>
              </a:defRPr>
            </a:lvl1pPr>
            <a:lvl2pPr marL="742950" indent="-285750" eaLnBrk="0" hangingPunct="0">
              <a:defRPr sz="2100">
                <a:solidFill>
                  <a:schemeClr val="tx1"/>
                </a:solidFill>
                <a:latin typeface="Arial Narrow" pitchFamily="34" charset="0"/>
              </a:defRPr>
            </a:lvl2pPr>
            <a:lvl3pPr marL="1143000" indent="-228600" eaLnBrk="0" hangingPunct="0">
              <a:defRPr sz="2100">
                <a:solidFill>
                  <a:schemeClr val="tx1"/>
                </a:solidFill>
                <a:latin typeface="Arial Narrow" pitchFamily="34" charset="0"/>
              </a:defRPr>
            </a:lvl3pPr>
            <a:lvl4pPr marL="1600200" indent="-228600" eaLnBrk="0" hangingPunct="0">
              <a:defRPr sz="2100">
                <a:solidFill>
                  <a:schemeClr val="tx1"/>
                </a:solidFill>
                <a:latin typeface="Arial Narrow" pitchFamily="34" charset="0"/>
              </a:defRPr>
            </a:lvl4pPr>
            <a:lvl5pPr marL="2057400" indent="-228600" eaLnBrk="0" hangingPunct="0">
              <a:defRPr sz="2100">
                <a:solidFill>
                  <a:schemeClr val="tx1"/>
                </a:solidFill>
                <a:latin typeface="Arial Narrow" pitchFamily="34" charset="0"/>
              </a:defRPr>
            </a:lvl5pPr>
            <a:lvl6pPr marL="2514600" indent="-228600" eaLnBrk="0" fontAlgn="base" hangingPunct="0">
              <a:spcBef>
                <a:spcPct val="0"/>
              </a:spcBef>
              <a:spcAft>
                <a:spcPct val="0"/>
              </a:spcAft>
              <a:defRPr sz="2100">
                <a:solidFill>
                  <a:schemeClr val="tx1"/>
                </a:solidFill>
                <a:latin typeface="Arial Narrow" pitchFamily="34" charset="0"/>
              </a:defRPr>
            </a:lvl6pPr>
            <a:lvl7pPr marL="2971800" indent="-228600" eaLnBrk="0" fontAlgn="base" hangingPunct="0">
              <a:spcBef>
                <a:spcPct val="0"/>
              </a:spcBef>
              <a:spcAft>
                <a:spcPct val="0"/>
              </a:spcAft>
              <a:defRPr sz="2100">
                <a:solidFill>
                  <a:schemeClr val="tx1"/>
                </a:solidFill>
                <a:latin typeface="Arial Narrow" pitchFamily="34" charset="0"/>
              </a:defRPr>
            </a:lvl7pPr>
            <a:lvl8pPr marL="3429000" indent="-228600" eaLnBrk="0" fontAlgn="base" hangingPunct="0">
              <a:spcBef>
                <a:spcPct val="0"/>
              </a:spcBef>
              <a:spcAft>
                <a:spcPct val="0"/>
              </a:spcAft>
              <a:defRPr sz="2100">
                <a:solidFill>
                  <a:schemeClr val="tx1"/>
                </a:solidFill>
                <a:latin typeface="Arial Narrow" pitchFamily="34" charset="0"/>
              </a:defRPr>
            </a:lvl8pPr>
            <a:lvl9pPr marL="3886200" indent="-228600" eaLnBrk="0" fontAlgn="base" hangingPunct="0">
              <a:spcBef>
                <a:spcPct val="0"/>
              </a:spcBef>
              <a:spcAft>
                <a:spcPct val="0"/>
              </a:spcAft>
              <a:defRPr sz="2100">
                <a:solidFill>
                  <a:schemeClr val="tx1"/>
                </a:solidFill>
                <a:latin typeface="Arial Narrow" pitchFamily="34" charset="0"/>
              </a:defRPr>
            </a:lvl9pPr>
          </a:lstStyle>
          <a:p>
            <a:pPr eaLnBrk="1" hangingPunct="1"/>
            <a:endParaRPr lang="en-US" altLang="en-US" sz="375" dirty="0"/>
          </a:p>
        </p:txBody>
      </p:sp>
      <p:sp>
        <p:nvSpPr>
          <p:cNvPr id="1028" name="Text Box 14"/>
          <p:cNvSpPr txBox="1">
            <a:spLocks noChangeArrowheads="1"/>
          </p:cNvSpPr>
          <p:nvPr userDrawn="1"/>
        </p:nvSpPr>
        <p:spPr bwMode="auto">
          <a:xfrm>
            <a:off x="166394" y="6743898"/>
            <a:ext cx="698500" cy="6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175" tIns="10086" rIns="20175" bIns="10086">
            <a:spAutoFit/>
          </a:bodyPr>
          <a:lstStyle>
            <a:lvl1pPr defTabSz="652463" eaLnBrk="0" hangingPunct="0">
              <a:defRPr sz="2100">
                <a:solidFill>
                  <a:schemeClr val="tx1"/>
                </a:solidFill>
                <a:latin typeface="Arial Narrow" pitchFamily="34" charset="0"/>
              </a:defRPr>
            </a:lvl1pPr>
            <a:lvl2pPr marL="742950" indent="-285750" defTabSz="652463" eaLnBrk="0" hangingPunct="0">
              <a:defRPr sz="2100">
                <a:solidFill>
                  <a:schemeClr val="tx1"/>
                </a:solidFill>
                <a:latin typeface="Arial Narrow" pitchFamily="34" charset="0"/>
              </a:defRPr>
            </a:lvl2pPr>
            <a:lvl3pPr marL="1143000" indent="-228600" defTabSz="652463" eaLnBrk="0" hangingPunct="0">
              <a:defRPr sz="2100">
                <a:solidFill>
                  <a:schemeClr val="tx1"/>
                </a:solidFill>
                <a:latin typeface="Arial Narrow" pitchFamily="34" charset="0"/>
              </a:defRPr>
            </a:lvl3pPr>
            <a:lvl4pPr marL="1600200" indent="-228600" defTabSz="652463" eaLnBrk="0" hangingPunct="0">
              <a:defRPr sz="2100">
                <a:solidFill>
                  <a:schemeClr val="tx1"/>
                </a:solidFill>
                <a:latin typeface="Arial Narrow" pitchFamily="34" charset="0"/>
              </a:defRPr>
            </a:lvl4pPr>
            <a:lvl5pPr marL="2057400" indent="-228600" defTabSz="652463" eaLnBrk="0" hangingPunct="0">
              <a:defRPr sz="2100">
                <a:solidFill>
                  <a:schemeClr val="tx1"/>
                </a:solidFill>
                <a:latin typeface="Arial Narrow" pitchFamily="34" charset="0"/>
              </a:defRPr>
            </a:lvl5pPr>
            <a:lvl6pPr marL="2514600" indent="-228600" defTabSz="652463" eaLnBrk="0" fontAlgn="base" hangingPunct="0">
              <a:spcBef>
                <a:spcPct val="0"/>
              </a:spcBef>
              <a:spcAft>
                <a:spcPct val="0"/>
              </a:spcAft>
              <a:defRPr sz="2100">
                <a:solidFill>
                  <a:schemeClr val="tx1"/>
                </a:solidFill>
                <a:latin typeface="Arial Narrow" pitchFamily="34" charset="0"/>
              </a:defRPr>
            </a:lvl6pPr>
            <a:lvl7pPr marL="2971800" indent="-228600" defTabSz="652463" eaLnBrk="0" fontAlgn="base" hangingPunct="0">
              <a:spcBef>
                <a:spcPct val="0"/>
              </a:spcBef>
              <a:spcAft>
                <a:spcPct val="0"/>
              </a:spcAft>
              <a:defRPr sz="2100">
                <a:solidFill>
                  <a:schemeClr val="tx1"/>
                </a:solidFill>
                <a:latin typeface="Arial Narrow" pitchFamily="34" charset="0"/>
              </a:defRPr>
            </a:lvl7pPr>
            <a:lvl8pPr marL="3429000" indent="-228600" defTabSz="652463" eaLnBrk="0" fontAlgn="base" hangingPunct="0">
              <a:spcBef>
                <a:spcPct val="0"/>
              </a:spcBef>
              <a:spcAft>
                <a:spcPct val="0"/>
              </a:spcAft>
              <a:defRPr sz="2100">
                <a:solidFill>
                  <a:schemeClr val="tx1"/>
                </a:solidFill>
                <a:latin typeface="Arial Narrow" pitchFamily="34" charset="0"/>
              </a:defRPr>
            </a:lvl8pPr>
            <a:lvl9pPr marL="3886200" indent="-228600" defTabSz="652463" eaLnBrk="0" fontAlgn="base" hangingPunct="0">
              <a:spcBef>
                <a:spcPct val="0"/>
              </a:spcBef>
              <a:spcAft>
                <a:spcPct val="0"/>
              </a:spcAft>
              <a:defRPr sz="2100">
                <a:solidFill>
                  <a:schemeClr val="tx1"/>
                </a:solidFill>
                <a:latin typeface="Arial Narrow" pitchFamily="34" charset="0"/>
              </a:defRPr>
            </a:lvl9pPr>
          </a:lstStyle>
          <a:p>
            <a:pPr>
              <a:lnSpc>
                <a:spcPct val="65000"/>
              </a:lnSpc>
              <a:spcBef>
                <a:spcPct val="50000"/>
              </a:spcBef>
            </a:pPr>
            <a:r>
              <a:rPr lang="en-US" altLang="en-US" sz="100" b="1" dirty="0">
                <a:solidFill>
                  <a:schemeClr val="bg2"/>
                </a:solidFill>
                <a:latin typeface="Arial" charset="0"/>
              </a:rPr>
              <a:t>TEMPLATE DESIGN © 2008</a:t>
            </a:r>
          </a:p>
          <a:p>
            <a:pPr>
              <a:lnSpc>
                <a:spcPct val="65000"/>
              </a:lnSpc>
              <a:spcBef>
                <a:spcPct val="50000"/>
              </a:spcBef>
            </a:pPr>
            <a:r>
              <a:rPr lang="en-US" altLang="en-US" sz="214" b="1" dirty="0">
                <a:solidFill>
                  <a:schemeClr val="bg2"/>
                </a:solidFill>
                <a:latin typeface="Arial" charset="0"/>
              </a:rPr>
              <a:t>www.PosterPresentations.com</a:t>
            </a:r>
          </a:p>
        </p:txBody>
      </p:sp>
      <p:sp>
        <p:nvSpPr>
          <p:cNvPr id="1029" name="Rectangle 15"/>
          <p:cNvSpPr>
            <a:spLocks noGrp="1" noChangeArrowheads="1"/>
          </p:cNvSpPr>
          <p:nvPr>
            <p:ph type="title"/>
          </p:nvPr>
        </p:nvSpPr>
        <p:spPr bwMode="auto">
          <a:xfrm>
            <a:off x="266935" y="265410"/>
            <a:ext cx="11645783" cy="45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2982" tIns="56480" rIns="112982" bIns="56480" numCol="1" anchor="ctr" anchorCtr="0" compatLnSpc="1">
            <a:prstTxWarp prst="textNoShape">
              <a:avLst/>
            </a:prstTxWarp>
          </a:bodyPr>
          <a:lstStyle/>
          <a:p>
            <a:pPr lvl="0"/>
            <a:r>
              <a:rPr lang="en-US" altLang="en-US"/>
              <a:t>Click to edit Master title style</a:t>
            </a:r>
          </a:p>
        </p:txBody>
      </p:sp>
      <p:sp>
        <p:nvSpPr>
          <p:cNvPr id="1030" name="Rectangle 16"/>
          <p:cNvSpPr>
            <a:spLocks noGrp="1" noChangeArrowheads="1"/>
          </p:cNvSpPr>
          <p:nvPr>
            <p:ph type="body" idx="1"/>
          </p:nvPr>
        </p:nvSpPr>
        <p:spPr bwMode="auto">
          <a:xfrm>
            <a:off x="192852" y="1174750"/>
            <a:ext cx="2770481" cy="553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64999" tIns="564999" rIns="564999" bIns="564999"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1031" name="Rectangle 25"/>
          <p:cNvSpPr>
            <a:spLocks noChangeArrowheads="1"/>
          </p:cNvSpPr>
          <p:nvPr userDrawn="1"/>
        </p:nvSpPr>
        <p:spPr bwMode="auto">
          <a:xfrm>
            <a:off x="0" y="0"/>
            <a:ext cx="12192000" cy="68580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28302" tIns="14151" rIns="28302" bIns="14151" anchor="ctr"/>
          <a:lstStyle>
            <a:lvl1pPr eaLnBrk="0" hangingPunct="0">
              <a:defRPr sz="2100">
                <a:solidFill>
                  <a:schemeClr val="tx1"/>
                </a:solidFill>
                <a:latin typeface="Arial Narrow" pitchFamily="34" charset="0"/>
              </a:defRPr>
            </a:lvl1pPr>
            <a:lvl2pPr marL="742950" indent="-285750" eaLnBrk="0" hangingPunct="0">
              <a:defRPr sz="2100">
                <a:solidFill>
                  <a:schemeClr val="tx1"/>
                </a:solidFill>
                <a:latin typeface="Arial Narrow" pitchFamily="34" charset="0"/>
              </a:defRPr>
            </a:lvl2pPr>
            <a:lvl3pPr marL="1143000" indent="-228600" eaLnBrk="0" hangingPunct="0">
              <a:defRPr sz="2100">
                <a:solidFill>
                  <a:schemeClr val="tx1"/>
                </a:solidFill>
                <a:latin typeface="Arial Narrow" pitchFamily="34" charset="0"/>
              </a:defRPr>
            </a:lvl3pPr>
            <a:lvl4pPr marL="1600200" indent="-228600" eaLnBrk="0" hangingPunct="0">
              <a:defRPr sz="2100">
                <a:solidFill>
                  <a:schemeClr val="tx1"/>
                </a:solidFill>
                <a:latin typeface="Arial Narrow" pitchFamily="34" charset="0"/>
              </a:defRPr>
            </a:lvl4pPr>
            <a:lvl5pPr marL="2057400" indent="-228600" eaLnBrk="0" hangingPunct="0">
              <a:defRPr sz="2100">
                <a:solidFill>
                  <a:schemeClr val="tx1"/>
                </a:solidFill>
                <a:latin typeface="Arial Narrow" pitchFamily="34" charset="0"/>
              </a:defRPr>
            </a:lvl5pPr>
            <a:lvl6pPr marL="2514600" indent="-228600" eaLnBrk="0" fontAlgn="base" hangingPunct="0">
              <a:spcBef>
                <a:spcPct val="0"/>
              </a:spcBef>
              <a:spcAft>
                <a:spcPct val="0"/>
              </a:spcAft>
              <a:defRPr sz="2100">
                <a:solidFill>
                  <a:schemeClr val="tx1"/>
                </a:solidFill>
                <a:latin typeface="Arial Narrow" pitchFamily="34" charset="0"/>
              </a:defRPr>
            </a:lvl6pPr>
            <a:lvl7pPr marL="2971800" indent="-228600" eaLnBrk="0" fontAlgn="base" hangingPunct="0">
              <a:spcBef>
                <a:spcPct val="0"/>
              </a:spcBef>
              <a:spcAft>
                <a:spcPct val="0"/>
              </a:spcAft>
              <a:defRPr sz="2100">
                <a:solidFill>
                  <a:schemeClr val="tx1"/>
                </a:solidFill>
                <a:latin typeface="Arial Narrow" pitchFamily="34" charset="0"/>
              </a:defRPr>
            </a:lvl7pPr>
            <a:lvl8pPr marL="3429000" indent="-228600" eaLnBrk="0" fontAlgn="base" hangingPunct="0">
              <a:spcBef>
                <a:spcPct val="0"/>
              </a:spcBef>
              <a:spcAft>
                <a:spcPct val="0"/>
              </a:spcAft>
              <a:defRPr sz="2100">
                <a:solidFill>
                  <a:schemeClr val="tx1"/>
                </a:solidFill>
                <a:latin typeface="Arial Narrow" pitchFamily="34" charset="0"/>
              </a:defRPr>
            </a:lvl8pPr>
            <a:lvl9pPr marL="3886200" indent="-228600" eaLnBrk="0" fontAlgn="base" hangingPunct="0">
              <a:spcBef>
                <a:spcPct val="0"/>
              </a:spcBef>
              <a:spcAft>
                <a:spcPct val="0"/>
              </a:spcAft>
              <a:defRPr sz="2100">
                <a:solidFill>
                  <a:schemeClr val="tx1"/>
                </a:solidFill>
                <a:latin typeface="Arial Narrow" pitchFamily="34" charset="0"/>
              </a:defRPr>
            </a:lvl9pPr>
          </a:lstStyle>
          <a:p>
            <a:pPr eaLnBrk="1" hangingPunct="1"/>
            <a:endParaRPr lang="en-US" altLang="en-US" sz="375" dirty="0"/>
          </a:p>
        </p:txBody>
      </p:sp>
      <p:sp>
        <p:nvSpPr>
          <p:cNvPr id="1032" name="Rectangle 32"/>
          <p:cNvSpPr>
            <a:spLocks noChangeArrowheads="1"/>
          </p:cNvSpPr>
          <p:nvPr userDrawn="1"/>
        </p:nvSpPr>
        <p:spPr bwMode="auto">
          <a:xfrm>
            <a:off x="3192051" y="1174750"/>
            <a:ext cx="2772833" cy="5533926"/>
          </a:xfrm>
          <a:prstGeom prst="rect">
            <a:avLst/>
          </a:prstGeom>
          <a:solidFill>
            <a:srgbClr val="FFFFFF"/>
          </a:solidFill>
          <a:ln w="9525">
            <a:solidFill>
              <a:schemeClr val="tx1"/>
            </a:solidFill>
            <a:miter lim="800000"/>
            <a:headEnd/>
            <a:tailEnd/>
          </a:ln>
        </p:spPr>
        <p:txBody>
          <a:bodyPr wrap="none" lIns="28302" tIns="14151" rIns="28302" bIns="14151" anchor="ctr"/>
          <a:lstStyle>
            <a:lvl1pPr eaLnBrk="0" hangingPunct="0">
              <a:defRPr sz="2100">
                <a:solidFill>
                  <a:schemeClr val="tx1"/>
                </a:solidFill>
                <a:latin typeface="Arial Narrow" pitchFamily="34" charset="0"/>
              </a:defRPr>
            </a:lvl1pPr>
            <a:lvl2pPr marL="742950" indent="-285750" eaLnBrk="0" hangingPunct="0">
              <a:defRPr sz="2100">
                <a:solidFill>
                  <a:schemeClr val="tx1"/>
                </a:solidFill>
                <a:latin typeface="Arial Narrow" pitchFamily="34" charset="0"/>
              </a:defRPr>
            </a:lvl2pPr>
            <a:lvl3pPr marL="1143000" indent="-228600" eaLnBrk="0" hangingPunct="0">
              <a:defRPr sz="2100">
                <a:solidFill>
                  <a:schemeClr val="tx1"/>
                </a:solidFill>
                <a:latin typeface="Arial Narrow" pitchFamily="34" charset="0"/>
              </a:defRPr>
            </a:lvl3pPr>
            <a:lvl4pPr marL="1600200" indent="-228600" eaLnBrk="0" hangingPunct="0">
              <a:defRPr sz="2100">
                <a:solidFill>
                  <a:schemeClr val="tx1"/>
                </a:solidFill>
                <a:latin typeface="Arial Narrow" pitchFamily="34" charset="0"/>
              </a:defRPr>
            </a:lvl4pPr>
            <a:lvl5pPr marL="2057400" indent="-228600" eaLnBrk="0" hangingPunct="0">
              <a:defRPr sz="2100">
                <a:solidFill>
                  <a:schemeClr val="tx1"/>
                </a:solidFill>
                <a:latin typeface="Arial Narrow" pitchFamily="34" charset="0"/>
              </a:defRPr>
            </a:lvl5pPr>
            <a:lvl6pPr marL="2514600" indent="-228600" eaLnBrk="0" fontAlgn="base" hangingPunct="0">
              <a:spcBef>
                <a:spcPct val="0"/>
              </a:spcBef>
              <a:spcAft>
                <a:spcPct val="0"/>
              </a:spcAft>
              <a:defRPr sz="2100">
                <a:solidFill>
                  <a:schemeClr val="tx1"/>
                </a:solidFill>
                <a:latin typeface="Arial Narrow" pitchFamily="34" charset="0"/>
              </a:defRPr>
            </a:lvl6pPr>
            <a:lvl7pPr marL="2971800" indent="-228600" eaLnBrk="0" fontAlgn="base" hangingPunct="0">
              <a:spcBef>
                <a:spcPct val="0"/>
              </a:spcBef>
              <a:spcAft>
                <a:spcPct val="0"/>
              </a:spcAft>
              <a:defRPr sz="2100">
                <a:solidFill>
                  <a:schemeClr val="tx1"/>
                </a:solidFill>
                <a:latin typeface="Arial Narrow" pitchFamily="34" charset="0"/>
              </a:defRPr>
            </a:lvl7pPr>
            <a:lvl8pPr marL="3429000" indent="-228600" eaLnBrk="0" fontAlgn="base" hangingPunct="0">
              <a:spcBef>
                <a:spcPct val="0"/>
              </a:spcBef>
              <a:spcAft>
                <a:spcPct val="0"/>
              </a:spcAft>
              <a:defRPr sz="2100">
                <a:solidFill>
                  <a:schemeClr val="tx1"/>
                </a:solidFill>
                <a:latin typeface="Arial Narrow" pitchFamily="34" charset="0"/>
              </a:defRPr>
            </a:lvl8pPr>
            <a:lvl9pPr marL="3886200" indent="-228600" eaLnBrk="0" fontAlgn="base" hangingPunct="0">
              <a:spcBef>
                <a:spcPct val="0"/>
              </a:spcBef>
              <a:spcAft>
                <a:spcPct val="0"/>
              </a:spcAft>
              <a:defRPr sz="2100">
                <a:solidFill>
                  <a:schemeClr val="tx1"/>
                </a:solidFill>
                <a:latin typeface="Arial Narrow" pitchFamily="34" charset="0"/>
              </a:defRPr>
            </a:lvl9pPr>
          </a:lstStyle>
          <a:p>
            <a:pPr eaLnBrk="1" hangingPunct="1"/>
            <a:endParaRPr lang="en-US" altLang="en-US" sz="375" dirty="0"/>
          </a:p>
        </p:txBody>
      </p:sp>
      <p:sp>
        <p:nvSpPr>
          <p:cNvPr id="1033" name="Rectangle 34"/>
          <p:cNvSpPr>
            <a:spLocks noChangeArrowheads="1"/>
          </p:cNvSpPr>
          <p:nvPr userDrawn="1"/>
        </p:nvSpPr>
        <p:spPr bwMode="auto">
          <a:xfrm>
            <a:off x="6187135" y="1174750"/>
            <a:ext cx="2772833" cy="5533926"/>
          </a:xfrm>
          <a:prstGeom prst="rect">
            <a:avLst/>
          </a:prstGeom>
          <a:solidFill>
            <a:srgbClr val="FFFFFF"/>
          </a:solidFill>
          <a:ln w="9525">
            <a:solidFill>
              <a:schemeClr val="tx1"/>
            </a:solidFill>
            <a:miter lim="800000"/>
            <a:headEnd/>
            <a:tailEnd/>
          </a:ln>
        </p:spPr>
        <p:txBody>
          <a:bodyPr wrap="none" lIns="28302" tIns="14151" rIns="28302" bIns="14151" anchor="ctr"/>
          <a:lstStyle>
            <a:lvl1pPr eaLnBrk="0" hangingPunct="0">
              <a:defRPr sz="2100">
                <a:solidFill>
                  <a:schemeClr val="tx1"/>
                </a:solidFill>
                <a:latin typeface="Arial Narrow" pitchFamily="34" charset="0"/>
              </a:defRPr>
            </a:lvl1pPr>
            <a:lvl2pPr marL="742950" indent="-285750" eaLnBrk="0" hangingPunct="0">
              <a:defRPr sz="2100">
                <a:solidFill>
                  <a:schemeClr val="tx1"/>
                </a:solidFill>
                <a:latin typeface="Arial Narrow" pitchFamily="34" charset="0"/>
              </a:defRPr>
            </a:lvl2pPr>
            <a:lvl3pPr marL="1143000" indent="-228600" eaLnBrk="0" hangingPunct="0">
              <a:defRPr sz="2100">
                <a:solidFill>
                  <a:schemeClr val="tx1"/>
                </a:solidFill>
                <a:latin typeface="Arial Narrow" pitchFamily="34" charset="0"/>
              </a:defRPr>
            </a:lvl3pPr>
            <a:lvl4pPr marL="1600200" indent="-228600" eaLnBrk="0" hangingPunct="0">
              <a:defRPr sz="2100">
                <a:solidFill>
                  <a:schemeClr val="tx1"/>
                </a:solidFill>
                <a:latin typeface="Arial Narrow" pitchFamily="34" charset="0"/>
              </a:defRPr>
            </a:lvl4pPr>
            <a:lvl5pPr marL="2057400" indent="-228600" eaLnBrk="0" hangingPunct="0">
              <a:defRPr sz="2100">
                <a:solidFill>
                  <a:schemeClr val="tx1"/>
                </a:solidFill>
                <a:latin typeface="Arial Narrow" pitchFamily="34" charset="0"/>
              </a:defRPr>
            </a:lvl5pPr>
            <a:lvl6pPr marL="2514600" indent="-228600" eaLnBrk="0" fontAlgn="base" hangingPunct="0">
              <a:spcBef>
                <a:spcPct val="0"/>
              </a:spcBef>
              <a:spcAft>
                <a:spcPct val="0"/>
              </a:spcAft>
              <a:defRPr sz="2100">
                <a:solidFill>
                  <a:schemeClr val="tx1"/>
                </a:solidFill>
                <a:latin typeface="Arial Narrow" pitchFamily="34" charset="0"/>
              </a:defRPr>
            </a:lvl6pPr>
            <a:lvl7pPr marL="2971800" indent="-228600" eaLnBrk="0" fontAlgn="base" hangingPunct="0">
              <a:spcBef>
                <a:spcPct val="0"/>
              </a:spcBef>
              <a:spcAft>
                <a:spcPct val="0"/>
              </a:spcAft>
              <a:defRPr sz="2100">
                <a:solidFill>
                  <a:schemeClr val="tx1"/>
                </a:solidFill>
                <a:latin typeface="Arial Narrow" pitchFamily="34" charset="0"/>
              </a:defRPr>
            </a:lvl7pPr>
            <a:lvl8pPr marL="3429000" indent="-228600" eaLnBrk="0" fontAlgn="base" hangingPunct="0">
              <a:spcBef>
                <a:spcPct val="0"/>
              </a:spcBef>
              <a:spcAft>
                <a:spcPct val="0"/>
              </a:spcAft>
              <a:defRPr sz="2100">
                <a:solidFill>
                  <a:schemeClr val="tx1"/>
                </a:solidFill>
                <a:latin typeface="Arial Narrow" pitchFamily="34" charset="0"/>
              </a:defRPr>
            </a:lvl8pPr>
            <a:lvl9pPr marL="3886200" indent="-228600" eaLnBrk="0" fontAlgn="base" hangingPunct="0">
              <a:spcBef>
                <a:spcPct val="0"/>
              </a:spcBef>
              <a:spcAft>
                <a:spcPct val="0"/>
              </a:spcAft>
              <a:defRPr sz="2100">
                <a:solidFill>
                  <a:schemeClr val="tx1"/>
                </a:solidFill>
                <a:latin typeface="Arial Narrow" pitchFamily="34" charset="0"/>
              </a:defRPr>
            </a:lvl9pPr>
          </a:lstStyle>
          <a:p>
            <a:pPr eaLnBrk="1" hangingPunct="1"/>
            <a:endParaRPr lang="en-US" altLang="en-US" sz="375" dirty="0"/>
          </a:p>
        </p:txBody>
      </p:sp>
      <p:sp>
        <p:nvSpPr>
          <p:cNvPr id="1034" name="Rectangle 35"/>
          <p:cNvSpPr>
            <a:spLocks noChangeArrowheads="1"/>
          </p:cNvSpPr>
          <p:nvPr userDrawn="1"/>
        </p:nvSpPr>
        <p:spPr bwMode="auto">
          <a:xfrm>
            <a:off x="9188685" y="1174750"/>
            <a:ext cx="2772833" cy="5533926"/>
          </a:xfrm>
          <a:prstGeom prst="rect">
            <a:avLst/>
          </a:prstGeom>
          <a:solidFill>
            <a:srgbClr val="FFFFFF"/>
          </a:solidFill>
          <a:ln w="9525">
            <a:solidFill>
              <a:schemeClr val="tx1"/>
            </a:solidFill>
            <a:miter lim="800000"/>
            <a:headEnd/>
            <a:tailEnd/>
          </a:ln>
        </p:spPr>
        <p:txBody>
          <a:bodyPr wrap="none" lIns="28302" tIns="14151" rIns="28302" bIns="14151" anchor="ctr"/>
          <a:lstStyle>
            <a:lvl1pPr eaLnBrk="0" hangingPunct="0">
              <a:defRPr sz="2100">
                <a:solidFill>
                  <a:schemeClr val="tx1"/>
                </a:solidFill>
                <a:latin typeface="Arial Narrow" pitchFamily="34" charset="0"/>
              </a:defRPr>
            </a:lvl1pPr>
            <a:lvl2pPr marL="742950" indent="-285750" eaLnBrk="0" hangingPunct="0">
              <a:defRPr sz="2100">
                <a:solidFill>
                  <a:schemeClr val="tx1"/>
                </a:solidFill>
                <a:latin typeface="Arial Narrow" pitchFamily="34" charset="0"/>
              </a:defRPr>
            </a:lvl2pPr>
            <a:lvl3pPr marL="1143000" indent="-228600" eaLnBrk="0" hangingPunct="0">
              <a:defRPr sz="2100">
                <a:solidFill>
                  <a:schemeClr val="tx1"/>
                </a:solidFill>
                <a:latin typeface="Arial Narrow" pitchFamily="34" charset="0"/>
              </a:defRPr>
            </a:lvl3pPr>
            <a:lvl4pPr marL="1600200" indent="-228600" eaLnBrk="0" hangingPunct="0">
              <a:defRPr sz="2100">
                <a:solidFill>
                  <a:schemeClr val="tx1"/>
                </a:solidFill>
                <a:latin typeface="Arial Narrow" pitchFamily="34" charset="0"/>
              </a:defRPr>
            </a:lvl4pPr>
            <a:lvl5pPr marL="2057400" indent="-228600" eaLnBrk="0" hangingPunct="0">
              <a:defRPr sz="2100">
                <a:solidFill>
                  <a:schemeClr val="tx1"/>
                </a:solidFill>
                <a:latin typeface="Arial Narrow" pitchFamily="34" charset="0"/>
              </a:defRPr>
            </a:lvl5pPr>
            <a:lvl6pPr marL="2514600" indent="-228600" eaLnBrk="0" fontAlgn="base" hangingPunct="0">
              <a:spcBef>
                <a:spcPct val="0"/>
              </a:spcBef>
              <a:spcAft>
                <a:spcPct val="0"/>
              </a:spcAft>
              <a:defRPr sz="2100">
                <a:solidFill>
                  <a:schemeClr val="tx1"/>
                </a:solidFill>
                <a:latin typeface="Arial Narrow" pitchFamily="34" charset="0"/>
              </a:defRPr>
            </a:lvl6pPr>
            <a:lvl7pPr marL="2971800" indent="-228600" eaLnBrk="0" fontAlgn="base" hangingPunct="0">
              <a:spcBef>
                <a:spcPct val="0"/>
              </a:spcBef>
              <a:spcAft>
                <a:spcPct val="0"/>
              </a:spcAft>
              <a:defRPr sz="2100">
                <a:solidFill>
                  <a:schemeClr val="tx1"/>
                </a:solidFill>
                <a:latin typeface="Arial Narrow" pitchFamily="34" charset="0"/>
              </a:defRPr>
            </a:lvl7pPr>
            <a:lvl8pPr marL="3429000" indent="-228600" eaLnBrk="0" fontAlgn="base" hangingPunct="0">
              <a:spcBef>
                <a:spcPct val="0"/>
              </a:spcBef>
              <a:spcAft>
                <a:spcPct val="0"/>
              </a:spcAft>
              <a:defRPr sz="2100">
                <a:solidFill>
                  <a:schemeClr val="tx1"/>
                </a:solidFill>
                <a:latin typeface="Arial Narrow" pitchFamily="34" charset="0"/>
              </a:defRPr>
            </a:lvl8pPr>
            <a:lvl9pPr marL="3886200" indent="-228600" eaLnBrk="0" fontAlgn="base" hangingPunct="0">
              <a:spcBef>
                <a:spcPct val="0"/>
              </a:spcBef>
              <a:spcAft>
                <a:spcPct val="0"/>
              </a:spcAft>
              <a:defRPr sz="2100">
                <a:solidFill>
                  <a:schemeClr val="tx1"/>
                </a:solidFill>
                <a:latin typeface="Arial Narrow" pitchFamily="34" charset="0"/>
              </a:defRPr>
            </a:lvl9pPr>
          </a:lstStyle>
          <a:p>
            <a:pPr eaLnBrk="1" hangingPunct="1"/>
            <a:endParaRPr lang="en-US" altLang="en-US" sz="375" dirty="0"/>
          </a:p>
        </p:txBody>
      </p:sp>
    </p:spTree>
    <p:extLst>
      <p:ext uri="{BB962C8B-B14F-4D97-AF65-F5344CB8AC3E}">
        <p14:creationId xmlns:p14="http://schemas.microsoft.com/office/powerpoint/2010/main" val="396565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ctr" defTabSz="201981" rtl="0" eaLnBrk="0" fontAlgn="base" hangingPunct="0">
        <a:spcBef>
          <a:spcPct val="0"/>
        </a:spcBef>
        <a:spcAft>
          <a:spcPct val="0"/>
        </a:spcAft>
        <a:defRPr sz="1893">
          <a:solidFill>
            <a:srgbClr val="FFFFFF"/>
          </a:solidFill>
          <a:latin typeface="+mj-lt"/>
          <a:ea typeface="+mj-ea"/>
          <a:cs typeface="+mj-cs"/>
        </a:defRPr>
      </a:lvl1pPr>
      <a:lvl2pPr algn="ctr" defTabSz="201981" rtl="0" eaLnBrk="0" fontAlgn="base" hangingPunct="0">
        <a:spcBef>
          <a:spcPct val="0"/>
        </a:spcBef>
        <a:spcAft>
          <a:spcPct val="0"/>
        </a:spcAft>
        <a:defRPr sz="1893">
          <a:solidFill>
            <a:srgbClr val="FFFFFF"/>
          </a:solidFill>
          <a:latin typeface="Arial Black" pitchFamily="34" charset="0"/>
        </a:defRPr>
      </a:lvl2pPr>
      <a:lvl3pPr algn="ctr" defTabSz="201981" rtl="0" eaLnBrk="0" fontAlgn="base" hangingPunct="0">
        <a:spcBef>
          <a:spcPct val="0"/>
        </a:spcBef>
        <a:spcAft>
          <a:spcPct val="0"/>
        </a:spcAft>
        <a:defRPr sz="1893">
          <a:solidFill>
            <a:srgbClr val="FFFFFF"/>
          </a:solidFill>
          <a:latin typeface="Arial Black" pitchFamily="34" charset="0"/>
        </a:defRPr>
      </a:lvl3pPr>
      <a:lvl4pPr algn="ctr" defTabSz="201981" rtl="0" eaLnBrk="0" fontAlgn="base" hangingPunct="0">
        <a:spcBef>
          <a:spcPct val="0"/>
        </a:spcBef>
        <a:spcAft>
          <a:spcPct val="0"/>
        </a:spcAft>
        <a:defRPr sz="1893">
          <a:solidFill>
            <a:srgbClr val="FFFFFF"/>
          </a:solidFill>
          <a:latin typeface="Arial Black" pitchFamily="34" charset="0"/>
        </a:defRPr>
      </a:lvl4pPr>
      <a:lvl5pPr algn="ctr" defTabSz="201981" rtl="0" eaLnBrk="0" fontAlgn="base" hangingPunct="0">
        <a:spcBef>
          <a:spcPct val="0"/>
        </a:spcBef>
        <a:spcAft>
          <a:spcPct val="0"/>
        </a:spcAft>
        <a:defRPr sz="1893">
          <a:solidFill>
            <a:srgbClr val="FFFFFF"/>
          </a:solidFill>
          <a:latin typeface="Arial Black" pitchFamily="34" charset="0"/>
        </a:defRPr>
      </a:lvl5pPr>
      <a:lvl6pPr marL="141534" algn="ctr" defTabSz="201981" rtl="0" fontAlgn="base">
        <a:spcBef>
          <a:spcPct val="0"/>
        </a:spcBef>
        <a:spcAft>
          <a:spcPct val="0"/>
        </a:spcAft>
        <a:defRPr sz="1893">
          <a:solidFill>
            <a:srgbClr val="FFFFFF"/>
          </a:solidFill>
          <a:latin typeface="Arial Black" pitchFamily="34" charset="0"/>
        </a:defRPr>
      </a:lvl6pPr>
      <a:lvl7pPr marL="283068" algn="ctr" defTabSz="201981" rtl="0" fontAlgn="base">
        <a:spcBef>
          <a:spcPct val="0"/>
        </a:spcBef>
        <a:spcAft>
          <a:spcPct val="0"/>
        </a:spcAft>
        <a:defRPr sz="1893">
          <a:solidFill>
            <a:srgbClr val="FFFFFF"/>
          </a:solidFill>
          <a:latin typeface="Arial Black" pitchFamily="34" charset="0"/>
        </a:defRPr>
      </a:lvl7pPr>
      <a:lvl8pPr marL="424603" algn="ctr" defTabSz="201981" rtl="0" fontAlgn="base">
        <a:spcBef>
          <a:spcPct val="0"/>
        </a:spcBef>
        <a:spcAft>
          <a:spcPct val="0"/>
        </a:spcAft>
        <a:defRPr sz="1893">
          <a:solidFill>
            <a:srgbClr val="FFFFFF"/>
          </a:solidFill>
          <a:latin typeface="Arial Black" pitchFamily="34" charset="0"/>
        </a:defRPr>
      </a:lvl8pPr>
      <a:lvl9pPr marL="566137" algn="ctr" defTabSz="201981" rtl="0" fontAlgn="base">
        <a:spcBef>
          <a:spcPct val="0"/>
        </a:spcBef>
        <a:spcAft>
          <a:spcPct val="0"/>
        </a:spcAft>
        <a:defRPr sz="1893">
          <a:solidFill>
            <a:srgbClr val="FFFFFF"/>
          </a:solidFill>
          <a:latin typeface="Arial Black" pitchFamily="34" charset="0"/>
        </a:defRPr>
      </a:lvl9pPr>
    </p:titleStyle>
    <p:bodyStyle>
      <a:lvl1pPr marL="75682" indent="-75682" algn="l" defTabSz="201981" rtl="0" eaLnBrk="0" fontAlgn="base" hangingPunct="0">
        <a:spcBef>
          <a:spcPct val="20000"/>
        </a:spcBef>
        <a:spcAft>
          <a:spcPct val="0"/>
        </a:spcAft>
        <a:buChar char="•"/>
        <a:defRPr sz="643">
          <a:solidFill>
            <a:schemeClr val="tx1"/>
          </a:solidFill>
          <a:latin typeface="+mn-lt"/>
          <a:ea typeface="+mn-ea"/>
          <a:cs typeface="+mn-cs"/>
        </a:defRPr>
      </a:lvl1pPr>
      <a:lvl2pPr marL="163649" indent="-62413" algn="l" defTabSz="201981" rtl="0" eaLnBrk="0" fontAlgn="base" hangingPunct="0">
        <a:spcBef>
          <a:spcPct val="20000"/>
        </a:spcBef>
        <a:spcAft>
          <a:spcPct val="0"/>
        </a:spcAft>
        <a:buChar char="–"/>
        <a:defRPr sz="643">
          <a:solidFill>
            <a:schemeClr val="tx1"/>
          </a:solidFill>
          <a:latin typeface="+mn-lt"/>
        </a:defRPr>
      </a:lvl2pPr>
      <a:lvl3pPr marL="252599" indent="-50618" algn="l" defTabSz="201981" rtl="0" eaLnBrk="0" fontAlgn="base" hangingPunct="0">
        <a:spcBef>
          <a:spcPct val="20000"/>
        </a:spcBef>
        <a:spcAft>
          <a:spcPct val="0"/>
        </a:spcAft>
        <a:buChar char="•"/>
        <a:defRPr sz="518">
          <a:solidFill>
            <a:schemeClr val="tx1"/>
          </a:solidFill>
          <a:latin typeface="+mn-lt"/>
        </a:defRPr>
      </a:lvl3pPr>
      <a:lvl4pPr marL="353836" indent="-50618" algn="l" defTabSz="201981" rtl="0" eaLnBrk="0" fontAlgn="base" hangingPunct="0">
        <a:spcBef>
          <a:spcPct val="20000"/>
        </a:spcBef>
        <a:spcAft>
          <a:spcPct val="0"/>
        </a:spcAft>
        <a:buChar char="–"/>
        <a:defRPr sz="429">
          <a:solidFill>
            <a:schemeClr val="tx1"/>
          </a:solidFill>
          <a:latin typeface="+mn-lt"/>
        </a:defRPr>
      </a:lvl4pPr>
      <a:lvl5pPr marL="455072" indent="-50618" algn="l" defTabSz="201981" rtl="0" eaLnBrk="0" fontAlgn="base" hangingPunct="0">
        <a:spcBef>
          <a:spcPct val="20000"/>
        </a:spcBef>
        <a:spcAft>
          <a:spcPct val="0"/>
        </a:spcAft>
        <a:buChar char="»"/>
        <a:defRPr sz="429">
          <a:solidFill>
            <a:schemeClr val="tx1"/>
          </a:solidFill>
          <a:latin typeface="+mn-lt"/>
        </a:defRPr>
      </a:lvl5pPr>
      <a:lvl6pPr marL="596606" indent="-50618" algn="l" defTabSz="201981" rtl="0" fontAlgn="base">
        <a:spcBef>
          <a:spcPct val="20000"/>
        </a:spcBef>
        <a:spcAft>
          <a:spcPct val="0"/>
        </a:spcAft>
        <a:buChar char="»"/>
        <a:defRPr sz="429">
          <a:solidFill>
            <a:schemeClr val="tx1"/>
          </a:solidFill>
          <a:latin typeface="+mn-lt"/>
        </a:defRPr>
      </a:lvl6pPr>
      <a:lvl7pPr marL="738140" indent="-50618" algn="l" defTabSz="201981" rtl="0" fontAlgn="base">
        <a:spcBef>
          <a:spcPct val="20000"/>
        </a:spcBef>
        <a:spcAft>
          <a:spcPct val="0"/>
        </a:spcAft>
        <a:buChar char="»"/>
        <a:defRPr sz="429">
          <a:solidFill>
            <a:schemeClr val="tx1"/>
          </a:solidFill>
          <a:latin typeface="+mn-lt"/>
        </a:defRPr>
      </a:lvl7pPr>
      <a:lvl8pPr marL="879674" indent="-50618" algn="l" defTabSz="201981" rtl="0" fontAlgn="base">
        <a:spcBef>
          <a:spcPct val="20000"/>
        </a:spcBef>
        <a:spcAft>
          <a:spcPct val="0"/>
        </a:spcAft>
        <a:buChar char="»"/>
        <a:defRPr sz="429">
          <a:solidFill>
            <a:schemeClr val="tx1"/>
          </a:solidFill>
          <a:latin typeface="+mn-lt"/>
        </a:defRPr>
      </a:lvl8pPr>
      <a:lvl9pPr marL="1021209" indent="-50618" algn="l" defTabSz="201981" rtl="0" fontAlgn="base">
        <a:spcBef>
          <a:spcPct val="20000"/>
        </a:spcBef>
        <a:spcAft>
          <a:spcPct val="0"/>
        </a:spcAft>
        <a:buChar char="»"/>
        <a:defRPr sz="429">
          <a:solidFill>
            <a:schemeClr val="tx1"/>
          </a:solidFill>
          <a:latin typeface="+mn-lt"/>
        </a:defRPr>
      </a:lvl9pPr>
    </p:bodyStyle>
    <p:otherStyle>
      <a:defPPr>
        <a:defRPr lang="en-US"/>
      </a:defPPr>
      <a:lvl1pPr marL="0" algn="l" defTabSz="283068" rtl="0" eaLnBrk="1" latinLnBrk="0" hangingPunct="1">
        <a:defRPr sz="554" kern="1200">
          <a:solidFill>
            <a:schemeClr val="tx1"/>
          </a:solidFill>
          <a:latin typeface="+mn-lt"/>
          <a:ea typeface="+mn-ea"/>
          <a:cs typeface="+mn-cs"/>
        </a:defRPr>
      </a:lvl1pPr>
      <a:lvl2pPr marL="141534" algn="l" defTabSz="283068" rtl="0" eaLnBrk="1" latinLnBrk="0" hangingPunct="1">
        <a:defRPr sz="554" kern="1200">
          <a:solidFill>
            <a:schemeClr val="tx1"/>
          </a:solidFill>
          <a:latin typeface="+mn-lt"/>
          <a:ea typeface="+mn-ea"/>
          <a:cs typeface="+mn-cs"/>
        </a:defRPr>
      </a:lvl2pPr>
      <a:lvl3pPr marL="283068" algn="l" defTabSz="283068" rtl="0" eaLnBrk="1" latinLnBrk="0" hangingPunct="1">
        <a:defRPr sz="554" kern="1200">
          <a:solidFill>
            <a:schemeClr val="tx1"/>
          </a:solidFill>
          <a:latin typeface="+mn-lt"/>
          <a:ea typeface="+mn-ea"/>
          <a:cs typeface="+mn-cs"/>
        </a:defRPr>
      </a:lvl3pPr>
      <a:lvl4pPr marL="424603" algn="l" defTabSz="283068" rtl="0" eaLnBrk="1" latinLnBrk="0" hangingPunct="1">
        <a:defRPr sz="554" kern="1200">
          <a:solidFill>
            <a:schemeClr val="tx1"/>
          </a:solidFill>
          <a:latin typeface="+mn-lt"/>
          <a:ea typeface="+mn-ea"/>
          <a:cs typeface="+mn-cs"/>
        </a:defRPr>
      </a:lvl4pPr>
      <a:lvl5pPr marL="566137" algn="l" defTabSz="283068" rtl="0" eaLnBrk="1" latinLnBrk="0" hangingPunct="1">
        <a:defRPr sz="554" kern="1200">
          <a:solidFill>
            <a:schemeClr val="tx1"/>
          </a:solidFill>
          <a:latin typeface="+mn-lt"/>
          <a:ea typeface="+mn-ea"/>
          <a:cs typeface="+mn-cs"/>
        </a:defRPr>
      </a:lvl5pPr>
      <a:lvl6pPr marL="707671" algn="l" defTabSz="283068" rtl="0" eaLnBrk="1" latinLnBrk="0" hangingPunct="1">
        <a:defRPr sz="554" kern="1200">
          <a:solidFill>
            <a:schemeClr val="tx1"/>
          </a:solidFill>
          <a:latin typeface="+mn-lt"/>
          <a:ea typeface="+mn-ea"/>
          <a:cs typeface="+mn-cs"/>
        </a:defRPr>
      </a:lvl6pPr>
      <a:lvl7pPr marL="849205" algn="l" defTabSz="283068" rtl="0" eaLnBrk="1" latinLnBrk="0" hangingPunct="1">
        <a:defRPr sz="554" kern="1200">
          <a:solidFill>
            <a:schemeClr val="tx1"/>
          </a:solidFill>
          <a:latin typeface="+mn-lt"/>
          <a:ea typeface="+mn-ea"/>
          <a:cs typeface="+mn-cs"/>
        </a:defRPr>
      </a:lvl7pPr>
      <a:lvl8pPr marL="990739" algn="l" defTabSz="283068" rtl="0" eaLnBrk="1" latinLnBrk="0" hangingPunct="1">
        <a:defRPr sz="554" kern="1200">
          <a:solidFill>
            <a:schemeClr val="tx1"/>
          </a:solidFill>
          <a:latin typeface="+mn-lt"/>
          <a:ea typeface="+mn-ea"/>
          <a:cs typeface="+mn-cs"/>
        </a:defRPr>
      </a:lvl8pPr>
      <a:lvl9pPr marL="1132274" algn="l" defTabSz="283068" rtl="0" eaLnBrk="1" latinLnBrk="0" hangingPunct="1">
        <a:defRPr sz="55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hdo.maine.gov/hospital_financials.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hyperlink" Target="https://mhdo.maine.gov/hospital_porta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mhdo.maine.gov/organizational_data_submitters.ht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mhdohelp@hsri.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mhdo.maine.gov/rules.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hdo.maine.gov/hospital_porta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A5770D-A02B-4AC2-864D-2769274FFEE3}"/>
              </a:ext>
            </a:extLst>
          </p:cNvPr>
          <p:cNvSpPr>
            <a:spLocks noGrp="1"/>
          </p:cNvSpPr>
          <p:nvPr>
            <p:ph type="ctrTitle"/>
          </p:nvPr>
        </p:nvSpPr>
        <p:spPr>
          <a:xfrm>
            <a:off x="1064028" y="2101442"/>
            <a:ext cx="10058400" cy="2294976"/>
          </a:xfrm>
        </p:spPr>
        <p:txBody>
          <a:bodyPr>
            <a:normAutofit fontScale="90000"/>
          </a:bodyPr>
          <a:lstStyle/>
          <a:p>
            <a:r>
              <a:rPr lang="en-US" dirty="0"/>
              <a:t>MHDO Chapter 300:  New Reporting Requirements</a:t>
            </a:r>
          </a:p>
        </p:txBody>
      </p:sp>
      <p:sp>
        <p:nvSpPr>
          <p:cNvPr id="7" name="Subtitle 6">
            <a:extLst>
              <a:ext uri="{FF2B5EF4-FFF2-40B4-BE49-F238E27FC236}">
                <a16:creationId xmlns:a16="http://schemas.microsoft.com/office/drawing/2014/main" id="{8794CD19-0772-4D96-910F-03ED20412420}"/>
              </a:ext>
            </a:extLst>
          </p:cNvPr>
          <p:cNvSpPr>
            <a:spLocks noGrp="1"/>
          </p:cNvSpPr>
          <p:nvPr>
            <p:ph type="subTitle" idx="1"/>
          </p:nvPr>
        </p:nvSpPr>
        <p:spPr>
          <a:xfrm>
            <a:off x="1066799" y="4420998"/>
            <a:ext cx="10058400" cy="1429292"/>
          </a:xfrm>
        </p:spPr>
        <p:txBody>
          <a:bodyPr>
            <a:normAutofit/>
          </a:bodyPr>
          <a:lstStyle/>
          <a:p>
            <a:r>
              <a:rPr lang="en-US" dirty="0"/>
              <a:t>Financial and Organization Data</a:t>
            </a:r>
          </a:p>
          <a:p>
            <a:endParaRPr lang="en-US" sz="1400" dirty="0"/>
          </a:p>
          <a:p>
            <a:r>
              <a:rPr lang="en-US" dirty="0"/>
              <a:t>Thursday, April 14, 2022 | 2:00 pm </a:t>
            </a:r>
          </a:p>
        </p:txBody>
      </p:sp>
      <p:pic>
        <p:nvPicPr>
          <p:cNvPr id="8" name="Picture 7">
            <a:extLst>
              <a:ext uri="{FF2B5EF4-FFF2-40B4-BE49-F238E27FC236}">
                <a16:creationId xmlns:a16="http://schemas.microsoft.com/office/drawing/2014/main" id="{F7116240-E089-49C7-AAB1-7D8EC398210E}"/>
              </a:ext>
            </a:extLst>
          </p:cNvPr>
          <p:cNvPicPr>
            <a:picLocks noChangeAspect="1"/>
          </p:cNvPicPr>
          <p:nvPr/>
        </p:nvPicPr>
        <p:blipFill>
          <a:blip r:embed="rId3"/>
          <a:stretch>
            <a:fillRect/>
          </a:stretch>
        </p:blipFill>
        <p:spPr>
          <a:xfrm>
            <a:off x="1064028" y="601805"/>
            <a:ext cx="3889638" cy="1231808"/>
          </a:xfrm>
          <a:prstGeom prst="rect">
            <a:avLst/>
          </a:prstGeom>
          <a:solidFill>
            <a:schemeClr val="bg1"/>
          </a:solidFill>
        </p:spPr>
      </p:pic>
    </p:spTree>
    <p:extLst>
      <p:ext uri="{BB962C8B-B14F-4D97-AF65-F5344CB8AC3E}">
        <p14:creationId xmlns:p14="http://schemas.microsoft.com/office/powerpoint/2010/main" val="3348613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p:txBody>
          <a:bodyPr/>
          <a:lstStyle/>
          <a:p>
            <a:r>
              <a:rPr lang="en-US" dirty="0"/>
              <a:t>Entity Types and Responsibilities</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10</a:t>
            </a:fld>
            <a:endParaRPr lang="en-US" sz="1050" dirty="0"/>
          </a:p>
        </p:txBody>
      </p:sp>
      <p:graphicFrame>
        <p:nvGraphicFramePr>
          <p:cNvPr id="4" name="Table 4">
            <a:extLst>
              <a:ext uri="{FF2B5EF4-FFF2-40B4-BE49-F238E27FC236}">
                <a16:creationId xmlns:a16="http://schemas.microsoft.com/office/drawing/2014/main" id="{7D7330BA-D17D-41E3-ADED-2D4C4A4EC795}"/>
              </a:ext>
            </a:extLst>
          </p:cNvPr>
          <p:cNvGraphicFramePr>
            <a:graphicFrameLocks noGrp="1"/>
          </p:cNvGraphicFramePr>
          <p:nvPr>
            <p:extLst>
              <p:ext uri="{D42A27DB-BD31-4B8C-83A1-F6EECF244321}">
                <p14:modId xmlns:p14="http://schemas.microsoft.com/office/powerpoint/2010/main" val="1631801174"/>
              </p:ext>
            </p:extLst>
          </p:nvPr>
        </p:nvGraphicFramePr>
        <p:xfrm>
          <a:off x="370514" y="1891312"/>
          <a:ext cx="11450971" cy="4414520"/>
        </p:xfrm>
        <a:graphic>
          <a:graphicData uri="http://schemas.openxmlformats.org/drawingml/2006/table">
            <a:tbl>
              <a:tblPr firstRow="1" bandRow="1">
                <a:tableStyleId>{5C22544A-7EE6-4342-B048-85BDC9FD1C3A}</a:tableStyleId>
              </a:tblPr>
              <a:tblGrid>
                <a:gridCol w="7281643">
                  <a:extLst>
                    <a:ext uri="{9D8B030D-6E8A-4147-A177-3AD203B41FA5}">
                      <a16:colId xmlns:a16="http://schemas.microsoft.com/office/drawing/2014/main" val="4131957078"/>
                    </a:ext>
                  </a:extLst>
                </a:gridCol>
                <a:gridCol w="1677798">
                  <a:extLst>
                    <a:ext uri="{9D8B030D-6E8A-4147-A177-3AD203B41FA5}">
                      <a16:colId xmlns:a16="http://schemas.microsoft.com/office/drawing/2014/main" val="2935193538"/>
                    </a:ext>
                  </a:extLst>
                </a:gridCol>
                <a:gridCol w="1266737">
                  <a:extLst>
                    <a:ext uri="{9D8B030D-6E8A-4147-A177-3AD203B41FA5}">
                      <a16:colId xmlns:a16="http://schemas.microsoft.com/office/drawing/2014/main" val="3825900767"/>
                    </a:ext>
                  </a:extLst>
                </a:gridCol>
                <a:gridCol w="1224793">
                  <a:extLst>
                    <a:ext uri="{9D8B030D-6E8A-4147-A177-3AD203B41FA5}">
                      <a16:colId xmlns:a16="http://schemas.microsoft.com/office/drawing/2014/main" val="2883182676"/>
                    </a:ext>
                  </a:extLst>
                </a:gridCol>
              </a:tblGrid>
              <a:tr h="370840">
                <a:tc>
                  <a:txBody>
                    <a:bodyPr/>
                    <a:lstStyle/>
                    <a:p>
                      <a:endParaRPr lang="en-US" dirty="0"/>
                    </a:p>
                  </a:txBody>
                  <a:tcPr/>
                </a:tc>
                <a:tc>
                  <a:txBody>
                    <a:bodyPr/>
                    <a:lstStyle/>
                    <a:p>
                      <a:pPr algn="ctr"/>
                      <a:r>
                        <a:rPr lang="en-US" dirty="0"/>
                        <a:t>Health System</a:t>
                      </a:r>
                    </a:p>
                  </a:txBody>
                  <a:tcPr/>
                </a:tc>
                <a:tc>
                  <a:txBody>
                    <a:bodyPr/>
                    <a:lstStyle/>
                    <a:p>
                      <a:pPr algn="ctr"/>
                      <a:r>
                        <a:rPr lang="en-US" dirty="0"/>
                        <a:t>Parent</a:t>
                      </a:r>
                    </a:p>
                  </a:txBody>
                  <a:tcPr/>
                </a:tc>
                <a:tc>
                  <a:txBody>
                    <a:bodyPr/>
                    <a:lstStyle/>
                    <a:p>
                      <a:pPr algn="ctr"/>
                      <a:r>
                        <a:rPr lang="en-US" dirty="0"/>
                        <a:t>Hospital</a:t>
                      </a:r>
                    </a:p>
                  </a:txBody>
                  <a:tcPr/>
                </a:tc>
                <a:extLst>
                  <a:ext uri="{0D108BD9-81ED-4DB2-BD59-A6C34878D82A}">
                    <a16:rowId xmlns:a16="http://schemas.microsoft.com/office/drawing/2014/main" val="8387838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Review, edit, and validate their baseline organizational information</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736431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Review the list of affiliated sub-systems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811031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Review the list of affiliated hospitals and practices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758590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Review, edit, and validate the list of affiliated practices and their baseline organizational information</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08245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Review, edit, and validate the baseline organizational information for practices that are unaffiliated with hospitals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186014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Review, edit, and validate the list of physicians that are employed or affiliated with practices that are unaffiliated with hospitals </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680466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Add and delete an entity</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76204868"/>
                  </a:ext>
                </a:extLst>
              </a:tr>
              <a:tr h="370840">
                <a:tc>
                  <a:txBody>
                    <a:bodyPr/>
                    <a:lstStyle/>
                    <a:p>
                      <a:r>
                        <a:rPr lang="en-US" dirty="0"/>
                        <a:t>Add and delete physicians that are employed or affiliated with hospitals and affiliated practices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17038600"/>
                  </a:ext>
                </a:extLst>
              </a:tr>
            </a:tbl>
          </a:graphicData>
        </a:graphic>
      </p:graphicFrame>
      <p:pic>
        <p:nvPicPr>
          <p:cNvPr id="12" name="Graphic 11" descr="Checkmark with solid fill">
            <a:extLst>
              <a:ext uri="{FF2B5EF4-FFF2-40B4-BE49-F238E27FC236}">
                <a16:creationId xmlns:a16="http://schemas.microsoft.com/office/drawing/2014/main" id="{5F6CBABB-B229-4BE6-A371-A0F81C6EB9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5222" y="2265026"/>
            <a:ext cx="287323" cy="287323"/>
          </a:xfrm>
          <a:prstGeom prst="rect">
            <a:avLst/>
          </a:prstGeom>
        </p:spPr>
      </p:pic>
      <p:pic>
        <p:nvPicPr>
          <p:cNvPr id="13" name="Graphic 12" descr="Checkmark with solid fill">
            <a:extLst>
              <a:ext uri="{FF2B5EF4-FFF2-40B4-BE49-F238E27FC236}">
                <a16:creationId xmlns:a16="http://schemas.microsoft.com/office/drawing/2014/main" id="{D32E565F-246E-4273-905D-C88DBDD847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5221" y="2663908"/>
            <a:ext cx="287323" cy="287323"/>
          </a:xfrm>
          <a:prstGeom prst="rect">
            <a:avLst/>
          </a:prstGeom>
        </p:spPr>
      </p:pic>
      <p:pic>
        <p:nvPicPr>
          <p:cNvPr id="14" name="Graphic 13" descr="Checkmark with solid fill">
            <a:extLst>
              <a:ext uri="{FF2B5EF4-FFF2-40B4-BE49-F238E27FC236}">
                <a16:creationId xmlns:a16="http://schemas.microsoft.com/office/drawing/2014/main" id="{75887A45-F039-4C4C-87B7-DA3BEA9D2C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5220" y="4160221"/>
            <a:ext cx="287323" cy="287323"/>
          </a:xfrm>
          <a:prstGeom prst="rect">
            <a:avLst/>
          </a:prstGeom>
        </p:spPr>
      </p:pic>
      <p:pic>
        <p:nvPicPr>
          <p:cNvPr id="15" name="Graphic 14" descr="Checkmark with solid fill">
            <a:extLst>
              <a:ext uri="{FF2B5EF4-FFF2-40B4-BE49-F238E27FC236}">
                <a16:creationId xmlns:a16="http://schemas.microsoft.com/office/drawing/2014/main" id="{6843C020-F9DB-4053-8E28-2F4A4180C6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5220" y="4783122"/>
            <a:ext cx="287323" cy="287323"/>
          </a:xfrm>
          <a:prstGeom prst="rect">
            <a:avLst/>
          </a:prstGeom>
        </p:spPr>
      </p:pic>
      <p:pic>
        <p:nvPicPr>
          <p:cNvPr id="16" name="Graphic 15" descr="Checkmark with solid fill">
            <a:extLst>
              <a:ext uri="{FF2B5EF4-FFF2-40B4-BE49-F238E27FC236}">
                <a16:creationId xmlns:a16="http://schemas.microsoft.com/office/drawing/2014/main" id="{600498FA-182F-431E-9592-4DEBD1E190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5220" y="5262361"/>
            <a:ext cx="287323" cy="287323"/>
          </a:xfrm>
          <a:prstGeom prst="rect">
            <a:avLst/>
          </a:prstGeom>
        </p:spPr>
      </p:pic>
      <p:pic>
        <p:nvPicPr>
          <p:cNvPr id="17" name="Graphic 16" descr="Checkmark with solid fill">
            <a:extLst>
              <a:ext uri="{FF2B5EF4-FFF2-40B4-BE49-F238E27FC236}">
                <a16:creationId xmlns:a16="http://schemas.microsoft.com/office/drawing/2014/main" id="{2F01A272-B7F7-41C3-AAD0-8407B4B8EE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17915" y="2265026"/>
            <a:ext cx="287323" cy="287323"/>
          </a:xfrm>
          <a:prstGeom prst="rect">
            <a:avLst/>
          </a:prstGeom>
        </p:spPr>
      </p:pic>
      <p:pic>
        <p:nvPicPr>
          <p:cNvPr id="18" name="Graphic 17" descr="Checkmark with solid fill">
            <a:extLst>
              <a:ext uri="{FF2B5EF4-FFF2-40B4-BE49-F238E27FC236}">
                <a16:creationId xmlns:a16="http://schemas.microsoft.com/office/drawing/2014/main" id="{2959D376-1A9C-43DA-B674-7DCA55ECAE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12018" y="2265025"/>
            <a:ext cx="287323" cy="287323"/>
          </a:xfrm>
          <a:prstGeom prst="rect">
            <a:avLst/>
          </a:prstGeom>
        </p:spPr>
      </p:pic>
      <p:pic>
        <p:nvPicPr>
          <p:cNvPr id="19" name="Graphic 18" descr="Checkmark with solid fill">
            <a:extLst>
              <a:ext uri="{FF2B5EF4-FFF2-40B4-BE49-F238E27FC236}">
                <a16:creationId xmlns:a16="http://schemas.microsoft.com/office/drawing/2014/main" id="{2BE2C43E-F5EB-451E-BF02-C4917F5F6F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21408" y="3038212"/>
            <a:ext cx="287323" cy="287323"/>
          </a:xfrm>
          <a:prstGeom prst="rect">
            <a:avLst/>
          </a:prstGeom>
        </p:spPr>
      </p:pic>
      <p:pic>
        <p:nvPicPr>
          <p:cNvPr id="20" name="Graphic 19" descr="Checkmark with solid fill">
            <a:extLst>
              <a:ext uri="{FF2B5EF4-FFF2-40B4-BE49-F238E27FC236}">
                <a16:creationId xmlns:a16="http://schemas.microsoft.com/office/drawing/2014/main" id="{38EA3756-709F-470C-A6E1-DF93EA0120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12018" y="3458281"/>
            <a:ext cx="287323" cy="287323"/>
          </a:xfrm>
          <a:prstGeom prst="rect">
            <a:avLst/>
          </a:prstGeom>
        </p:spPr>
      </p:pic>
      <p:pic>
        <p:nvPicPr>
          <p:cNvPr id="21" name="Graphic 20" descr="Checkmark with solid fill">
            <a:extLst>
              <a:ext uri="{FF2B5EF4-FFF2-40B4-BE49-F238E27FC236}">
                <a16:creationId xmlns:a16="http://schemas.microsoft.com/office/drawing/2014/main" id="{50FB8D5B-A961-48EA-8E3F-0A7905200C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17915" y="4122018"/>
            <a:ext cx="287323" cy="287323"/>
          </a:xfrm>
          <a:prstGeom prst="rect">
            <a:avLst/>
          </a:prstGeom>
        </p:spPr>
      </p:pic>
      <p:pic>
        <p:nvPicPr>
          <p:cNvPr id="22" name="Graphic 21" descr="Checkmark with solid fill">
            <a:extLst>
              <a:ext uri="{FF2B5EF4-FFF2-40B4-BE49-F238E27FC236}">
                <a16:creationId xmlns:a16="http://schemas.microsoft.com/office/drawing/2014/main" id="{246E258E-BE12-48D2-B14F-18B92E2858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17915" y="4783122"/>
            <a:ext cx="287323" cy="287323"/>
          </a:xfrm>
          <a:prstGeom prst="rect">
            <a:avLst/>
          </a:prstGeom>
        </p:spPr>
      </p:pic>
      <p:pic>
        <p:nvPicPr>
          <p:cNvPr id="23" name="Graphic 22" descr="Checkmark with solid fill">
            <a:extLst>
              <a:ext uri="{FF2B5EF4-FFF2-40B4-BE49-F238E27FC236}">
                <a16:creationId xmlns:a16="http://schemas.microsoft.com/office/drawing/2014/main" id="{7D490EED-D59D-42B7-81A0-E8D4D7CC90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17914" y="5300564"/>
            <a:ext cx="287323" cy="287323"/>
          </a:xfrm>
          <a:prstGeom prst="rect">
            <a:avLst/>
          </a:prstGeom>
        </p:spPr>
      </p:pic>
      <p:pic>
        <p:nvPicPr>
          <p:cNvPr id="25" name="Graphic 24" descr="Checkmark with solid fill">
            <a:extLst>
              <a:ext uri="{FF2B5EF4-FFF2-40B4-BE49-F238E27FC236}">
                <a16:creationId xmlns:a16="http://schemas.microsoft.com/office/drawing/2014/main" id="{2ECDCCA6-4EE9-4ABF-9DB9-20ED9EF848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12018" y="5300563"/>
            <a:ext cx="287323" cy="287323"/>
          </a:xfrm>
          <a:prstGeom prst="rect">
            <a:avLst/>
          </a:prstGeom>
        </p:spPr>
      </p:pic>
      <p:pic>
        <p:nvPicPr>
          <p:cNvPr id="26" name="Graphic 25" descr="Checkmark with solid fill">
            <a:extLst>
              <a:ext uri="{FF2B5EF4-FFF2-40B4-BE49-F238E27FC236}">
                <a16:creationId xmlns:a16="http://schemas.microsoft.com/office/drawing/2014/main" id="{885E5C09-2D2E-40F7-ABFB-7422C6DB37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12018" y="5781337"/>
            <a:ext cx="287323" cy="287323"/>
          </a:xfrm>
          <a:prstGeom prst="rect">
            <a:avLst/>
          </a:prstGeom>
        </p:spPr>
      </p:pic>
      <p:pic>
        <p:nvPicPr>
          <p:cNvPr id="28" name="Graphic 27" descr="Checkmark with solid fill">
            <a:extLst>
              <a:ext uri="{FF2B5EF4-FFF2-40B4-BE49-F238E27FC236}">
                <a16:creationId xmlns:a16="http://schemas.microsoft.com/office/drawing/2014/main" id="{EF320143-F7C8-40FF-AE36-954B7AC7CE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5219" y="3043094"/>
            <a:ext cx="287323" cy="287323"/>
          </a:xfrm>
          <a:prstGeom prst="rect">
            <a:avLst/>
          </a:prstGeom>
        </p:spPr>
      </p:pic>
    </p:spTree>
    <p:extLst>
      <p:ext uri="{BB962C8B-B14F-4D97-AF65-F5344CB8AC3E}">
        <p14:creationId xmlns:p14="http://schemas.microsoft.com/office/powerpoint/2010/main" val="4141875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Users Associated with Multiple Organizations</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11</a:t>
            </a:fld>
            <a:endParaRPr lang="en-US" sz="1050" dirty="0"/>
          </a:p>
        </p:txBody>
      </p:sp>
      <p:pic>
        <p:nvPicPr>
          <p:cNvPr id="4" name="Picture 3">
            <a:extLst>
              <a:ext uri="{FF2B5EF4-FFF2-40B4-BE49-F238E27FC236}">
                <a16:creationId xmlns:a16="http://schemas.microsoft.com/office/drawing/2014/main" id="{E273CC2B-3B8F-443A-B891-7A433BAB486F}"/>
              </a:ext>
            </a:extLst>
          </p:cNvPr>
          <p:cNvPicPr>
            <a:picLocks noChangeAspect="1"/>
          </p:cNvPicPr>
          <p:nvPr/>
        </p:nvPicPr>
        <p:blipFill rotWithShape="1">
          <a:blip r:embed="rId3"/>
          <a:srcRect t="2260"/>
          <a:stretch/>
        </p:blipFill>
        <p:spPr>
          <a:xfrm>
            <a:off x="1097279" y="1801755"/>
            <a:ext cx="8131175" cy="4511428"/>
          </a:xfrm>
          <a:prstGeom prst="rect">
            <a:avLst/>
          </a:prstGeom>
        </p:spPr>
      </p:pic>
    </p:spTree>
    <p:extLst>
      <p:ext uri="{BB962C8B-B14F-4D97-AF65-F5344CB8AC3E}">
        <p14:creationId xmlns:p14="http://schemas.microsoft.com/office/powerpoint/2010/main" val="2757899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Organization Data Home</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12</a:t>
            </a:fld>
            <a:endParaRPr lang="en-US" sz="1050" dirty="0"/>
          </a:p>
        </p:txBody>
      </p:sp>
      <p:pic>
        <p:nvPicPr>
          <p:cNvPr id="4" name="Picture 3">
            <a:extLst>
              <a:ext uri="{FF2B5EF4-FFF2-40B4-BE49-F238E27FC236}">
                <a16:creationId xmlns:a16="http://schemas.microsoft.com/office/drawing/2014/main" id="{F8970333-C005-4139-8C56-2F15DCA75809}"/>
              </a:ext>
            </a:extLst>
          </p:cNvPr>
          <p:cNvPicPr>
            <a:picLocks noChangeAspect="1"/>
          </p:cNvPicPr>
          <p:nvPr/>
        </p:nvPicPr>
        <p:blipFill rotWithShape="1">
          <a:blip r:embed="rId3"/>
          <a:srcRect b="4368"/>
          <a:stretch/>
        </p:blipFill>
        <p:spPr>
          <a:xfrm>
            <a:off x="1097279" y="1788876"/>
            <a:ext cx="9639300" cy="4508894"/>
          </a:xfrm>
          <a:prstGeom prst="rect">
            <a:avLst/>
          </a:prstGeom>
        </p:spPr>
      </p:pic>
    </p:spTree>
    <p:extLst>
      <p:ext uri="{BB962C8B-B14F-4D97-AF65-F5344CB8AC3E}">
        <p14:creationId xmlns:p14="http://schemas.microsoft.com/office/powerpoint/2010/main" val="188557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AFF43A89-FF65-44A9-BE4C-DC7389FF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CBC4341-33FB-4D46-A7B4-62039B616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394C5B-B8DE-4221-8CA4-A30237DB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A8F678-6BAB-475A-BF41-4431F3CE7C6F}"/>
              </a:ext>
            </a:extLst>
          </p:cNvPr>
          <p:cNvPicPr>
            <a:picLocks noChangeAspect="1"/>
          </p:cNvPicPr>
          <p:nvPr/>
        </p:nvPicPr>
        <p:blipFill rotWithShape="1">
          <a:blip r:embed="rId3"/>
          <a:srcRect r="-1" b="484"/>
          <a:stretch/>
        </p:blipFill>
        <p:spPr>
          <a:xfrm>
            <a:off x="522732" y="610444"/>
            <a:ext cx="11075654" cy="5455892"/>
          </a:xfrm>
          <a:prstGeom prst="rect">
            <a:avLst/>
          </a:prstGeom>
        </p:spPr>
      </p:pic>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a:spcAft>
                <a:spcPts val="600"/>
              </a:spcAft>
            </a:pPr>
            <a:r>
              <a:rPr lang="en-US" kern="1200" cap="all" baseline="0">
                <a:solidFill>
                  <a:srgbClr val="FFFFFF"/>
                </a:solidFill>
                <a:latin typeface="+mn-lt"/>
                <a:ea typeface="+mn-ea"/>
                <a:cs typeface="+mn-cs"/>
              </a:rPr>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CE482DC-2269-4F26-9D2A-7E44B1A4CD85}" type="slidenum">
              <a:rPr lang="en-US" sz="1050" smtClean="0"/>
              <a:pPr>
                <a:spcAft>
                  <a:spcPts val="600"/>
                </a:spcAft>
              </a:pPr>
              <a:t>13</a:t>
            </a:fld>
            <a:endParaRPr lang="en-US" sz="1050"/>
          </a:p>
        </p:txBody>
      </p:sp>
    </p:spTree>
    <p:extLst>
      <p:ext uri="{BB962C8B-B14F-4D97-AF65-F5344CB8AC3E}">
        <p14:creationId xmlns:p14="http://schemas.microsoft.com/office/powerpoint/2010/main" val="2490618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Show or Hide Affiliated Practices</a:t>
            </a:r>
          </a:p>
        </p:txBody>
      </p:sp>
      <p:sp>
        <p:nvSpPr>
          <p:cNvPr id="3" name="Content Placeholder 2">
            <a:extLst>
              <a:ext uri="{FF2B5EF4-FFF2-40B4-BE49-F238E27FC236}">
                <a16:creationId xmlns:a16="http://schemas.microsoft.com/office/drawing/2014/main" id="{B5E736FD-BCAD-4EA8-A289-9C513580522C}"/>
              </a:ext>
            </a:extLst>
          </p:cNvPr>
          <p:cNvSpPr>
            <a:spLocks noGrp="1"/>
          </p:cNvSpPr>
          <p:nvPr>
            <p:ph idx="1"/>
          </p:nvPr>
        </p:nvSpPr>
        <p:spPr>
          <a:xfrm>
            <a:off x="6284534" y="3542630"/>
            <a:ext cx="5494021" cy="2349500"/>
          </a:xfrm>
        </p:spPr>
        <p:txBody>
          <a:bodyPr>
            <a:noAutofit/>
          </a:bodyPr>
          <a:lstStyle/>
          <a:p>
            <a:pPr marL="0" marR="0" lvl="0" indent="0">
              <a:lnSpc>
                <a:spcPct val="200000"/>
              </a:lnSpc>
              <a:spcBef>
                <a:spcPts val="0"/>
              </a:spcBef>
              <a:spcAft>
                <a:spcPts val="0"/>
              </a:spcAft>
              <a:buNone/>
            </a:pPr>
            <a:r>
              <a:rPr lang="en-US" sz="2200" dirty="0">
                <a:effectLst/>
                <a:latin typeface="Calibri" panose="020F0502020204030204" pitchFamily="34" charset="0"/>
                <a:ea typeface="Calibri" panose="020F0502020204030204" pitchFamily="34" charset="0"/>
                <a:cs typeface="Calibri" panose="020F0502020204030204" pitchFamily="34" charset="0"/>
              </a:rPr>
              <a:t>If a +/- sign doesn’t appear next to an entity’s name, there are no affiliated practices.</a:t>
            </a:r>
            <a:endParaRPr lang="pt-BR" sz="2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14</a:t>
            </a:fld>
            <a:endParaRPr lang="en-US" sz="1050" dirty="0"/>
          </a:p>
        </p:txBody>
      </p:sp>
      <p:pic>
        <p:nvPicPr>
          <p:cNvPr id="5" name="Picture 4">
            <a:extLst>
              <a:ext uri="{FF2B5EF4-FFF2-40B4-BE49-F238E27FC236}">
                <a16:creationId xmlns:a16="http://schemas.microsoft.com/office/drawing/2014/main" id="{D61DD074-9597-4231-B6AC-7A0FC6C5EE44}"/>
              </a:ext>
            </a:extLst>
          </p:cNvPr>
          <p:cNvPicPr>
            <a:picLocks noChangeAspect="1"/>
          </p:cNvPicPr>
          <p:nvPr/>
        </p:nvPicPr>
        <p:blipFill rotWithShape="1">
          <a:blip r:embed="rId3"/>
          <a:srcRect l="1625"/>
          <a:stretch/>
        </p:blipFill>
        <p:spPr>
          <a:xfrm>
            <a:off x="1097279" y="1932227"/>
            <a:ext cx="10807484" cy="966548"/>
          </a:xfrm>
          <a:prstGeom prst="rect">
            <a:avLst/>
          </a:prstGeom>
        </p:spPr>
      </p:pic>
      <p:pic>
        <p:nvPicPr>
          <p:cNvPr id="10" name="Picture 9">
            <a:extLst>
              <a:ext uri="{FF2B5EF4-FFF2-40B4-BE49-F238E27FC236}">
                <a16:creationId xmlns:a16="http://schemas.microsoft.com/office/drawing/2014/main" id="{FAEDCCA2-BE03-4B09-A82A-8BCD63B9BBD2}"/>
              </a:ext>
            </a:extLst>
          </p:cNvPr>
          <p:cNvPicPr>
            <a:picLocks noChangeAspect="1"/>
          </p:cNvPicPr>
          <p:nvPr/>
        </p:nvPicPr>
        <p:blipFill rotWithShape="1">
          <a:blip r:embed="rId4"/>
          <a:srcRect r="70585"/>
          <a:stretch/>
        </p:blipFill>
        <p:spPr>
          <a:xfrm>
            <a:off x="1097279" y="2898775"/>
            <a:ext cx="4810189" cy="3287773"/>
          </a:xfrm>
          <a:prstGeom prst="rect">
            <a:avLst/>
          </a:prstGeom>
        </p:spPr>
      </p:pic>
    </p:spTree>
    <p:extLst>
      <p:ext uri="{BB962C8B-B14F-4D97-AF65-F5344CB8AC3E}">
        <p14:creationId xmlns:p14="http://schemas.microsoft.com/office/powerpoint/2010/main" val="2747860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Viewing Statuses</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15</a:t>
            </a:fld>
            <a:endParaRPr lang="en-US" sz="1050" dirty="0"/>
          </a:p>
        </p:txBody>
      </p:sp>
      <p:pic>
        <p:nvPicPr>
          <p:cNvPr id="9" name="Picture 8">
            <a:extLst>
              <a:ext uri="{FF2B5EF4-FFF2-40B4-BE49-F238E27FC236}">
                <a16:creationId xmlns:a16="http://schemas.microsoft.com/office/drawing/2014/main" id="{E2608F23-26FF-46FE-998E-B0891BFD2B93}"/>
              </a:ext>
            </a:extLst>
          </p:cNvPr>
          <p:cNvPicPr>
            <a:picLocks noChangeAspect="1"/>
          </p:cNvPicPr>
          <p:nvPr/>
        </p:nvPicPr>
        <p:blipFill rotWithShape="1">
          <a:blip r:embed="rId3">
            <a:extLst>
              <a:ext uri="{28A0092B-C50C-407E-A947-70E740481C1C}">
                <a14:useLocalDpi xmlns:a14="http://schemas.microsoft.com/office/drawing/2010/main" val="0"/>
              </a:ext>
            </a:extLst>
          </a:blip>
          <a:srcRect t="8761" r="1683" b="58182"/>
          <a:stretch/>
        </p:blipFill>
        <p:spPr bwMode="auto">
          <a:xfrm>
            <a:off x="0" y="2241549"/>
            <a:ext cx="12155314" cy="26447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2675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Review and Verification</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16</a:t>
            </a:fld>
            <a:endParaRPr lang="en-US" sz="1050" dirty="0"/>
          </a:p>
        </p:txBody>
      </p:sp>
      <p:pic>
        <p:nvPicPr>
          <p:cNvPr id="12" name="Picture 11" descr="Application&#10;&#10;Description automatically generated with low confidence">
            <a:extLst>
              <a:ext uri="{FF2B5EF4-FFF2-40B4-BE49-F238E27FC236}">
                <a16:creationId xmlns:a16="http://schemas.microsoft.com/office/drawing/2014/main" id="{4B645298-3E02-45EB-AC31-4F05CFB36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0" y="2218005"/>
            <a:ext cx="12045599" cy="2421989"/>
          </a:xfrm>
          <a:prstGeom prst="rect">
            <a:avLst/>
          </a:prstGeom>
        </p:spPr>
      </p:pic>
      <p:pic>
        <p:nvPicPr>
          <p:cNvPr id="13" name="Picture 12">
            <a:extLst>
              <a:ext uri="{FF2B5EF4-FFF2-40B4-BE49-F238E27FC236}">
                <a16:creationId xmlns:a16="http://schemas.microsoft.com/office/drawing/2014/main" id="{1EF27359-FDA0-4609-BC42-AC4E8C90C2DF}"/>
              </a:ext>
            </a:extLst>
          </p:cNvPr>
          <p:cNvPicPr>
            <a:picLocks noChangeAspect="1"/>
          </p:cNvPicPr>
          <p:nvPr/>
        </p:nvPicPr>
        <p:blipFill rotWithShape="1">
          <a:blip r:embed="rId4">
            <a:extLst>
              <a:ext uri="{28A0092B-C50C-407E-A947-70E740481C1C}">
                <a14:useLocalDpi xmlns:a14="http://schemas.microsoft.com/office/drawing/2010/main" val="0"/>
              </a:ext>
            </a:extLst>
          </a:blip>
          <a:srcRect l="89412" t="4000" r="1840" b="88751"/>
          <a:stretch/>
        </p:blipFill>
        <p:spPr bwMode="auto">
          <a:xfrm>
            <a:off x="10668000" y="3853180"/>
            <a:ext cx="733425" cy="3922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9445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17</a:t>
            </a:fld>
            <a:endParaRPr lang="en-US" sz="1050" dirty="0"/>
          </a:p>
        </p:txBody>
      </p:sp>
      <p:pic>
        <p:nvPicPr>
          <p:cNvPr id="4" name="Picture 3">
            <a:extLst>
              <a:ext uri="{FF2B5EF4-FFF2-40B4-BE49-F238E27FC236}">
                <a16:creationId xmlns:a16="http://schemas.microsoft.com/office/drawing/2014/main" id="{9FA091E0-20E1-4BA2-9A49-15096023379E}"/>
              </a:ext>
            </a:extLst>
          </p:cNvPr>
          <p:cNvPicPr>
            <a:picLocks noChangeAspect="1"/>
          </p:cNvPicPr>
          <p:nvPr/>
        </p:nvPicPr>
        <p:blipFill>
          <a:blip r:embed="rId3"/>
          <a:stretch>
            <a:fillRect/>
          </a:stretch>
        </p:blipFill>
        <p:spPr>
          <a:xfrm>
            <a:off x="0" y="419100"/>
            <a:ext cx="12169316" cy="5547540"/>
          </a:xfrm>
          <a:prstGeom prst="rect">
            <a:avLst/>
          </a:prstGeom>
        </p:spPr>
      </p:pic>
    </p:spTree>
    <p:extLst>
      <p:ext uri="{BB962C8B-B14F-4D97-AF65-F5344CB8AC3E}">
        <p14:creationId xmlns:p14="http://schemas.microsoft.com/office/powerpoint/2010/main" val="247598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18</a:t>
            </a:fld>
            <a:endParaRPr lang="en-US" sz="1050" dirty="0"/>
          </a:p>
        </p:txBody>
      </p:sp>
      <p:pic>
        <p:nvPicPr>
          <p:cNvPr id="4" name="Picture 3">
            <a:extLst>
              <a:ext uri="{FF2B5EF4-FFF2-40B4-BE49-F238E27FC236}">
                <a16:creationId xmlns:a16="http://schemas.microsoft.com/office/drawing/2014/main" id="{D6031A1A-9BB3-473D-A72B-086091BEB68A}"/>
              </a:ext>
            </a:extLst>
          </p:cNvPr>
          <p:cNvPicPr>
            <a:picLocks noChangeAspect="1"/>
          </p:cNvPicPr>
          <p:nvPr/>
        </p:nvPicPr>
        <p:blipFill>
          <a:blip r:embed="rId3"/>
          <a:stretch>
            <a:fillRect/>
          </a:stretch>
        </p:blipFill>
        <p:spPr>
          <a:xfrm>
            <a:off x="0" y="1693107"/>
            <a:ext cx="12192000" cy="3471786"/>
          </a:xfrm>
          <a:prstGeom prst="rect">
            <a:avLst/>
          </a:prstGeom>
        </p:spPr>
      </p:pic>
    </p:spTree>
    <p:extLst>
      <p:ext uri="{BB962C8B-B14F-4D97-AF65-F5344CB8AC3E}">
        <p14:creationId xmlns:p14="http://schemas.microsoft.com/office/powerpoint/2010/main" val="1607475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Editing Organizational Information </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19</a:t>
            </a:fld>
            <a:endParaRPr lang="en-US" sz="1050" dirty="0"/>
          </a:p>
        </p:txBody>
      </p:sp>
      <p:pic>
        <p:nvPicPr>
          <p:cNvPr id="8" name="Picture 7">
            <a:extLst>
              <a:ext uri="{FF2B5EF4-FFF2-40B4-BE49-F238E27FC236}">
                <a16:creationId xmlns:a16="http://schemas.microsoft.com/office/drawing/2014/main" id="{E80C987A-6FB7-460B-8FB3-BE6D0F4836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81" t="51619" r="1718" b="14095"/>
          <a:stretch/>
        </p:blipFill>
        <p:spPr bwMode="auto">
          <a:xfrm>
            <a:off x="25635" y="2239963"/>
            <a:ext cx="12166365" cy="28806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605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1"/>
            <a:ext cx="10115203" cy="1737360"/>
          </a:xfrm>
        </p:spPr>
        <p:txBody>
          <a:bodyPr>
            <a:normAutofit/>
          </a:bodyPr>
          <a:lstStyle/>
          <a:p>
            <a:r>
              <a:rPr lang="en-US" b="1" dirty="0">
                <a:solidFill>
                  <a:schemeClr val="tx1"/>
                </a:solidFill>
              </a:rPr>
              <a:t>Agenda</a:t>
            </a:r>
          </a:p>
        </p:txBody>
      </p:sp>
      <p:sp>
        <p:nvSpPr>
          <p:cNvPr id="3" name="Content Placeholder 2"/>
          <p:cNvSpPr>
            <a:spLocks noGrp="1"/>
          </p:cNvSpPr>
          <p:nvPr>
            <p:ph idx="1"/>
          </p:nvPr>
        </p:nvSpPr>
        <p:spPr>
          <a:xfrm>
            <a:off x="1097279" y="2039814"/>
            <a:ext cx="11036568" cy="4268221"/>
          </a:xfrm>
        </p:spPr>
        <p:txBody>
          <a:bodyPr>
            <a:noAutofit/>
          </a:bodyPr>
          <a:lstStyle/>
          <a:p>
            <a:pPr marL="514350" indent="-514350">
              <a:buAutoNum type="arabicPeriod"/>
            </a:pPr>
            <a:r>
              <a:rPr lang="en-US" sz="3200" dirty="0">
                <a:solidFill>
                  <a:schemeClr val="tx1"/>
                </a:solidFill>
              </a:rPr>
              <a:t>Welcome and Introductions</a:t>
            </a:r>
          </a:p>
          <a:p>
            <a:pPr marL="514350" indent="-514350">
              <a:buAutoNum type="arabicPeriod"/>
            </a:pPr>
            <a:r>
              <a:rPr lang="en-US" sz="3200" dirty="0">
                <a:solidFill>
                  <a:schemeClr val="tx1"/>
                </a:solidFill>
              </a:rPr>
              <a:t>Overview of Chapter 300 </a:t>
            </a:r>
          </a:p>
          <a:p>
            <a:pPr marL="514350" indent="-514350">
              <a:buAutoNum type="arabicPeriod"/>
            </a:pPr>
            <a:r>
              <a:rPr lang="en-US" sz="3200" dirty="0">
                <a:solidFill>
                  <a:schemeClr val="tx1"/>
                </a:solidFill>
              </a:rPr>
              <a:t>Collection of Financial Data</a:t>
            </a:r>
          </a:p>
          <a:p>
            <a:pPr marL="514350" indent="-514350">
              <a:buAutoNum type="arabicPeriod"/>
            </a:pPr>
            <a:r>
              <a:rPr lang="en-US" sz="3200" dirty="0">
                <a:solidFill>
                  <a:schemeClr val="tx1"/>
                </a:solidFill>
              </a:rPr>
              <a:t>Validation of Organization Data</a:t>
            </a:r>
          </a:p>
          <a:p>
            <a:pPr marL="514350" indent="-514350">
              <a:buAutoNum type="arabicPeriod"/>
            </a:pPr>
            <a:r>
              <a:rPr lang="en-US" sz="3200" dirty="0">
                <a:solidFill>
                  <a:schemeClr val="tx1"/>
                </a:solidFill>
              </a:rPr>
              <a:t>Timing and Next Steps </a:t>
            </a:r>
          </a:p>
          <a:p>
            <a:pPr marL="514350" indent="-514350">
              <a:buAutoNum type="arabicPeriod"/>
            </a:pPr>
            <a:r>
              <a:rPr lang="en-US" sz="3200" dirty="0">
                <a:solidFill>
                  <a:schemeClr val="tx1"/>
                </a:solidFill>
              </a:rPr>
              <a:t>Questions</a:t>
            </a:r>
          </a:p>
        </p:txBody>
      </p:sp>
      <p:sp>
        <p:nvSpPr>
          <p:cNvPr id="10" name="Footer Placeholder 3">
            <a:extLst>
              <a:ext uri="{FF2B5EF4-FFF2-40B4-BE49-F238E27FC236}">
                <a16:creationId xmlns:a16="http://schemas.microsoft.com/office/drawing/2014/main" id="{2EE0458D-E3F9-4A2A-8A97-7A585ACA4B7F}"/>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11" name="Slide Number Placeholder 4">
            <a:extLst>
              <a:ext uri="{FF2B5EF4-FFF2-40B4-BE49-F238E27FC236}">
                <a16:creationId xmlns:a16="http://schemas.microsoft.com/office/drawing/2014/main" id="{852EE6F3-9D1B-4C53-99ED-7E9DA531114D}"/>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2</a:t>
            </a:fld>
            <a:endParaRPr lang="en-US" sz="1050" dirty="0"/>
          </a:p>
        </p:txBody>
      </p:sp>
    </p:spTree>
    <p:extLst>
      <p:ext uri="{BB962C8B-B14F-4D97-AF65-F5344CB8AC3E}">
        <p14:creationId xmlns:p14="http://schemas.microsoft.com/office/powerpoint/2010/main" val="51583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8638A98B-4B4B-4607-B11F-7DCA0D7CC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9" name="Picture 8" descr="Graphical user interface, application, email&#10;&#10;Description automatically generated">
            <a:extLst>
              <a:ext uri="{FF2B5EF4-FFF2-40B4-BE49-F238E27FC236}">
                <a16:creationId xmlns:a16="http://schemas.microsoft.com/office/drawing/2014/main" id="{D25560AD-B945-42EB-916D-B86A73183D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770" t="9754" r="1866" b="12068"/>
          <a:stretch/>
        </p:blipFill>
        <p:spPr bwMode="auto">
          <a:xfrm>
            <a:off x="21811" y="646859"/>
            <a:ext cx="7353690" cy="5564282"/>
          </a:xfrm>
          <a:prstGeom prst="rect">
            <a:avLst/>
          </a:prstGeom>
          <a:extLst>
            <a:ext uri="{53640926-AAD7-44D8-BBD7-CCE9431645EC}">
              <a14:shadowObscured xmlns:a14="http://schemas.microsoft.com/office/drawing/2010/main"/>
            </a:ext>
          </a:extLst>
        </p:spPr>
      </p:pic>
      <p:sp>
        <p:nvSpPr>
          <p:cNvPr id="22" name="Rectangle 21">
            <a:extLst>
              <a:ext uri="{FF2B5EF4-FFF2-40B4-BE49-F238E27FC236}">
                <a16:creationId xmlns:a16="http://schemas.microsoft.com/office/drawing/2014/main" id="{8E3B9B0E-204E-4BFD-B58A-E71D9CDC3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Editing Organizational Information </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274849" y="6459785"/>
            <a:ext cx="7050183" cy="365125"/>
          </a:xfrm>
        </p:spPr>
        <p:txBody>
          <a:bodyPr vert="horz" lIns="91440" tIns="45720" rIns="91440" bIns="45720" rtlCol="0" anchor="ctr">
            <a:normAutofit/>
          </a:bodyPr>
          <a:lstStyle/>
          <a:p>
            <a:pPr algn="l" defTabSz="914400">
              <a:spcAft>
                <a:spcPts val="600"/>
              </a:spcAft>
            </a:pPr>
            <a:r>
              <a:rPr lang="en-US" kern="1200" cap="all" baseline="0" dirty="0">
                <a:solidFill>
                  <a:schemeClr val="tx2"/>
                </a:solidFill>
                <a:latin typeface="+mn-lt"/>
                <a:ea typeface="+mn-ea"/>
                <a:cs typeface="+mn-cs"/>
              </a:rPr>
              <a:t>Maine health data organization</a:t>
            </a:r>
          </a:p>
        </p:txBody>
      </p:sp>
      <p:sp>
        <p:nvSpPr>
          <p:cNvPr id="24" name="Rectangle 23">
            <a:extLst>
              <a:ext uri="{FF2B5EF4-FFF2-40B4-BE49-F238E27FC236}">
                <a16:creationId xmlns:a16="http://schemas.microsoft.com/office/drawing/2014/main" id="{B1121E64-CB88-4BF5-B531-C0316E7F6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spcAft>
                <a:spcPts val="600"/>
              </a:spcAft>
            </a:pPr>
            <a:fld id="{4CE482DC-2269-4F26-9D2A-7E44B1A4CD85}" type="slidenum">
              <a:rPr lang="en-US" sz="1050" smtClean="0"/>
              <a:pPr defTabSz="914400">
                <a:spcAft>
                  <a:spcPts val="600"/>
                </a:spcAft>
              </a:pPr>
              <a:t>20</a:t>
            </a:fld>
            <a:endParaRPr lang="en-US" sz="1050" dirty="0"/>
          </a:p>
        </p:txBody>
      </p:sp>
    </p:spTree>
    <p:extLst>
      <p:ext uri="{BB962C8B-B14F-4D97-AF65-F5344CB8AC3E}">
        <p14:creationId xmlns:p14="http://schemas.microsoft.com/office/powerpoint/2010/main" val="150082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b="1" dirty="0"/>
              <a:t>Adding</a:t>
            </a:r>
            <a:r>
              <a:rPr lang="en-US" sz="4600" dirty="0"/>
              <a:t>, Editing, or Deleting NPI(s)</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21</a:t>
            </a:fld>
            <a:endParaRPr lang="en-US" sz="1050" dirty="0"/>
          </a:p>
        </p:txBody>
      </p:sp>
      <p:pic>
        <p:nvPicPr>
          <p:cNvPr id="9" name="Picture 8">
            <a:extLst>
              <a:ext uri="{FF2B5EF4-FFF2-40B4-BE49-F238E27FC236}">
                <a16:creationId xmlns:a16="http://schemas.microsoft.com/office/drawing/2014/main" id="{27201194-EAA4-487B-97DC-FA0036B3AE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60" t="9333" r="37036" b="65903"/>
          <a:stretch/>
        </p:blipFill>
        <p:spPr bwMode="auto">
          <a:xfrm>
            <a:off x="1097279" y="2345689"/>
            <a:ext cx="10125978" cy="27749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1353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b="1" dirty="0"/>
              <a:t>Adding</a:t>
            </a:r>
            <a:r>
              <a:rPr lang="en-US" sz="4600" dirty="0"/>
              <a:t>, Editing, or Deleting NPI(s) and </a:t>
            </a:r>
            <a:br>
              <a:rPr lang="en-US" sz="4600" dirty="0"/>
            </a:br>
            <a:r>
              <a:rPr lang="en-US" sz="4600" dirty="0"/>
              <a:t>Primary Taxonomy</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22</a:t>
            </a:fld>
            <a:endParaRPr lang="en-US" sz="1050" dirty="0"/>
          </a:p>
        </p:txBody>
      </p:sp>
      <p:pic>
        <p:nvPicPr>
          <p:cNvPr id="8" name="Picture 7">
            <a:extLst>
              <a:ext uri="{FF2B5EF4-FFF2-40B4-BE49-F238E27FC236}">
                <a16:creationId xmlns:a16="http://schemas.microsoft.com/office/drawing/2014/main" id="{769636A9-E293-48D8-80E6-7FC031F70E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069" y="2383570"/>
            <a:ext cx="11929861" cy="3196591"/>
          </a:xfrm>
          <a:prstGeom prst="rect">
            <a:avLst/>
          </a:prstGeom>
        </p:spPr>
      </p:pic>
    </p:spTree>
    <p:extLst>
      <p:ext uri="{BB962C8B-B14F-4D97-AF65-F5344CB8AC3E}">
        <p14:creationId xmlns:p14="http://schemas.microsoft.com/office/powerpoint/2010/main" val="1716405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Adding, Editing, or </a:t>
            </a:r>
            <a:r>
              <a:rPr lang="en-US" sz="4600" b="1" dirty="0"/>
              <a:t>Deleting</a:t>
            </a:r>
            <a:r>
              <a:rPr lang="en-US" sz="4600" dirty="0"/>
              <a:t> NPI(s)</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23</a:t>
            </a:fld>
            <a:endParaRPr lang="en-US" sz="1050" dirty="0"/>
          </a:p>
        </p:txBody>
      </p:sp>
      <p:pic>
        <p:nvPicPr>
          <p:cNvPr id="9" name="Picture 8" descr="Graphical user interface&#10;&#10;Description automatically generated">
            <a:extLst>
              <a:ext uri="{FF2B5EF4-FFF2-40B4-BE49-F238E27FC236}">
                <a16:creationId xmlns:a16="http://schemas.microsoft.com/office/drawing/2014/main" id="{CD55527F-FE8F-414B-9B26-C7E955AD11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03" t="62476" r="37296" b="12567"/>
          <a:stretch/>
        </p:blipFill>
        <p:spPr bwMode="auto">
          <a:xfrm>
            <a:off x="1097279" y="1890208"/>
            <a:ext cx="6395721" cy="1781446"/>
          </a:xfrm>
          <a:prstGeom prst="rect">
            <a:avLst/>
          </a:prstGeom>
          <a:noFill/>
          <a:ln>
            <a:noFill/>
          </a:ln>
          <a:extLst>
            <a:ext uri="{53640926-AAD7-44D8-BBD7-CCE9431645EC}">
              <a14:shadowObscured xmlns:a14="http://schemas.microsoft.com/office/drawing/2010/main"/>
            </a:ext>
          </a:extLst>
        </p:spPr>
      </p:pic>
      <p:pic>
        <p:nvPicPr>
          <p:cNvPr id="10" name="Picture 9" descr="Background pattern&#10;&#10;Description automatically generated">
            <a:extLst>
              <a:ext uri="{FF2B5EF4-FFF2-40B4-BE49-F238E27FC236}">
                <a16:creationId xmlns:a16="http://schemas.microsoft.com/office/drawing/2014/main" id="{41061339-19CF-4523-8C7D-878A6A08DA71}"/>
              </a:ext>
            </a:extLst>
          </p:cNvPr>
          <p:cNvPicPr>
            <a:picLocks noChangeAspect="1"/>
          </p:cNvPicPr>
          <p:nvPr/>
        </p:nvPicPr>
        <p:blipFill rotWithShape="1">
          <a:blip r:embed="rId4"/>
          <a:srcRect r="64188" b="12909"/>
          <a:stretch/>
        </p:blipFill>
        <p:spPr>
          <a:xfrm>
            <a:off x="1097279" y="3671654"/>
            <a:ext cx="6390160" cy="2576746"/>
          </a:xfrm>
          <a:prstGeom prst="rect">
            <a:avLst/>
          </a:prstGeom>
        </p:spPr>
      </p:pic>
    </p:spTree>
    <p:extLst>
      <p:ext uri="{BB962C8B-B14F-4D97-AF65-F5344CB8AC3E}">
        <p14:creationId xmlns:p14="http://schemas.microsoft.com/office/powerpoint/2010/main" val="1338651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Adding Practices</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24</a:t>
            </a:fld>
            <a:endParaRPr lang="en-US" sz="1050" dirty="0"/>
          </a:p>
        </p:txBody>
      </p:sp>
      <p:grpSp>
        <p:nvGrpSpPr>
          <p:cNvPr id="8" name="Group 7">
            <a:extLst>
              <a:ext uri="{FF2B5EF4-FFF2-40B4-BE49-F238E27FC236}">
                <a16:creationId xmlns:a16="http://schemas.microsoft.com/office/drawing/2014/main" id="{4CFBA560-865E-426C-811E-2B14FEE7E3C7}"/>
              </a:ext>
            </a:extLst>
          </p:cNvPr>
          <p:cNvGrpSpPr/>
          <p:nvPr/>
        </p:nvGrpSpPr>
        <p:grpSpPr>
          <a:xfrm>
            <a:off x="133350" y="2629042"/>
            <a:ext cx="11925300" cy="1942958"/>
            <a:chOff x="0" y="0"/>
            <a:chExt cx="5943600" cy="968375"/>
          </a:xfrm>
        </p:grpSpPr>
        <p:pic>
          <p:nvPicPr>
            <p:cNvPr id="11" name="Picture 10" descr="Graphical user interface, application&#10;&#10;Description automatically generated">
              <a:extLst>
                <a:ext uri="{FF2B5EF4-FFF2-40B4-BE49-F238E27FC236}">
                  <a16:creationId xmlns:a16="http://schemas.microsoft.com/office/drawing/2014/main" id="{7FFAA47D-DB73-4773-A0FF-5E096F9224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900"/>
              <a:ext cx="5943600" cy="879475"/>
            </a:xfrm>
            <a:prstGeom prst="rect">
              <a:avLst/>
            </a:prstGeom>
          </p:spPr>
        </p:pic>
        <p:pic>
          <p:nvPicPr>
            <p:cNvPr id="12" name="Picture 11">
              <a:extLst>
                <a:ext uri="{FF2B5EF4-FFF2-40B4-BE49-F238E27FC236}">
                  <a16:creationId xmlns:a16="http://schemas.microsoft.com/office/drawing/2014/main" id="{0CA89689-E22A-4AF3-9C7F-0F9559F61F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9091" t="3802" r="1604" b="88430"/>
            <a:stretch/>
          </p:blipFill>
          <p:spPr bwMode="auto">
            <a:xfrm>
              <a:off x="5391150" y="0"/>
              <a:ext cx="552450" cy="2984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883104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8638A98B-4B4B-4607-B11F-7DCA0D7CC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E3B9B0E-204E-4BFD-B58A-E71D9CDC3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Adding Practices</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274849" y="6459785"/>
            <a:ext cx="7050183"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242852"/>
                </a:solidFill>
                <a:effectLst/>
                <a:uLnTx/>
                <a:uFillTx/>
                <a:latin typeface="Calibri" panose="020F0502020204030204"/>
                <a:ea typeface="+mn-ea"/>
                <a:cs typeface="+mn-cs"/>
              </a:rPr>
              <a:t>Maine health data organization</a:t>
            </a:r>
          </a:p>
        </p:txBody>
      </p:sp>
      <p:sp>
        <p:nvSpPr>
          <p:cNvPr id="24" name="Rectangle 23">
            <a:extLst>
              <a:ext uri="{FF2B5EF4-FFF2-40B4-BE49-F238E27FC236}">
                <a16:creationId xmlns:a16="http://schemas.microsoft.com/office/drawing/2014/main" id="{B1121E64-CB88-4BF5-B531-C0316E7F6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CE482DC-2269-4F26-9D2A-7E44B1A4CD8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51FF3D4-7A69-42E3-9377-F54D129CEE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05" t="9488" r="2374" b="12974"/>
          <a:stretch/>
        </p:blipFill>
        <p:spPr bwMode="auto">
          <a:xfrm>
            <a:off x="98836" y="227708"/>
            <a:ext cx="7352911" cy="59146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683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Deleting Practices</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26</a:t>
            </a:fld>
            <a:endParaRPr lang="en-US" sz="1050" dirty="0"/>
          </a:p>
        </p:txBody>
      </p:sp>
      <p:grpSp>
        <p:nvGrpSpPr>
          <p:cNvPr id="9" name="Group 8">
            <a:extLst>
              <a:ext uri="{FF2B5EF4-FFF2-40B4-BE49-F238E27FC236}">
                <a16:creationId xmlns:a16="http://schemas.microsoft.com/office/drawing/2014/main" id="{041C8711-3C37-4C15-8DB8-337FF81B5D72}"/>
              </a:ext>
            </a:extLst>
          </p:cNvPr>
          <p:cNvGrpSpPr/>
          <p:nvPr/>
        </p:nvGrpSpPr>
        <p:grpSpPr>
          <a:xfrm>
            <a:off x="263225" y="2673033"/>
            <a:ext cx="11665549" cy="1721167"/>
            <a:chOff x="0" y="0"/>
            <a:chExt cx="5943600" cy="876935"/>
          </a:xfrm>
        </p:grpSpPr>
        <p:pic>
          <p:nvPicPr>
            <p:cNvPr id="10" name="Picture 9" descr="Graphical user interface&#10;&#10;Description automatically generated with low confidence">
              <a:extLst>
                <a:ext uri="{FF2B5EF4-FFF2-40B4-BE49-F238E27FC236}">
                  <a16:creationId xmlns:a16="http://schemas.microsoft.com/office/drawing/2014/main" id="{400FFEB3-6F12-4B89-9857-FA44E5E12C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943600" cy="876935"/>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2BD50C0E-4723-4069-AB61-72C67751DC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9091" t="3802" r="1604" b="88430"/>
            <a:stretch/>
          </p:blipFill>
          <p:spPr bwMode="auto">
            <a:xfrm>
              <a:off x="5657850" y="311150"/>
              <a:ext cx="281940" cy="15240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178697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Deleting Practices</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27</a:t>
            </a:fld>
            <a:endParaRPr lang="en-US" sz="1050" dirty="0"/>
          </a:p>
        </p:txBody>
      </p:sp>
      <p:pic>
        <p:nvPicPr>
          <p:cNvPr id="8" name="Picture 7" descr="Graphical user interface, text, application&#10;&#10;Description automatically generated">
            <a:extLst>
              <a:ext uri="{FF2B5EF4-FFF2-40B4-BE49-F238E27FC236}">
                <a16:creationId xmlns:a16="http://schemas.microsoft.com/office/drawing/2014/main" id="{274C6DA8-881E-4F65-9037-B69C5B53EFBC}"/>
              </a:ext>
            </a:extLst>
          </p:cNvPr>
          <p:cNvPicPr>
            <a:picLocks noChangeAspect="1"/>
          </p:cNvPicPr>
          <p:nvPr/>
        </p:nvPicPr>
        <p:blipFill>
          <a:blip r:embed="rId3"/>
          <a:stretch>
            <a:fillRect/>
          </a:stretch>
        </p:blipFill>
        <p:spPr>
          <a:xfrm>
            <a:off x="1162003" y="2096452"/>
            <a:ext cx="9016896" cy="3910648"/>
          </a:xfrm>
          <a:prstGeom prst="rect">
            <a:avLst/>
          </a:prstGeom>
        </p:spPr>
      </p:pic>
    </p:spTree>
    <p:extLst>
      <p:ext uri="{BB962C8B-B14F-4D97-AF65-F5344CB8AC3E}">
        <p14:creationId xmlns:p14="http://schemas.microsoft.com/office/powerpoint/2010/main" val="4111656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098E28-7878-41AD-A33E-542FA2F3C9FC}"/>
              </a:ext>
            </a:extLst>
          </p:cNvPr>
          <p:cNvPicPr>
            <a:picLocks noChangeAspect="1"/>
          </p:cNvPicPr>
          <p:nvPr/>
        </p:nvPicPr>
        <p:blipFill>
          <a:blip r:embed="rId3"/>
          <a:stretch>
            <a:fillRect/>
          </a:stretch>
        </p:blipFill>
        <p:spPr>
          <a:xfrm>
            <a:off x="25758" y="2499930"/>
            <a:ext cx="12122092" cy="1847485"/>
          </a:xfrm>
          <a:prstGeom prst="rect">
            <a:avLst/>
          </a:prstGeom>
        </p:spPr>
      </p:pic>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Editing Employed or Affiliated Physicians</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28</a:t>
            </a:fld>
            <a:endParaRPr lang="en-US" sz="1050" dirty="0"/>
          </a:p>
        </p:txBody>
      </p:sp>
      <p:pic>
        <p:nvPicPr>
          <p:cNvPr id="10" name="Picture 9" descr="Shape&#10;&#10;Description automatically generated with medium confidence">
            <a:extLst>
              <a:ext uri="{FF2B5EF4-FFF2-40B4-BE49-F238E27FC236}">
                <a16:creationId xmlns:a16="http://schemas.microsoft.com/office/drawing/2014/main" id="{1BBAC4BE-1866-4292-9E9D-11C1374F316B}"/>
              </a:ext>
            </a:extLst>
          </p:cNvPr>
          <p:cNvPicPr>
            <a:picLocks noChangeAspect="1"/>
          </p:cNvPicPr>
          <p:nvPr/>
        </p:nvPicPr>
        <p:blipFill rotWithShape="1">
          <a:blip r:embed="rId4"/>
          <a:srcRect l="89004" t="3337" b="88339"/>
          <a:stretch/>
        </p:blipFill>
        <p:spPr>
          <a:xfrm>
            <a:off x="11148088" y="3086815"/>
            <a:ext cx="803886" cy="393700"/>
          </a:xfrm>
          <a:prstGeom prst="rect">
            <a:avLst/>
          </a:prstGeom>
        </p:spPr>
      </p:pic>
    </p:spTree>
    <p:extLst>
      <p:ext uri="{BB962C8B-B14F-4D97-AF65-F5344CB8AC3E}">
        <p14:creationId xmlns:p14="http://schemas.microsoft.com/office/powerpoint/2010/main" val="2296867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8638A98B-4B4B-4607-B11F-7DCA0D7CC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3C11856-1FD0-4420-84FE-764F6635271A}"/>
              </a:ext>
            </a:extLst>
          </p:cNvPr>
          <p:cNvPicPr>
            <a:picLocks noChangeAspect="1"/>
          </p:cNvPicPr>
          <p:nvPr/>
        </p:nvPicPr>
        <p:blipFill rotWithShape="1">
          <a:blip r:embed="rId3"/>
          <a:srcRect l="-446" t="-288" r="449" b="271"/>
          <a:stretch/>
        </p:blipFill>
        <p:spPr>
          <a:xfrm>
            <a:off x="640620" y="514611"/>
            <a:ext cx="6275667" cy="5819705"/>
          </a:xfrm>
          <a:prstGeom prst="rect">
            <a:avLst/>
          </a:prstGeom>
        </p:spPr>
      </p:pic>
      <p:sp>
        <p:nvSpPr>
          <p:cNvPr id="20" name="Rectangle 19">
            <a:extLst>
              <a:ext uri="{FF2B5EF4-FFF2-40B4-BE49-F238E27FC236}">
                <a16:creationId xmlns:a16="http://schemas.microsoft.com/office/drawing/2014/main" id="{8E3B9B0E-204E-4BFD-B58A-E71D9CDC3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Editing Employed or Affiliated Physicians</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274849" y="6459785"/>
            <a:ext cx="7050183" cy="365125"/>
          </a:xfrm>
        </p:spPr>
        <p:txBody>
          <a:bodyPr vert="horz" lIns="91440" tIns="45720" rIns="91440" bIns="45720" rtlCol="0" anchor="ctr">
            <a:normAutofit/>
          </a:bodyPr>
          <a:lstStyle/>
          <a:p>
            <a:pPr algn="l" defTabSz="914400">
              <a:spcAft>
                <a:spcPts val="600"/>
              </a:spcAft>
            </a:pPr>
            <a:r>
              <a:rPr lang="en-US" kern="1200" cap="all" baseline="0" dirty="0">
                <a:solidFill>
                  <a:schemeClr val="tx2"/>
                </a:solidFill>
                <a:latin typeface="+mn-lt"/>
                <a:ea typeface="+mn-ea"/>
                <a:cs typeface="+mn-cs"/>
              </a:rPr>
              <a:t>Maine health data organization</a:t>
            </a:r>
          </a:p>
        </p:txBody>
      </p:sp>
      <p:sp>
        <p:nvSpPr>
          <p:cNvPr id="22" name="Rectangle 21">
            <a:extLst>
              <a:ext uri="{FF2B5EF4-FFF2-40B4-BE49-F238E27FC236}">
                <a16:creationId xmlns:a16="http://schemas.microsoft.com/office/drawing/2014/main" id="{B1121E64-CB88-4BF5-B531-C0316E7F6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spcAft>
                <a:spcPts val="600"/>
              </a:spcAft>
            </a:pPr>
            <a:fld id="{4CE482DC-2269-4F26-9D2A-7E44B1A4CD85}" type="slidenum">
              <a:rPr lang="en-US" sz="1050" smtClean="0"/>
              <a:pPr defTabSz="914400">
                <a:spcAft>
                  <a:spcPts val="600"/>
                </a:spcAft>
              </a:pPr>
              <a:t>29</a:t>
            </a:fld>
            <a:endParaRPr lang="en-US" sz="1050" dirty="0"/>
          </a:p>
        </p:txBody>
      </p:sp>
    </p:spTree>
    <p:extLst>
      <p:ext uri="{BB962C8B-B14F-4D97-AF65-F5344CB8AC3E}">
        <p14:creationId xmlns:p14="http://schemas.microsoft.com/office/powerpoint/2010/main" val="5840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p:txBody>
          <a:bodyPr/>
          <a:lstStyle/>
          <a:p>
            <a:r>
              <a:rPr lang="en-US" dirty="0"/>
              <a:t>Purpose of the Maine Health Data Organization (MHDO)</a:t>
            </a:r>
          </a:p>
        </p:txBody>
      </p:sp>
      <p:sp>
        <p:nvSpPr>
          <p:cNvPr id="3" name="Content Placeholder 2">
            <a:extLst>
              <a:ext uri="{FF2B5EF4-FFF2-40B4-BE49-F238E27FC236}">
                <a16:creationId xmlns:a16="http://schemas.microsoft.com/office/drawing/2014/main" id="{B5E736FD-BCAD-4EA8-A289-9C513580522C}"/>
              </a:ext>
            </a:extLst>
          </p:cNvPr>
          <p:cNvSpPr>
            <a:spLocks noGrp="1"/>
          </p:cNvSpPr>
          <p:nvPr>
            <p:ph idx="1"/>
          </p:nvPr>
        </p:nvSpPr>
        <p:spPr>
          <a:xfrm>
            <a:off x="1097279" y="1737360"/>
            <a:ext cx="10596973" cy="4496015"/>
          </a:xfrm>
        </p:spPr>
        <p:txBody>
          <a:bodyPr>
            <a:noAutofit/>
          </a:bodyPr>
          <a:lstStyle/>
          <a:p>
            <a:pPr marL="0" indent="0" hangingPunct="0">
              <a:lnSpc>
                <a:spcPct val="170000"/>
              </a:lnSpc>
              <a:buNone/>
            </a:pPr>
            <a:r>
              <a:rPr lang="en-US" sz="2100" dirty="0">
                <a:effectLst/>
                <a:latin typeface="Calibri" panose="020F0502020204030204" pitchFamily="34" charset="0"/>
                <a:ea typeface="Calibri" panose="020F0502020204030204" pitchFamily="34" charset="0"/>
                <a:cs typeface="Times New Roman" panose="02020603050405020304" pitchFamily="18" charset="0"/>
              </a:rPr>
              <a:t>MHDO was created by the Legislature in 1995 as an independent executive </a:t>
            </a:r>
            <a:r>
              <a:rPr lang="en-US" sz="2100" dirty="0">
                <a:latin typeface="Calibri" panose="020F0502020204030204" pitchFamily="34" charset="0"/>
                <a:ea typeface="Calibri" panose="020F0502020204030204" pitchFamily="34" charset="0"/>
                <a:cs typeface="Times New Roman" panose="02020603050405020304" pitchFamily="18" charset="0"/>
              </a:rPr>
              <a:t>state </a:t>
            </a:r>
            <a:r>
              <a:rPr lang="en-US" sz="2100" dirty="0">
                <a:effectLst/>
                <a:latin typeface="Calibri" panose="020F0502020204030204" pitchFamily="34" charset="0"/>
                <a:ea typeface="Calibri" panose="020F0502020204030204" pitchFamily="34" charset="0"/>
                <a:cs typeface="Times New Roman" panose="02020603050405020304" pitchFamily="18" charset="0"/>
              </a:rPr>
              <a:t>agency that operates under the supervision of a multi-stakeholder Board of Directors, which includes representation from:  Payers, Hospitals, Providers, Home Health Care, Consumers, Employers and Government.  </a:t>
            </a:r>
          </a:p>
          <a:p>
            <a:pPr marL="0" indent="0" hangingPunct="0">
              <a:lnSpc>
                <a:spcPct val="170000"/>
              </a:lnSpc>
              <a:buNone/>
            </a:pPr>
            <a:r>
              <a:rPr lang="en-US" sz="2100" dirty="0">
                <a:effectLst/>
                <a:latin typeface="Calibri" panose="020F0502020204030204" pitchFamily="34" charset="0"/>
                <a:ea typeface="Calibri" panose="020F0502020204030204" pitchFamily="34" charset="0"/>
                <a:cs typeface="Times New Roman" panose="02020603050405020304" pitchFamily="18" charset="0"/>
              </a:rPr>
              <a:t>MHDO’s purpose defined in statute is to create and maintain a useful, objective, reliable and comprehensive health information data warehouse that is used to improve the health of Maine citizens </a:t>
            </a:r>
            <a:r>
              <a:rPr lang="en-US" sz="2100" b="1" dirty="0">
                <a:effectLst/>
                <a:latin typeface="Calibri" panose="020F0502020204030204" pitchFamily="34" charset="0"/>
                <a:ea typeface="Calibri" panose="020F0502020204030204" pitchFamily="34" charset="0"/>
                <a:cs typeface="Times New Roman" panose="02020603050405020304" pitchFamily="18" charset="0"/>
              </a:rPr>
              <a:t>and</a:t>
            </a:r>
            <a:r>
              <a:rPr lang="en-US" sz="2100" dirty="0">
                <a:effectLst/>
                <a:latin typeface="Calibri" panose="020F0502020204030204" pitchFamily="34" charset="0"/>
                <a:ea typeface="Calibri" panose="020F0502020204030204" pitchFamily="34" charset="0"/>
                <a:cs typeface="Times New Roman" panose="02020603050405020304" pitchFamily="18" charset="0"/>
              </a:rPr>
              <a:t> to promote transparency of the cost and quality of healthcare in the State of Maine.</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3</a:t>
            </a:fld>
            <a:endParaRPr lang="en-US" sz="1050" dirty="0"/>
          </a:p>
        </p:txBody>
      </p:sp>
    </p:spTree>
    <p:extLst>
      <p:ext uri="{BB962C8B-B14F-4D97-AF65-F5344CB8AC3E}">
        <p14:creationId xmlns:p14="http://schemas.microsoft.com/office/powerpoint/2010/main" val="2509174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Editing Employed or Affiliated Physicians</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30</a:t>
            </a:fld>
            <a:endParaRPr lang="en-US" sz="1050" dirty="0"/>
          </a:p>
        </p:txBody>
      </p:sp>
      <p:pic>
        <p:nvPicPr>
          <p:cNvPr id="4" name="Picture 3">
            <a:extLst>
              <a:ext uri="{FF2B5EF4-FFF2-40B4-BE49-F238E27FC236}">
                <a16:creationId xmlns:a16="http://schemas.microsoft.com/office/drawing/2014/main" id="{C4FD6585-1CE6-4AC8-8265-6090EAF5CE4E}"/>
              </a:ext>
            </a:extLst>
          </p:cNvPr>
          <p:cNvPicPr>
            <a:picLocks noChangeAspect="1"/>
          </p:cNvPicPr>
          <p:nvPr/>
        </p:nvPicPr>
        <p:blipFill>
          <a:blip r:embed="rId3"/>
          <a:stretch>
            <a:fillRect/>
          </a:stretch>
        </p:blipFill>
        <p:spPr>
          <a:xfrm>
            <a:off x="38637" y="1945153"/>
            <a:ext cx="12122092" cy="4124824"/>
          </a:xfrm>
          <a:prstGeom prst="rect">
            <a:avLst/>
          </a:prstGeom>
        </p:spPr>
      </p:pic>
    </p:spTree>
    <p:extLst>
      <p:ext uri="{BB962C8B-B14F-4D97-AF65-F5344CB8AC3E}">
        <p14:creationId xmlns:p14="http://schemas.microsoft.com/office/powerpoint/2010/main" val="1254142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8638A98B-4B4B-4607-B11F-7DCA0D7CC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07B7581-2C92-499A-B301-C37C9FE4E47E}"/>
              </a:ext>
            </a:extLst>
          </p:cNvPr>
          <p:cNvPicPr>
            <a:picLocks noChangeAspect="1"/>
          </p:cNvPicPr>
          <p:nvPr/>
        </p:nvPicPr>
        <p:blipFill rotWithShape="1">
          <a:blip r:embed="rId3"/>
          <a:srcRect l="271" r="-548" b="3575"/>
          <a:stretch/>
        </p:blipFill>
        <p:spPr>
          <a:xfrm>
            <a:off x="62784" y="1109621"/>
            <a:ext cx="7400318" cy="4322995"/>
          </a:xfrm>
          <a:prstGeom prst="rect">
            <a:avLst/>
          </a:prstGeom>
        </p:spPr>
      </p:pic>
      <p:sp>
        <p:nvSpPr>
          <p:cNvPr id="20" name="Rectangle 19">
            <a:extLst>
              <a:ext uri="{FF2B5EF4-FFF2-40B4-BE49-F238E27FC236}">
                <a16:creationId xmlns:a16="http://schemas.microsoft.com/office/drawing/2014/main" id="{8E3B9B0E-204E-4BFD-B58A-E71D9CDC3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Editing Employed or Affiliated Physicians</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274849" y="6459785"/>
            <a:ext cx="7050183" cy="365125"/>
          </a:xfrm>
        </p:spPr>
        <p:txBody>
          <a:bodyPr vert="horz" lIns="91440" tIns="45720" rIns="91440" bIns="45720" rtlCol="0" anchor="ctr">
            <a:normAutofit/>
          </a:bodyPr>
          <a:lstStyle/>
          <a:p>
            <a:pPr algn="l" defTabSz="914400">
              <a:spcAft>
                <a:spcPts val="600"/>
              </a:spcAft>
            </a:pPr>
            <a:r>
              <a:rPr lang="en-US" kern="1200" cap="all" baseline="0" dirty="0">
                <a:solidFill>
                  <a:schemeClr val="tx2"/>
                </a:solidFill>
                <a:latin typeface="+mn-lt"/>
                <a:ea typeface="+mn-ea"/>
                <a:cs typeface="+mn-cs"/>
              </a:rPr>
              <a:t>Maine health data organization</a:t>
            </a:r>
          </a:p>
        </p:txBody>
      </p:sp>
      <p:sp>
        <p:nvSpPr>
          <p:cNvPr id="22" name="Rectangle 21">
            <a:extLst>
              <a:ext uri="{FF2B5EF4-FFF2-40B4-BE49-F238E27FC236}">
                <a16:creationId xmlns:a16="http://schemas.microsoft.com/office/drawing/2014/main" id="{B1121E64-CB88-4BF5-B531-C0316E7F6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spcAft>
                <a:spcPts val="600"/>
              </a:spcAft>
            </a:pPr>
            <a:fld id="{4CE482DC-2269-4F26-9D2A-7E44B1A4CD85}" type="slidenum">
              <a:rPr lang="en-US" sz="1050" smtClean="0"/>
              <a:pPr defTabSz="914400">
                <a:spcAft>
                  <a:spcPts val="600"/>
                </a:spcAft>
              </a:pPr>
              <a:t>31</a:t>
            </a:fld>
            <a:endParaRPr lang="en-US" sz="1050" dirty="0"/>
          </a:p>
        </p:txBody>
      </p:sp>
    </p:spTree>
    <p:extLst>
      <p:ext uri="{BB962C8B-B14F-4D97-AF65-F5344CB8AC3E}">
        <p14:creationId xmlns:p14="http://schemas.microsoft.com/office/powerpoint/2010/main" val="200634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Manually Adding Employed or Affiliated Physicians</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32</a:t>
            </a:fld>
            <a:endParaRPr lang="en-US" sz="1050" dirty="0"/>
          </a:p>
        </p:txBody>
      </p:sp>
      <p:grpSp>
        <p:nvGrpSpPr>
          <p:cNvPr id="3" name="Group 2">
            <a:extLst>
              <a:ext uri="{FF2B5EF4-FFF2-40B4-BE49-F238E27FC236}">
                <a16:creationId xmlns:a16="http://schemas.microsoft.com/office/drawing/2014/main" id="{46DE629F-8C37-4647-8DEC-8735E75922FF}"/>
              </a:ext>
            </a:extLst>
          </p:cNvPr>
          <p:cNvGrpSpPr/>
          <p:nvPr/>
        </p:nvGrpSpPr>
        <p:grpSpPr>
          <a:xfrm>
            <a:off x="25758" y="2285446"/>
            <a:ext cx="12122092" cy="2061969"/>
            <a:chOff x="25758" y="2285446"/>
            <a:chExt cx="12122092" cy="2061969"/>
          </a:xfrm>
        </p:grpSpPr>
        <p:pic>
          <p:nvPicPr>
            <p:cNvPr id="8" name="Picture 7">
              <a:extLst>
                <a:ext uri="{FF2B5EF4-FFF2-40B4-BE49-F238E27FC236}">
                  <a16:creationId xmlns:a16="http://schemas.microsoft.com/office/drawing/2014/main" id="{FA1551FE-18D4-476D-9BC6-AAB495B847EA}"/>
                </a:ext>
              </a:extLst>
            </p:cNvPr>
            <p:cNvPicPr>
              <a:picLocks noChangeAspect="1"/>
            </p:cNvPicPr>
            <p:nvPr/>
          </p:nvPicPr>
          <p:blipFill>
            <a:blip r:embed="rId3"/>
            <a:stretch>
              <a:fillRect/>
            </a:stretch>
          </p:blipFill>
          <p:spPr>
            <a:xfrm>
              <a:off x="25758" y="2499930"/>
              <a:ext cx="12122092" cy="1847485"/>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342DA4F8-C22E-4E17-8E80-1681E5CA50C7}"/>
                </a:ext>
              </a:extLst>
            </p:cNvPr>
            <p:cNvPicPr>
              <a:picLocks noChangeAspect="1"/>
            </p:cNvPicPr>
            <p:nvPr/>
          </p:nvPicPr>
          <p:blipFill rotWithShape="1">
            <a:blip r:embed="rId4"/>
            <a:srcRect l="89168" t="3589" r="1112" b="88844"/>
            <a:stretch/>
          </p:blipFill>
          <p:spPr>
            <a:xfrm>
              <a:off x="9576337" y="2285446"/>
              <a:ext cx="1231899" cy="620462"/>
            </a:xfrm>
            <a:prstGeom prst="rect">
              <a:avLst/>
            </a:prstGeom>
          </p:spPr>
        </p:pic>
      </p:grpSp>
    </p:spTree>
    <p:extLst>
      <p:ext uri="{BB962C8B-B14F-4D97-AF65-F5344CB8AC3E}">
        <p14:creationId xmlns:p14="http://schemas.microsoft.com/office/powerpoint/2010/main" val="1819303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Manually Adding Employed or Affiliated Physicians</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33</a:t>
            </a:fld>
            <a:endParaRPr lang="en-US" sz="1050" dirty="0"/>
          </a:p>
        </p:txBody>
      </p:sp>
      <p:pic>
        <p:nvPicPr>
          <p:cNvPr id="8" name="Picture 7">
            <a:extLst>
              <a:ext uri="{FF2B5EF4-FFF2-40B4-BE49-F238E27FC236}">
                <a16:creationId xmlns:a16="http://schemas.microsoft.com/office/drawing/2014/main" id="{BC1B131C-2C0F-4471-8FF3-6EB64238E132}"/>
              </a:ext>
            </a:extLst>
          </p:cNvPr>
          <p:cNvPicPr>
            <a:picLocks noChangeAspect="1"/>
          </p:cNvPicPr>
          <p:nvPr/>
        </p:nvPicPr>
        <p:blipFill>
          <a:blip r:embed="rId3"/>
          <a:stretch>
            <a:fillRect/>
          </a:stretch>
        </p:blipFill>
        <p:spPr>
          <a:xfrm>
            <a:off x="208613" y="2493758"/>
            <a:ext cx="11774774" cy="2738642"/>
          </a:xfrm>
          <a:prstGeom prst="rect">
            <a:avLst/>
          </a:prstGeom>
        </p:spPr>
      </p:pic>
    </p:spTree>
    <p:extLst>
      <p:ext uri="{BB962C8B-B14F-4D97-AF65-F5344CB8AC3E}">
        <p14:creationId xmlns:p14="http://schemas.microsoft.com/office/powerpoint/2010/main" val="1184781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Manually Adding Employed or Affiliated Physicians</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34</a:t>
            </a:fld>
            <a:endParaRPr lang="en-US" sz="1050" dirty="0"/>
          </a:p>
        </p:txBody>
      </p:sp>
      <p:pic>
        <p:nvPicPr>
          <p:cNvPr id="9" name="Picture 8">
            <a:extLst>
              <a:ext uri="{FF2B5EF4-FFF2-40B4-BE49-F238E27FC236}">
                <a16:creationId xmlns:a16="http://schemas.microsoft.com/office/drawing/2014/main" id="{C4769254-652D-40E8-B0FE-A4F178CC6862}"/>
              </a:ext>
            </a:extLst>
          </p:cNvPr>
          <p:cNvPicPr>
            <a:picLocks noChangeAspect="1"/>
          </p:cNvPicPr>
          <p:nvPr/>
        </p:nvPicPr>
        <p:blipFill>
          <a:blip r:embed="rId3"/>
          <a:stretch>
            <a:fillRect/>
          </a:stretch>
        </p:blipFill>
        <p:spPr>
          <a:xfrm>
            <a:off x="596438" y="1788160"/>
            <a:ext cx="11060083" cy="4473662"/>
          </a:xfrm>
          <a:prstGeom prst="rect">
            <a:avLst/>
          </a:prstGeom>
        </p:spPr>
      </p:pic>
    </p:spTree>
    <p:extLst>
      <p:ext uri="{BB962C8B-B14F-4D97-AF65-F5344CB8AC3E}">
        <p14:creationId xmlns:p14="http://schemas.microsoft.com/office/powerpoint/2010/main" val="129861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Manually Adding Employed or Affiliated Physicians</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35</a:t>
            </a:fld>
            <a:endParaRPr lang="en-US" sz="1050" dirty="0"/>
          </a:p>
        </p:txBody>
      </p:sp>
      <p:pic>
        <p:nvPicPr>
          <p:cNvPr id="4" name="Picture 3">
            <a:extLst>
              <a:ext uri="{FF2B5EF4-FFF2-40B4-BE49-F238E27FC236}">
                <a16:creationId xmlns:a16="http://schemas.microsoft.com/office/drawing/2014/main" id="{977DA424-A0F6-4B7B-A5C7-089FEAF47458}"/>
              </a:ext>
            </a:extLst>
          </p:cNvPr>
          <p:cNvPicPr>
            <a:picLocks noChangeAspect="1"/>
          </p:cNvPicPr>
          <p:nvPr/>
        </p:nvPicPr>
        <p:blipFill>
          <a:blip r:embed="rId3"/>
          <a:stretch>
            <a:fillRect/>
          </a:stretch>
        </p:blipFill>
        <p:spPr>
          <a:xfrm>
            <a:off x="273050" y="2270990"/>
            <a:ext cx="11645900" cy="3068290"/>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89894713-9B74-4156-A040-1306A8CBBEDF}"/>
              </a:ext>
            </a:extLst>
          </p:cNvPr>
          <p:cNvPicPr>
            <a:picLocks noChangeAspect="1"/>
          </p:cNvPicPr>
          <p:nvPr/>
        </p:nvPicPr>
        <p:blipFill rotWithShape="1">
          <a:blip r:embed="rId4"/>
          <a:srcRect l="89004" t="4747" b="87940"/>
          <a:stretch/>
        </p:blipFill>
        <p:spPr>
          <a:xfrm>
            <a:off x="2247900" y="2730865"/>
            <a:ext cx="1955800" cy="841594"/>
          </a:xfrm>
          <a:prstGeom prst="rect">
            <a:avLst/>
          </a:prstGeom>
        </p:spPr>
      </p:pic>
    </p:spTree>
    <p:extLst>
      <p:ext uri="{BB962C8B-B14F-4D97-AF65-F5344CB8AC3E}">
        <p14:creationId xmlns:p14="http://schemas.microsoft.com/office/powerpoint/2010/main" val="4020332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Bulk Importing Employed or Affiliated Physicians</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36</a:t>
            </a:fld>
            <a:endParaRPr lang="en-US" sz="1050" dirty="0"/>
          </a:p>
        </p:txBody>
      </p:sp>
      <p:grpSp>
        <p:nvGrpSpPr>
          <p:cNvPr id="3" name="Group 2">
            <a:extLst>
              <a:ext uri="{FF2B5EF4-FFF2-40B4-BE49-F238E27FC236}">
                <a16:creationId xmlns:a16="http://schemas.microsoft.com/office/drawing/2014/main" id="{6204862A-E016-4E30-94C4-63B9A5586805}"/>
              </a:ext>
            </a:extLst>
          </p:cNvPr>
          <p:cNvGrpSpPr/>
          <p:nvPr/>
        </p:nvGrpSpPr>
        <p:grpSpPr>
          <a:xfrm>
            <a:off x="25758" y="2087653"/>
            <a:ext cx="12337960" cy="2259762"/>
            <a:chOff x="25758" y="2087653"/>
            <a:chExt cx="12337960" cy="2259762"/>
          </a:xfrm>
        </p:grpSpPr>
        <p:pic>
          <p:nvPicPr>
            <p:cNvPr id="8" name="Picture 7">
              <a:extLst>
                <a:ext uri="{FF2B5EF4-FFF2-40B4-BE49-F238E27FC236}">
                  <a16:creationId xmlns:a16="http://schemas.microsoft.com/office/drawing/2014/main" id="{3405A757-6262-4ED7-87FC-514F16D6D848}"/>
                </a:ext>
              </a:extLst>
            </p:cNvPr>
            <p:cNvPicPr>
              <a:picLocks noChangeAspect="1"/>
            </p:cNvPicPr>
            <p:nvPr/>
          </p:nvPicPr>
          <p:blipFill>
            <a:blip r:embed="rId3"/>
            <a:stretch>
              <a:fillRect/>
            </a:stretch>
          </p:blipFill>
          <p:spPr>
            <a:xfrm>
              <a:off x="25758" y="2499930"/>
              <a:ext cx="12122092" cy="1847485"/>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DA58D242-9C73-4813-A32F-EE2CE89915E2}"/>
                </a:ext>
              </a:extLst>
            </p:cNvPr>
            <p:cNvPicPr>
              <a:picLocks noChangeAspect="1"/>
            </p:cNvPicPr>
            <p:nvPr/>
          </p:nvPicPr>
          <p:blipFill rotWithShape="1">
            <a:blip r:embed="rId4"/>
            <a:srcRect l="89168" t="3589" r="1112" b="88844"/>
            <a:stretch/>
          </p:blipFill>
          <p:spPr>
            <a:xfrm>
              <a:off x="10522040" y="2087653"/>
              <a:ext cx="1841678" cy="927585"/>
            </a:xfrm>
            <a:prstGeom prst="rect">
              <a:avLst/>
            </a:prstGeom>
          </p:spPr>
        </p:pic>
      </p:grpSp>
    </p:spTree>
    <p:extLst>
      <p:ext uri="{BB962C8B-B14F-4D97-AF65-F5344CB8AC3E}">
        <p14:creationId xmlns:p14="http://schemas.microsoft.com/office/powerpoint/2010/main" val="270099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Bulk Importing Employed or Affiliated Physicians</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37</a:t>
            </a:fld>
            <a:endParaRPr lang="en-US" sz="1050" dirty="0"/>
          </a:p>
        </p:txBody>
      </p:sp>
      <p:pic>
        <p:nvPicPr>
          <p:cNvPr id="8" name="Picture 7" descr="Graphical user interface, text, application&#10;&#10;Description automatically generated">
            <a:extLst>
              <a:ext uri="{FF2B5EF4-FFF2-40B4-BE49-F238E27FC236}">
                <a16:creationId xmlns:a16="http://schemas.microsoft.com/office/drawing/2014/main" id="{EF51D31C-9130-4484-95AA-54AE570E13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710"/>
          <a:stretch/>
        </p:blipFill>
        <p:spPr bwMode="auto">
          <a:xfrm>
            <a:off x="178985" y="2077084"/>
            <a:ext cx="11834030" cy="38157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598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Bulk Importing Employed or Affiliated Physicians</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38</a:t>
            </a:fld>
            <a:endParaRPr lang="en-US" sz="1050" dirty="0"/>
          </a:p>
        </p:txBody>
      </p:sp>
      <p:pic>
        <p:nvPicPr>
          <p:cNvPr id="9" name="Picture 8">
            <a:extLst>
              <a:ext uri="{FF2B5EF4-FFF2-40B4-BE49-F238E27FC236}">
                <a16:creationId xmlns:a16="http://schemas.microsoft.com/office/drawing/2014/main" id="{4E52E7FA-D8E7-447D-811F-F12A05DD80BC}"/>
              </a:ext>
            </a:extLst>
          </p:cNvPr>
          <p:cNvPicPr>
            <a:picLocks noChangeAspect="1"/>
          </p:cNvPicPr>
          <p:nvPr/>
        </p:nvPicPr>
        <p:blipFill>
          <a:blip r:embed="rId3"/>
          <a:stretch>
            <a:fillRect/>
          </a:stretch>
        </p:blipFill>
        <p:spPr>
          <a:xfrm>
            <a:off x="59935" y="2403692"/>
            <a:ext cx="12072130" cy="2984499"/>
          </a:xfrm>
          <a:prstGeom prst="rect">
            <a:avLst/>
          </a:prstGeom>
        </p:spPr>
      </p:pic>
    </p:spTree>
    <p:extLst>
      <p:ext uri="{BB962C8B-B14F-4D97-AF65-F5344CB8AC3E}">
        <p14:creationId xmlns:p14="http://schemas.microsoft.com/office/powerpoint/2010/main" val="1869725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Bulk Importing Employed or Affiliated Physicians</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39</a:t>
            </a:fld>
            <a:endParaRPr lang="en-US" sz="1050" dirty="0"/>
          </a:p>
        </p:txBody>
      </p:sp>
      <p:pic>
        <p:nvPicPr>
          <p:cNvPr id="8" name="Picture 7">
            <a:extLst>
              <a:ext uri="{FF2B5EF4-FFF2-40B4-BE49-F238E27FC236}">
                <a16:creationId xmlns:a16="http://schemas.microsoft.com/office/drawing/2014/main" id="{F74282DC-6C30-43BD-B6F0-7D30B61721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37" t="29524" r="6241" b="35806"/>
          <a:stretch/>
        </p:blipFill>
        <p:spPr bwMode="auto">
          <a:xfrm>
            <a:off x="216748" y="2358389"/>
            <a:ext cx="11758504" cy="30041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787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B674-54E8-44F3-B4D4-78D348A84C0C}"/>
              </a:ext>
            </a:extLst>
          </p:cNvPr>
          <p:cNvSpPr>
            <a:spLocks noGrp="1"/>
          </p:cNvSpPr>
          <p:nvPr>
            <p:ph type="title"/>
          </p:nvPr>
        </p:nvSpPr>
        <p:spPr/>
        <p:txBody>
          <a:bodyPr/>
          <a:lstStyle/>
          <a:p>
            <a:r>
              <a:rPr lang="en-US" dirty="0"/>
              <a:t>Maine Health Data Organization</a:t>
            </a:r>
          </a:p>
        </p:txBody>
      </p:sp>
      <p:sp>
        <p:nvSpPr>
          <p:cNvPr id="3" name="Content Placeholder 2">
            <a:extLst>
              <a:ext uri="{FF2B5EF4-FFF2-40B4-BE49-F238E27FC236}">
                <a16:creationId xmlns:a16="http://schemas.microsoft.com/office/drawing/2014/main" id="{C612B711-33CB-408E-AE17-99872971AA8E}"/>
              </a:ext>
            </a:extLst>
          </p:cNvPr>
          <p:cNvSpPr>
            <a:spLocks noGrp="1"/>
          </p:cNvSpPr>
          <p:nvPr>
            <p:ph idx="1"/>
          </p:nvPr>
        </p:nvSpPr>
        <p:spPr>
          <a:xfrm>
            <a:off x="1097279" y="1837686"/>
            <a:ext cx="10609616" cy="4521772"/>
          </a:xfrm>
        </p:spPr>
        <p:txBody>
          <a:bodyPr>
            <a:normAutofit fontScale="25000" lnSpcReduction="20000"/>
          </a:bodyPr>
          <a:lstStyle/>
          <a:p>
            <a:pPr marL="0" marR="0" lvl="0" indent="0">
              <a:lnSpc>
                <a:spcPct val="120000"/>
              </a:lnSpc>
              <a:spcBef>
                <a:spcPts val="0"/>
              </a:spcBef>
              <a:spcAft>
                <a:spcPts val="0"/>
              </a:spcAft>
              <a:buNone/>
            </a:pPr>
            <a:r>
              <a:rPr lang="en-US" sz="7600" dirty="0">
                <a:effectLst/>
                <a:ea typeface="Calibri" panose="020F0502020204030204" pitchFamily="34" charset="0"/>
                <a:cs typeface="Times New Roman" panose="02020603050405020304" pitchFamily="18" charset="0"/>
              </a:rPr>
              <a:t>MHDO is responsible for the collection</a:t>
            </a:r>
            <a:r>
              <a:rPr lang="en-US" sz="7600">
                <a:effectLst/>
                <a:ea typeface="Calibri" panose="020F0502020204030204" pitchFamily="34" charset="0"/>
                <a:cs typeface="Times New Roman" panose="02020603050405020304" pitchFamily="18" charset="0"/>
              </a:rPr>
              <a:t>/validation, </a:t>
            </a:r>
            <a:r>
              <a:rPr lang="en-US" sz="7600" dirty="0">
                <a:effectLst/>
                <a:ea typeface="Calibri" panose="020F0502020204030204" pitchFamily="34" charset="0"/>
                <a:cs typeface="Times New Roman" panose="02020603050405020304" pitchFamily="18" charset="0"/>
              </a:rPr>
              <a:t>storage, management, public reporting  and release of healthcare data, including claims data, hospital inpatient and outpatient encounter data, hospital quality data, </a:t>
            </a:r>
            <a:r>
              <a:rPr lang="en-US" sz="7600" b="1" dirty="0">
                <a:effectLst/>
                <a:ea typeface="Calibri" panose="020F0502020204030204" pitchFamily="34" charset="0"/>
                <a:cs typeface="Times New Roman" panose="02020603050405020304" pitchFamily="18" charset="0"/>
              </a:rPr>
              <a:t>and hospital financial and organizational data (</a:t>
            </a:r>
            <a:r>
              <a:rPr lang="en-US" sz="7600" dirty="0">
                <a:effectLst/>
                <a:ea typeface="Calibri" panose="020F0502020204030204" pitchFamily="34" charset="0"/>
                <a:cs typeface="Times New Roman" panose="02020603050405020304" pitchFamily="18" charset="0"/>
              </a:rPr>
              <a:t>governed by Rule Chapter 300, </a:t>
            </a:r>
            <a:r>
              <a:rPr lang="en-US" sz="7600" b="0" i="1" dirty="0">
                <a:solidFill>
                  <a:srgbClr val="333333"/>
                </a:solidFill>
                <a:effectLst/>
              </a:rPr>
              <a:t>Uniform Reporting System for Hospital Financial Data).</a:t>
            </a:r>
            <a:r>
              <a:rPr lang="en-US" sz="7600" b="1" i="1" dirty="0">
                <a:effectLst/>
                <a:ea typeface="Calibri" panose="020F0502020204030204" pitchFamily="34" charset="0"/>
                <a:cs typeface="Times New Roman" panose="02020603050405020304" pitchFamily="18" charset="0"/>
              </a:rPr>
              <a:t>  </a:t>
            </a:r>
          </a:p>
          <a:p>
            <a:pPr marL="342900" marR="0" lvl="0" indent="-342900">
              <a:lnSpc>
                <a:spcPct val="120000"/>
              </a:lnSpc>
              <a:spcBef>
                <a:spcPts val="0"/>
              </a:spcBef>
              <a:spcAft>
                <a:spcPts val="0"/>
              </a:spcAft>
              <a:buFont typeface="Wingdings" panose="05000000000000000000" pitchFamily="2" charset="2"/>
              <a:buChar char=""/>
            </a:pPr>
            <a:endParaRPr lang="en-US" sz="7600" b="1" dirty="0">
              <a:ea typeface="Calibri" panose="020F0502020204030204" pitchFamily="34" charset="0"/>
              <a:cs typeface="Times New Roman" panose="02020603050405020304" pitchFamily="18" charset="0"/>
            </a:endParaRPr>
          </a:p>
          <a:p>
            <a:pPr marL="0" indent="0">
              <a:lnSpc>
                <a:spcPct val="120000"/>
              </a:lnSpc>
              <a:spcBef>
                <a:spcPts val="0"/>
              </a:spcBef>
              <a:spcAft>
                <a:spcPts val="0"/>
              </a:spcAft>
              <a:buNone/>
            </a:pPr>
            <a:r>
              <a:rPr lang="en-US" sz="7600" dirty="0">
                <a:ea typeface="Calibri" panose="020F0502020204030204" pitchFamily="34" charset="0"/>
                <a:cs typeface="Times New Roman" panose="02020603050405020304" pitchFamily="18" charset="0"/>
              </a:rPr>
              <a:t>MHDO’s public reporting of the hospital financial data can be found here:   </a:t>
            </a:r>
            <a:r>
              <a:rPr lang="en-US" sz="7600" b="1" dirty="0">
                <a:ea typeface="Calibri" panose="020F0502020204030204" pitchFamily="34" charset="0"/>
                <a:cs typeface="Times New Roman" panose="02020603050405020304" pitchFamily="18" charset="0"/>
                <a:hlinkClick r:id="rId3"/>
              </a:rPr>
              <a:t>https://mhdo.maine.gov/hospital_financials.htm</a:t>
            </a:r>
            <a:endParaRPr lang="en-US" sz="7600" b="1" dirty="0">
              <a:ea typeface="Calibri" panose="020F0502020204030204" pitchFamily="34" charset="0"/>
              <a:cs typeface="Times New Roman" panose="02020603050405020304" pitchFamily="18" charset="0"/>
            </a:endParaRPr>
          </a:p>
          <a:p>
            <a:pPr marL="0" marR="0" lvl="0" indent="0">
              <a:lnSpc>
                <a:spcPct val="120000"/>
              </a:lnSpc>
              <a:spcBef>
                <a:spcPts val="0"/>
              </a:spcBef>
              <a:spcAft>
                <a:spcPts val="0"/>
              </a:spcAft>
              <a:buNone/>
            </a:pPr>
            <a:endParaRPr lang="en-US" sz="7600" b="1" dirty="0">
              <a:effectLst/>
              <a:ea typeface="Calibri" panose="020F0502020204030204" pitchFamily="34" charset="0"/>
              <a:cs typeface="Times New Roman" panose="02020603050405020304" pitchFamily="18" charset="0"/>
            </a:endParaRPr>
          </a:p>
          <a:p>
            <a:pPr marL="0" indent="0">
              <a:lnSpc>
                <a:spcPct val="120000"/>
              </a:lnSpc>
              <a:spcBef>
                <a:spcPts val="0"/>
              </a:spcBef>
              <a:spcAft>
                <a:spcPts val="0"/>
              </a:spcAft>
              <a:buNone/>
            </a:pPr>
            <a:r>
              <a:rPr lang="en-US" sz="7600" dirty="0">
                <a:cs typeface="Times New Roman" panose="02020603050405020304" pitchFamily="18" charset="0"/>
              </a:rPr>
              <a:t>MHDO is developing a Provider Directory that will support the management of </a:t>
            </a:r>
            <a:r>
              <a:rPr lang="en-US" sz="7600" dirty="0">
                <a:effectLst/>
                <a:ea typeface="Calibri" panose="020F0502020204030204" pitchFamily="34" charset="0"/>
                <a:cs typeface="Times New Roman" panose="02020603050405020304" pitchFamily="18" charset="0"/>
              </a:rPr>
              <a:t>healthcare provider information in a directory structure. It will contain person-provider identity information and information about relationships to facility providers and health systems. It will list healthcare providers by provider type, specialties, credentials, demographics and service locations. Nesting of service locations within provider groups and health systems will also be identified. The Provider Database will contain the raw data for person providers and facility providers, and extracts can be pulled in a directory format. </a:t>
            </a:r>
          </a:p>
          <a:p>
            <a:pPr marR="0">
              <a:spcBef>
                <a:spcPts val="0"/>
              </a:spcBef>
              <a:spcAft>
                <a:spcPts val="0"/>
              </a:spcAft>
              <a:buFont typeface="Wingdings" panose="05000000000000000000" pitchFamily="2" charset="2"/>
              <a:buChar char="Ø"/>
            </a:pPr>
            <a:endParaRPr lang="en-US" dirty="0"/>
          </a:p>
        </p:txBody>
      </p:sp>
      <p:sp>
        <p:nvSpPr>
          <p:cNvPr id="4" name="Footer Placeholder 3">
            <a:extLst>
              <a:ext uri="{FF2B5EF4-FFF2-40B4-BE49-F238E27FC236}">
                <a16:creationId xmlns:a16="http://schemas.microsoft.com/office/drawing/2014/main" id="{79072230-D2B8-403B-9BB7-A8449E4A3CDD}"/>
              </a:ext>
            </a:extLst>
          </p:cNvPr>
          <p:cNvSpPr>
            <a:spLocks noGrp="1"/>
          </p:cNvSpPr>
          <p:nvPr>
            <p:ph type="ftr" sz="quarter" idx="11"/>
          </p:nvPr>
        </p:nvSpPr>
        <p:spPr/>
        <p:txBody>
          <a:bodyPr/>
          <a:lstStyle/>
          <a:p>
            <a:r>
              <a:rPr lang="en-US" dirty="0"/>
              <a:t>MHDO Board Meeting June 4, 2020</a:t>
            </a:r>
          </a:p>
        </p:txBody>
      </p:sp>
      <p:sp>
        <p:nvSpPr>
          <p:cNvPr id="5" name="Slide Number Placeholder 4">
            <a:extLst>
              <a:ext uri="{FF2B5EF4-FFF2-40B4-BE49-F238E27FC236}">
                <a16:creationId xmlns:a16="http://schemas.microsoft.com/office/drawing/2014/main" id="{D3CC999A-B7B8-4CAA-AA6A-B463317D1BCD}"/>
              </a:ext>
            </a:extLst>
          </p:cNvPr>
          <p:cNvSpPr>
            <a:spLocks noGrp="1"/>
          </p:cNvSpPr>
          <p:nvPr>
            <p:ph type="sldNum" sz="quarter" idx="12"/>
          </p:nvPr>
        </p:nvSpPr>
        <p:spPr/>
        <p:txBody>
          <a:bodyPr/>
          <a:lstStyle/>
          <a:p>
            <a:fld id="{4CE482DC-2269-4F26-9D2A-7E44B1A4CD85}" type="slidenum">
              <a:rPr lang="en-US" smtClean="0"/>
              <a:pPr/>
              <a:t>4</a:t>
            </a:fld>
            <a:endParaRPr lang="en-US" dirty="0"/>
          </a:p>
        </p:txBody>
      </p:sp>
    </p:spTree>
    <p:extLst>
      <p:ext uri="{BB962C8B-B14F-4D97-AF65-F5344CB8AC3E}">
        <p14:creationId xmlns:p14="http://schemas.microsoft.com/office/powerpoint/2010/main" val="3167593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Verifying the Accuracy of Organization Information</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40</a:t>
            </a:fld>
            <a:endParaRPr lang="en-US" sz="1050" dirty="0"/>
          </a:p>
        </p:txBody>
      </p:sp>
      <p:pic>
        <p:nvPicPr>
          <p:cNvPr id="9" name="Picture 8">
            <a:extLst>
              <a:ext uri="{FF2B5EF4-FFF2-40B4-BE49-F238E27FC236}">
                <a16:creationId xmlns:a16="http://schemas.microsoft.com/office/drawing/2014/main" id="{09851A40-F618-4D77-9A33-7C5E45C30A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05" t="15619" r="1684" b="49331"/>
          <a:stretch/>
        </p:blipFill>
        <p:spPr bwMode="auto">
          <a:xfrm>
            <a:off x="679145" y="2495550"/>
            <a:ext cx="10833709" cy="26250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9488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Verifying the Accuracy of Organization Information</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41</a:t>
            </a:fld>
            <a:endParaRPr lang="en-US" sz="1050" dirty="0"/>
          </a:p>
        </p:txBody>
      </p:sp>
      <p:pic>
        <p:nvPicPr>
          <p:cNvPr id="8" name="Picture 7">
            <a:extLst>
              <a:ext uri="{FF2B5EF4-FFF2-40B4-BE49-F238E27FC236}">
                <a16:creationId xmlns:a16="http://schemas.microsoft.com/office/drawing/2014/main" id="{65510B5B-3F4E-4480-B38E-B326B8EDF5DA}"/>
              </a:ext>
            </a:extLst>
          </p:cNvPr>
          <p:cNvPicPr>
            <a:picLocks noChangeAspect="1"/>
          </p:cNvPicPr>
          <p:nvPr/>
        </p:nvPicPr>
        <p:blipFill>
          <a:blip r:embed="rId3"/>
          <a:stretch>
            <a:fillRect/>
          </a:stretch>
        </p:blipFill>
        <p:spPr>
          <a:xfrm>
            <a:off x="3226184" y="2930743"/>
            <a:ext cx="5739632" cy="1760319"/>
          </a:xfrm>
          <a:prstGeom prst="rect">
            <a:avLst/>
          </a:prstGeom>
        </p:spPr>
      </p:pic>
    </p:spTree>
    <p:extLst>
      <p:ext uri="{BB962C8B-B14F-4D97-AF65-F5344CB8AC3E}">
        <p14:creationId xmlns:p14="http://schemas.microsoft.com/office/powerpoint/2010/main" val="3085612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p:txBody>
          <a:bodyPr/>
          <a:lstStyle/>
          <a:p>
            <a:r>
              <a:rPr lang="en-US" dirty="0"/>
              <a:t>User Manual</a:t>
            </a:r>
          </a:p>
        </p:txBody>
      </p:sp>
      <p:sp>
        <p:nvSpPr>
          <p:cNvPr id="3" name="Content Placeholder 2">
            <a:extLst>
              <a:ext uri="{FF2B5EF4-FFF2-40B4-BE49-F238E27FC236}">
                <a16:creationId xmlns:a16="http://schemas.microsoft.com/office/drawing/2014/main" id="{B5E736FD-BCAD-4EA8-A289-9C513580522C}"/>
              </a:ext>
            </a:extLst>
          </p:cNvPr>
          <p:cNvSpPr>
            <a:spLocks noGrp="1"/>
          </p:cNvSpPr>
          <p:nvPr>
            <p:ph idx="1"/>
          </p:nvPr>
        </p:nvSpPr>
        <p:spPr>
          <a:xfrm>
            <a:off x="1097280" y="1737360"/>
            <a:ext cx="3114112" cy="4579550"/>
          </a:xfrm>
        </p:spPr>
        <p:txBody>
          <a:bodyPr>
            <a:noAutofit/>
          </a:bodyPr>
          <a:lstStyle/>
          <a:p>
            <a:pPr marL="0" indent="0" hangingPunct="0">
              <a:lnSpc>
                <a:spcPct val="170000"/>
              </a:lnSpc>
              <a:buNone/>
            </a:pPr>
            <a:r>
              <a:rPr lang="en-US" sz="2500" dirty="0"/>
              <a:t>A user manual for the Chapter 300 Organization Data is accessible in the hospital data portal. </a:t>
            </a:r>
            <a:r>
              <a:rPr lang="en-US" sz="2500" dirty="0">
                <a:solidFill>
                  <a:schemeClr val="accent1"/>
                </a:solidFill>
              </a:rPr>
              <a:t>	</a:t>
            </a:r>
            <a:endParaRPr lang="en-US" sz="2500" dirty="0"/>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42</a:t>
            </a:fld>
            <a:endParaRPr lang="en-US" sz="1050" dirty="0"/>
          </a:p>
        </p:txBody>
      </p:sp>
      <p:pic>
        <p:nvPicPr>
          <p:cNvPr id="5" name="Picture 4">
            <a:extLst>
              <a:ext uri="{FF2B5EF4-FFF2-40B4-BE49-F238E27FC236}">
                <a16:creationId xmlns:a16="http://schemas.microsoft.com/office/drawing/2014/main" id="{4CB424BB-5DC0-4580-9733-47365FAB4CD7}"/>
              </a:ext>
            </a:extLst>
          </p:cNvPr>
          <p:cNvPicPr>
            <a:picLocks noChangeAspect="1"/>
          </p:cNvPicPr>
          <p:nvPr/>
        </p:nvPicPr>
        <p:blipFill rotWithShape="1">
          <a:blip r:embed="rId3"/>
          <a:srcRect r="12283"/>
          <a:stretch/>
        </p:blipFill>
        <p:spPr>
          <a:xfrm>
            <a:off x="4211392" y="1880235"/>
            <a:ext cx="7778839" cy="4384943"/>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510DB24A-1955-40FE-BF6D-7424B6E744EA}"/>
              </a:ext>
            </a:extLst>
          </p:cNvPr>
          <p:cNvPicPr>
            <a:picLocks noChangeAspect="1"/>
          </p:cNvPicPr>
          <p:nvPr/>
        </p:nvPicPr>
        <p:blipFill rotWithShape="1">
          <a:blip r:embed="rId4"/>
          <a:srcRect l="89332" t="3639" r="1113" b="88176"/>
          <a:stretch/>
        </p:blipFill>
        <p:spPr>
          <a:xfrm>
            <a:off x="4069724" y="5396248"/>
            <a:ext cx="1378039" cy="763769"/>
          </a:xfrm>
          <a:prstGeom prst="rect">
            <a:avLst/>
          </a:prstGeom>
        </p:spPr>
      </p:pic>
    </p:spTree>
    <p:extLst>
      <p:ext uri="{BB962C8B-B14F-4D97-AF65-F5344CB8AC3E}">
        <p14:creationId xmlns:p14="http://schemas.microsoft.com/office/powerpoint/2010/main" val="1442247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p:txBody>
          <a:bodyPr/>
          <a:lstStyle/>
          <a:p>
            <a:r>
              <a:rPr lang="en-US" dirty="0"/>
              <a:t>Timing and Next Steps</a:t>
            </a:r>
          </a:p>
        </p:txBody>
      </p:sp>
      <p:sp>
        <p:nvSpPr>
          <p:cNvPr id="3" name="Content Placeholder 2">
            <a:extLst>
              <a:ext uri="{FF2B5EF4-FFF2-40B4-BE49-F238E27FC236}">
                <a16:creationId xmlns:a16="http://schemas.microsoft.com/office/drawing/2014/main" id="{B5E736FD-BCAD-4EA8-A289-9C513580522C}"/>
              </a:ext>
            </a:extLst>
          </p:cNvPr>
          <p:cNvSpPr>
            <a:spLocks noGrp="1"/>
          </p:cNvSpPr>
          <p:nvPr>
            <p:ph idx="1"/>
          </p:nvPr>
        </p:nvSpPr>
        <p:spPr>
          <a:xfrm>
            <a:off x="1097279" y="1737360"/>
            <a:ext cx="10596973" cy="4573288"/>
          </a:xfrm>
        </p:spPr>
        <p:txBody>
          <a:bodyPr>
            <a:noAutofit/>
          </a:bodyPr>
          <a:lstStyle/>
          <a:p>
            <a:pPr marL="514350" marR="0" lvl="0" indent="-514350" algn="l" defTabSz="914400" rtl="0" eaLnBrk="1" fontAlgn="auto" latinLnBrk="0" hangingPunct="1">
              <a:lnSpc>
                <a:spcPct val="150000"/>
              </a:lnSpc>
              <a:spcBef>
                <a:spcPts val="1200"/>
              </a:spcBef>
              <a:spcAft>
                <a:spcPts val="200"/>
              </a:spcAft>
              <a:buClr>
                <a:srgbClr val="4A66AC"/>
              </a:buClr>
              <a:buSzPct val="100000"/>
              <a:buFont typeface="Calibri" panose="020F0502020204030204" pitchFamily="34" charset="0"/>
              <a:buAutoNum type="arabicPeriod"/>
              <a:tabLst/>
              <a:defRPr/>
            </a:pPr>
            <a:r>
              <a:rPr lang="en-US" sz="2600" dirty="0">
                <a:solidFill>
                  <a:prstClr val="black"/>
                </a:solidFill>
                <a:latin typeface="Calibri" panose="020F0502020204030204"/>
              </a:rPr>
              <a:t>Login to the MHDO Hospital Data Portal: </a:t>
            </a:r>
            <a:r>
              <a:rPr lang="en-US" sz="2600" dirty="0">
                <a:solidFill>
                  <a:schemeClr val="accent1"/>
                </a:solidFill>
                <a:latin typeface="Calibri" panose="020F0502020204030204"/>
                <a:hlinkClick r:id="rId3">
                  <a:extLst>
                    <a:ext uri="{A12FA001-AC4F-418D-AE19-62706E023703}">
                      <ahyp:hlinkClr xmlns:ahyp="http://schemas.microsoft.com/office/drawing/2018/hyperlinkcolor" val="tx"/>
                    </a:ext>
                  </a:extLst>
                </a:hlinkClick>
              </a:rPr>
              <a:t>https://mhdo.maine.gov/hospital_portal/</a:t>
            </a:r>
            <a:r>
              <a:rPr lang="en-US" sz="2600" dirty="0">
                <a:solidFill>
                  <a:schemeClr val="accent1"/>
                </a:solidFill>
                <a:latin typeface="Calibri" panose="020F0502020204030204"/>
              </a:rPr>
              <a:t> </a:t>
            </a:r>
          </a:p>
          <a:p>
            <a:pPr marL="514350" marR="0" lvl="0" indent="-514350" algn="l" defTabSz="914400" rtl="0" eaLnBrk="1" fontAlgn="auto" latinLnBrk="0" hangingPunct="1">
              <a:lnSpc>
                <a:spcPct val="150000"/>
              </a:lnSpc>
              <a:spcBef>
                <a:spcPts val="1200"/>
              </a:spcBef>
              <a:spcAft>
                <a:spcPts val="200"/>
              </a:spcAft>
              <a:buClr>
                <a:srgbClr val="4A66AC"/>
              </a:buClr>
              <a:buSzPct val="100000"/>
              <a:buFont typeface="Calibri" panose="020F0502020204030204" pitchFamily="34" charset="0"/>
              <a:buAutoNum type="arabicPeriod"/>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Access the Rule, the recording from today’s webinar, and the Chapter 300 User Manual, as needed:  </a:t>
            </a:r>
            <a:r>
              <a:rPr kumimoji="0" lang="en-US" sz="2600" b="0" i="0" u="none" strike="noStrike" kern="1200" cap="none" spc="0" normalizeH="0" baseline="0" noProof="0" dirty="0">
                <a:ln>
                  <a:noFill/>
                </a:ln>
                <a:solidFill>
                  <a:schemeClr val="accent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https://mhdo.maine.gov/organizational_data_submitters.htm</a:t>
            </a:r>
            <a:r>
              <a:rPr kumimoji="0" lang="en-US" sz="2600" b="0" i="0" u="none" strike="noStrike" kern="1200" cap="none" spc="0" normalizeH="0" baseline="0" noProof="0" dirty="0">
                <a:ln>
                  <a:noFill/>
                </a:ln>
                <a:solidFill>
                  <a:schemeClr val="accent1"/>
                </a:solidFill>
                <a:effectLst/>
                <a:uLnTx/>
                <a:uFillTx/>
                <a:latin typeface="Calibri" panose="020F0502020204030204"/>
                <a:ea typeface="+mn-ea"/>
                <a:cs typeface="+mn-cs"/>
              </a:rPr>
              <a:t> </a:t>
            </a:r>
          </a:p>
          <a:p>
            <a:pPr marL="514350" marR="0" lvl="0" indent="-514350" algn="l" defTabSz="914400" rtl="0" eaLnBrk="1" fontAlgn="auto" latinLnBrk="0" hangingPunct="1">
              <a:lnSpc>
                <a:spcPct val="150000"/>
              </a:lnSpc>
              <a:spcBef>
                <a:spcPts val="1200"/>
              </a:spcBef>
              <a:spcAft>
                <a:spcPts val="200"/>
              </a:spcAft>
              <a:buClr>
                <a:srgbClr val="4A66AC"/>
              </a:buClr>
              <a:buSzPct val="100000"/>
              <a:buFont typeface="Calibri" panose="020F0502020204030204" pitchFamily="34" charset="0"/>
              <a:buAutoNum type="arabicPeriod"/>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Health systems, parent entities, and hospitals shall review, update, and validate their organizational information by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Thursday, June 30, 2022</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indent="0" hangingPunct="0">
              <a:lnSpc>
                <a:spcPct val="170000"/>
              </a:lnSpc>
              <a:buNone/>
            </a:pPr>
            <a:r>
              <a:rPr lang="en-US" sz="2500" dirty="0">
                <a:solidFill>
                  <a:schemeClr val="accent1"/>
                </a:solidFill>
              </a:rPr>
              <a:t>	</a:t>
            </a:r>
            <a:endParaRPr lang="en-US" sz="2500" dirty="0"/>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43</a:t>
            </a:fld>
            <a:endParaRPr lang="en-US" sz="1050" dirty="0"/>
          </a:p>
        </p:txBody>
      </p:sp>
    </p:spTree>
    <p:extLst>
      <p:ext uri="{BB962C8B-B14F-4D97-AF65-F5344CB8AC3E}">
        <p14:creationId xmlns:p14="http://schemas.microsoft.com/office/powerpoint/2010/main" val="575916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p:txBody>
          <a:bodyPr/>
          <a:lstStyle/>
          <a:p>
            <a:r>
              <a:rPr lang="en-US" dirty="0"/>
              <a:t>Troubleshooting and Questions</a:t>
            </a:r>
          </a:p>
        </p:txBody>
      </p:sp>
      <p:sp>
        <p:nvSpPr>
          <p:cNvPr id="3" name="Content Placeholder 2">
            <a:extLst>
              <a:ext uri="{FF2B5EF4-FFF2-40B4-BE49-F238E27FC236}">
                <a16:creationId xmlns:a16="http://schemas.microsoft.com/office/drawing/2014/main" id="{B5E736FD-BCAD-4EA8-A289-9C513580522C}"/>
              </a:ext>
            </a:extLst>
          </p:cNvPr>
          <p:cNvSpPr>
            <a:spLocks noGrp="1"/>
          </p:cNvSpPr>
          <p:nvPr>
            <p:ph idx="1"/>
          </p:nvPr>
        </p:nvSpPr>
        <p:spPr>
          <a:xfrm>
            <a:off x="1097279" y="1737360"/>
            <a:ext cx="10596973" cy="4579550"/>
          </a:xfrm>
        </p:spPr>
        <p:txBody>
          <a:bodyPr>
            <a:noAutofit/>
          </a:bodyPr>
          <a:lstStyle/>
          <a:p>
            <a:pPr marL="0" indent="0" hangingPunct="0">
              <a:lnSpc>
                <a:spcPct val="170000"/>
              </a:lnSpc>
              <a:buNone/>
            </a:pPr>
            <a:r>
              <a:rPr lang="en-US" sz="2500" dirty="0"/>
              <a:t>The MHDO Help Desk is available for any technical/system issues you may experience and to assist in the completion of information. Support is available during regular business hours (8 a.m. – 5 p.m. EDT, Monday – Friday). You will receive a call back or an e-mail follow up within two hours of the request. </a:t>
            </a:r>
          </a:p>
          <a:p>
            <a:pPr marL="0" indent="0" hangingPunct="0">
              <a:lnSpc>
                <a:spcPct val="170000"/>
              </a:lnSpc>
              <a:buNone/>
            </a:pPr>
            <a:r>
              <a:rPr lang="en-US" sz="2500" dirty="0"/>
              <a:t>Toll-free Phone: (866) 451-5876</a:t>
            </a:r>
          </a:p>
          <a:p>
            <a:pPr marL="0" indent="0" hangingPunct="0">
              <a:lnSpc>
                <a:spcPct val="170000"/>
              </a:lnSpc>
              <a:buNone/>
            </a:pPr>
            <a:r>
              <a:rPr lang="en-US" sz="2500" dirty="0"/>
              <a:t>Email: </a:t>
            </a:r>
            <a:r>
              <a:rPr lang="en-US" sz="2500" dirty="0">
                <a:solidFill>
                  <a:schemeClr val="accent1"/>
                </a:solidFill>
                <a:hlinkClick r:id="rId3">
                  <a:extLst>
                    <a:ext uri="{A12FA001-AC4F-418D-AE19-62706E023703}">
                      <ahyp:hlinkClr xmlns:ahyp="http://schemas.microsoft.com/office/drawing/2018/hyperlinkcolor" val="tx"/>
                    </a:ext>
                  </a:extLst>
                </a:hlinkClick>
              </a:rPr>
              <a:t>mhdohelp@hsri.org</a:t>
            </a:r>
            <a:r>
              <a:rPr lang="en-US" sz="2500" dirty="0">
                <a:solidFill>
                  <a:schemeClr val="accent1"/>
                </a:solidFill>
              </a:rPr>
              <a:t> 			</a:t>
            </a:r>
            <a:endParaRPr lang="en-US" sz="2500" dirty="0"/>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44</a:t>
            </a:fld>
            <a:endParaRPr lang="en-US" sz="1050" dirty="0"/>
          </a:p>
        </p:txBody>
      </p:sp>
    </p:spTree>
    <p:extLst>
      <p:ext uri="{BB962C8B-B14F-4D97-AF65-F5344CB8AC3E}">
        <p14:creationId xmlns:p14="http://schemas.microsoft.com/office/powerpoint/2010/main" val="1713943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A5770D-A02B-4AC2-864D-2769274FFEE3}"/>
              </a:ext>
            </a:extLst>
          </p:cNvPr>
          <p:cNvSpPr>
            <a:spLocks noGrp="1"/>
          </p:cNvSpPr>
          <p:nvPr>
            <p:ph type="ctrTitle"/>
          </p:nvPr>
        </p:nvSpPr>
        <p:spPr>
          <a:xfrm>
            <a:off x="1066800" y="1612045"/>
            <a:ext cx="10058400" cy="2294976"/>
          </a:xfrm>
        </p:spPr>
        <p:txBody>
          <a:bodyPr>
            <a:normAutofit/>
          </a:bodyPr>
          <a:lstStyle/>
          <a:p>
            <a:r>
              <a:rPr lang="en-US" dirty="0"/>
              <a:t>Questions?</a:t>
            </a:r>
          </a:p>
        </p:txBody>
      </p:sp>
    </p:spTree>
    <p:extLst>
      <p:ext uri="{BB962C8B-B14F-4D97-AF65-F5344CB8AC3E}">
        <p14:creationId xmlns:p14="http://schemas.microsoft.com/office/powerpoint/2010/main" val="769057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A5770D-A02B-4AC2-864D-2769274FFEE3}"/>
              </a:ext>
            </a:extLst>
          </p:cNvPr>
          <p:cNvSpPr>
            <a:spLocks noGrp="1"/>
          </p:cNvSpPr>
          <p:nvPr>
            <p:ph type="ctrTitle"/>
          </p:nvPr>
        </p:nvSpPr>
        <p:spPr>
          <a:xfrm>
            <a:off x="1064028" y="2101442"/>
            <a:ext cx="10058400" cy="2294976"/>
          </a:xfrm>
        </p:spPr>
        <p:txBody>
          <a:bodyPr>
            <a:normAutofit/>
          </a:bodyPr>
          <a:lstStyle/>
          <a:p>
            <a:r>
              <a:rPr lang="en-US" dirty="0"/>
              <a:t>Thank You!</a:t>
            </a:r>
          </a:p>
        </p:txBody>
      </p:sp>
      <p:pic>
        <p:nvPicPr>
          <p:cNvPr id="8" name="Picture 7">
            <a:extLst>
              <a:ext uri="{FF2B5EF4-FFF2-40B4-BE49-F238E27FC236}">
                <a16:creationId xmlns:a16="http://schemas.microsoft.com/office/drawing/2014/main" id="{F7116240-E089-49C7-AAB1-7D8EC398210E}"/>
              </a:ext>
            </a:extLst>
          </p:cNvPr>
          <p:cNvPicPr>
            <a:picLocks noChangeAspect="1"/>
          </p:cNvPicPr>
          <p:nvPr/>
        </p:nvPicPr>
        <p:blipFill>
          <a:blip r:embed="rId2"/>
          <a:stretch>
            <a:fillRect/>
          </a:stretch>
        </p:blipFill>
        <p:spPr>
          <a:xfrm>
            <a:off x="1064028" y="601805"/>
            <a:ext cx="3889638" cy="1231808"/>
          </a:xfrm>
          <a:prstGeom prst="rect">
            <a:avLst/>
          </a:prstGeom>
          <a:solidFill>
            <a:schemeClr val="bg1"/>
          </a:solidFill>
        </p:spPr>
      </p:pic>
    </p:spTree>
    <p:extLst>
      <p:ext uri="{BB962C8B-B14F-4D97-AF65-F5344CB8AC3E}">
        <p14:creationId xmlns:p14="http://schemas.microsoft.com/office/powerpoint/2010/main" val="184858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p:txBody>
          <a:bodyPr>
            <a:normAutofit fontScale="90000"/>
          </a:bodyPr>
          <a:lstStyle/>
          <a:p>
            <a:r>
              <a:rPr lang="en-US" dirty="0"/>
              <a:t>Overview of 90-590 Chapter 300, </a:t>
            </a:r>
            <a:r>
              <a:rPr lang="en-US" sz="4800" b="1" dirty="0"/>
              <a:t>Uniform Reporting System for Hospital Financial Data</a:t>
            </a:r>
            <a:endParaRPr lang="en-US" dirty="0"/>
          </a:p>
        </p:txBody>
      </p:sp>
      <p:sp>
        <p:nvSpPr>
          <p:cNvPr id="3" name="Content Placeholder 2">
            <a:extLst>
              <a:ext uri="{FF2B5EF4-FFF2-40B4-BE49-F238E27FC236}">
                <a16:creationId xmlns:a16="http://schemas.microsoft.com/office/drawing/2014/main" id="{B5E736FD-BCAD-4EA8-A289-9C513580522C}"/>
              </a:ext>
            </a:extLst>
          </p:cNvPr>
          <p:cNvSpPr>
            <a:spLocks noGrp="1"/>
          </p:cNvSpPr>
          <p:nvPr>
            <p:ph idx="1"/>
          </p:nvPr>
        </p:nvSpPr>
        <p:spPr>
          <a:xfrm>
            <a:off x="1097279" y="1737360"/>
            <a:ext cx="10596973" cy="4579550"/>
          </a:xfrm>
        </p:spPr>
        <p:txBody>
          <a:bodyPr>
            <a:noAutofit/>
          </a:bodyPr>
          <a:lstStyle/>
          <a:p>
            <a:pPr marL="0" indent="0" hangingPunct="0">
              <a:lnSpc>
                <a:spcPct val="200000"/>
              </a:lnSpc>
              <a:buNone/>
            </a:pPr>
            <a:r>
              <a:rPr lang="en-US" sz="2200" dirty="0"/>
              <a:t>Copy of Rule can be found here:  </a:t>
            </a:r>
            <a:r>
              <a:rPr lang="en-US" sz="2200" dirty="0">
                <a:hlinkClick r:id="rId3"/>
              </a:rPr>
              <a:t>https://mhdo.maine.gov/rules.htm</a:t>
            </a:r>
            <a:endParaRPr lang="en-US" sz="2200" dirty="0"/>
          </a:p>
          <a:p>
            <a:pPr lvl="1" hangingPunct="0">
              <a:lnSpc>
                <a:spcPct val="200000"/>
              </a:lnSpc>
              <a:buFont typeface="Arial" panose="020B0604020202020204" pitchFamily="34" charset="0"/>
              <a:buChar char="•"/>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On an annual basis, no later than six months after its most recent fiscal year end: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Every parent entity must submit financial data for its Maine hospital(s), subsidiaries, and/or affiliated health care facilities; and</a:t>
            </a:r>
          </a:p>
          <a:p>
            <a:pPr lvl="1" hangingPunct="0">
              <a:lnSpc>
                <a:spcPct val="200000"/>
              </a:lnSpc>
              <a:buFont typeface="Arial" panose="020B0604020202020204" pitchFamily="34" charset="0"/>
              <a:buChar char="•"/>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By April 30</a:t>
            </a:r>
            <a:r>
              <a:rPr lang="en-US" sz="2200" b="1"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th</a:t>
            </a: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 of each year (except for the first year):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Every health system, parent entity, and hospital must review, edit, and verify its organizational information. </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5</a:t>
            </a:fld>
            <a:endParaRPr lang="en-US" sz="1050" dirty="0"/>
          </a:p>
        </p:txBody>
      </p:sp>
    </p:spTree>
    <p:extLst>
      <p:ext uri="{BB962C8B-B14F-4D97-AF65-F5344CB8AC3E}">
        <p14:creationId xmlns:p14="http://schemas.microsoft.com/office/powerpoint/2010/main" val="35716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p:txBody>
          <a:bodyPr>
            <a:normAutofit/>
          </a:bodyPr>
          <a:lstStyle/>
          <a:p>
            <a:r>
              <a:rPr lang="en-US" sz="4000" dirty="0"/>
              <a:t>Submission of Hospital Financial Data to MHDO</a:t>
            </a:r>
          </a:p>
        </p:txBody>
      </p:sp>
      <p:sp>
        <p:nvSpPr>
          <p:cNvPr id="3" name="Content Placeholder 2">
            <a:extLst>
              <a:ext uri="{FF2B5EF4-FFF2-40B4-BE49-F238E27FC236}">
                <a16:creationId xmlns:a16="http://schemas.microsoft.com/office/drawing/2014/main" id="{B5E736FD-BCAD-4EA8-A289-9C513580522C}"/>
              </a:ext>
            </a:extLst>
          </p:cNvPr>
          <p:cNvSpPr>
            <a:spLocks noGrp="1"/>
          </p:cNvSpPr>
          <p:nvPr>
            <p:ph idx="1"/>
          </p:nvPr>
        </p:nvSpPr>
        <p:spPr>
          <a:xfrm>
            <a:off x="1097279" y="1737360"/>
            <a:ext cx="10731198" cy="4579550"/>
          </a:xfrm>
        </p:spPr>
        <p:txBody>
          <a:bodyPr>
            <a:noAutofit/>
          </a:bodyPr>
          <a:lstStyle/>
          <a:p>
            <a:pPr marL="0" marR="0" lvl="0" indent="0">
              <a:lnSpc>
                <a:spcPct val="150000"/>
              </a:lnSpc>
              <a:spcBef>
                <a:spcPts val="0"/>
              </a:spcBef>
              <a:spcAft>
                <a:spcPts val="0"/>
              </a:spcAft>
              <a:buNone/>
            </a:pPr>
            <a:r>
              <a:rPr lang="en-US" sz="2500" dirty="0"/>
              <a:t>No changes in how Unconsolidated financial data is reported to MHDO </a:t>
            </a:r>
          </a:p>
          <a:p>
            <a:pPr marL="0" marR="0" lvl="0" indent="0">
              <a:lnSpc>
                <a:spcPct val="150000"/>
              </a:lnSpc>
              <a:spcBef>
                <a:spcPts val="0"/>
              </a:spcBef>
              <a:spcAft>
                <a:spcPts val="0"/>
              </a:spcAft>
              <a:buNone/>
            </a:pPr>
            <a:r>
              <a:rPr lang="en-US" sz="2500" dirty="0"/>
              <a:t>			MHDO Hospital Data Portal</a:t>
            </a:r>
          </a:p>
          <a:p>
            <a:pPr marL="0" marR="0" lvl="0" indent="0">
              <a:lnSpc>
                <a:spcPct val="150000"/>
              </a:lnSpc>
              <a:spcBef>
                <a:spcPts val="0"/>
              </a:spcBef>
              <a:spcAft>
                <a:spcPts val="0"/>
              </a:spcAft>
              <a:buNone/>
            </a:pPr>
            <a:r>
              <a:rPr lang="en-US" sz="2500" dirty="0"/>
              <a:t>			Financial Statements and Template</a:t>
            </a:r>
          </a:p>
          <a:p>
            <a:pPr marL="0" marR="0" lvl="0" indent="0">
              <a:lnSpc>
                <a:spcPct val="150000"/>
              </a:lnSpc>
              <a:spcBef>
                <a:spcPts val="0"/>
              </a:spcBef>
              <a:spcAft>
                <a:spcPts val="0"/>
              </a:spcAft>
              <a:buNone/>
            </a:pPr>
            <a:endParaRPr lang="en-US" sz="2500" b="1" dirty="0"/>
          </a:p>
          <a:p>
            <a:pPr marL="0" marR="0" lvl="0" indent="0">
              <a:lnSpc>
                <a:spcPct val="150000"/>
              </a:lnSpc>
              <a:spcBef>
                <a:spcPts val="0"/>
              </a:spcBef>
              <a:spcAft>
                <a:spcPts val="0"/>
              </a:spcAft>
              <a:buNone/>
            </a:pPr>
            <a:r>
              <a:rPr lang="en-US" sz="2500" b="1" dirty="0"/>
              <a:t>New:  Reporting of Consolidated financial data (in addition to unconsolidated reporting), starting with the four Health Systems in Maine</a:t>
            </a:r>
          </a:p>
          <a:p>
            <a:pPr marL="0" marR="0" lvl="0" indent="0">
              <a:lnSpc>
                <a:spcPct val="150000"/>
              </a:lnSpc>
              <a:spcBef>
                <a:spcPts val="0"/>
              </a:spcBef>
              <a:spcAft>
                <a:spcPts val="0"/>
              </a:spcAft>
              <a:buNone/>
            </a:pPr>
            <a:r>
              <a:rPr lang="en-US" sz="2500" b="1" dirty="0"/>
              <a:t>			</a:t>
            </a: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6</a:t>
            </a:fld>
            <a:endParaRPr lang="en-US" sz="1050" dirty="0"/>
          </a:p>
        </p:txBody>
      </p:sp>
    </p:spTree>
    <p:extLst>
      <p:ext uri="{BB962C8B-B14F-4D97-AF65-F5344CB8AC3E}">
        <p14:creationId xmlns:p14="http://schemas.microsoft.com/office/powerpoint/2010/main" val="3037183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13F8-F6C2-43A5-9815-3073BB67801A}"/>
              </a:ext>
            </a:extLst>
          </p:cNvPr>
          <p:cNvSpPr>
            <a:spLocks noGrp="1"/>
          </p:cNvSpPr>
          <p:nvPr>
            <p:ph type="title"/>
          </p:nvPr>
        </p:nvSpPr>
        <p:spPr/>
        <p:txBody>
          <a:bodyPr/>
          <a:lstStyle/>
          <a:p>
            <a:r>
              <a:rPr lang="en-US" dirty="0"/>
              <a:t>Requirement in Chapter 300 Regarding the Validation of Organizational Data</a:t>
            </a:r>
          </a:p>
        </p:txBody>
      </p:sp>
      <p:sp>
        <p:nvSpPr>
          <p:cNvPr id="3" name="Content Placeholder 2">
            <a:extLst>
              <a:ext uri="{FF2B5EF4-FFF2-40B4-BE49-F238E27FC236}">
                <a16:creationId xmlns:a16="http://schemas.microsoft.com/office/drawing/2014/main" id="{1F0F9A99-2CD7-4B1D-9022-C16EDB46FAAB}"/>
              </a:ext>
            </a:extLst>
          </p:cNvPr>
          <p:cNvSpPr>
            <a:spLocks noGrp="1"/>
          </p:cNvSpPr>
          <p:nvPr>
            <p:ph idx="1"/>
          </p:nvPr>
        </p:nvSpPr>
        <p:spPr>
          <a:xfrm>
            <a:off x="1097279" y="1828800"/>
            <a:ext cx="10686889" cy="4430332"/>
          </a:xfrm>
        </p:spPr>
        <p:txBody>
          <a:bodyPr>
            <a:noAutofit/>
          </a:bodyPr>
          <a:lstStyle/>
          <a:p>
            <a:pPr>
              <a:lnSpc>
                <a:spcPct val="150000"/>
              </a:lnSpc>
            </a:pPr>
            <a:r>
              <a:rPr lang="en-US" sz="2600" dirty="0">
                <a:effectLst/>
                <a:ea typeface="Times New Roman" panose="02020603050405020304" pitchFamily="18" charset="0"/>
                <a:cs typeface="Times New Roman" panose="02020603050405020304" pitchFamily="18" charset="0"/>
              </a:rPr>
              <a:t>The MHDO will pre-populate the baseline organizational information in MHDO’s Hospital Data portal with existing data by 1/31/2020 (delayed due to pandemic).</a:t>
            </a:r>
          </a:p>
          <a:p>
            <a:pPr>
              <a:lnSpc>
                <a:spcPct val="150000"/>
              </a:lnSpc>
            </a:pPr>
            <a:r>
              <a:rPr lang="en-US" sz="2600" dirty="0">
                <a:effectLst/>
                <a:ea typeface="Times New Roman" panose="02020603050405020304" pitchFamily="18" charset="0"/>
                <a:cs typeface="Times New Roman" panose="02020603050405020304" pitchFamily="18" charset="0"/>
              </a:rPr>
              <a:t>The health systems and hospitals will review and update the organizational information in the MHDO’s hospital Data Portal by April 30 of each year (</a:t>
            </a:r>
            <a:r>
              <a:rPr lang="en-US" sz="2600" b="1" dirty="0">
                <a:effectLst/>
                <a:ea typeface="Times New Roman" panose="02020603050405020304" pitchFamily="18" charset="0"/>
                <a:cs typeface="Times New Roman" panose="02020603050405020304" pitchFamily="18" charset="0"/>
              </a:rPr>
              <a:t>first year due date is June 30, 2022</a:t>
            </a:r>
            <a:r>
              <a:rPr lang="en-US" sz="2600" dirty="0">
                <a:effectLst/>
                <a:ea typeface="Times New Roman" panose="02020603050405020304" pitchFamily="18" charset="0"/>
                <a:cs typeface="Times New Roman" panose="02020603050405020304" pitchFamily="18" charset="0"/>
              </a:rPr>
              <a:t>)</a:t>
            </a:r>
          </a:p>
        </p:txBody>
      </p:sp>
      <p:sp>
        <p:nvSpPr>
          <p:cNvPr id="4" name="Footer Placeholder 3">
            <a:extLst>
              <a:ext uri="{FF2B5EF4-FFF2-40B4-BE49-F238E27FC236}">
                <a16:creationId xmlns:a16="http://schemas.microsoft.com/office/drawing/2014/main" id="{BB990214-FE96-460C-B598-43F3B831A157}"/>
              </a:ext>
            </a:extLst>
          </p:cNvPr>
          <p:cNvSpPr>
            <a:spLocks noGrp="1"/>
          </p:cNvSpPr>
          <p:nvPr>
            <p:ph type="ftr" sz="quarter" idx="11"/>
          </p:nvPr>
        </p:nvSpPr>
        <p:spPr/>
        <p:txBody>
          <a:bodyPr/>
          <a:lstStyle/>
          <a:p>
            <a:r>
              <a:rPr lang="en-US" dirty="0"/>
              <a:t>MHDO Board Meeting June 4, 2020</a:t>
            </a:r>
          </a:p>
        </p:txBody>
      </p:sp>
      <p:sp>
        <p:nvSpPr>
          <p:cNvPr id="5" name="Slide Number Placeholder 4">
            <a:extLst>
              <a:ext uri="{FF2B5EF4-FFF2-40B4-BE49-F238E27FC236}">
                <a16:creationId xmlns:a16="http://schemas.microsoft.com/office/drawing/2014/main" id="{2E319CED-114E-4216-97DD-32201B08B6FA}"/>
              </a:ext>
            </a:extLst>
          </p:cNvPr>
          <p:cNvSpPr>
            <a:spLocks noGrp="1"/>
          </p:cNvSpPr>
          <p:nvPr>
            <p:ph type="sldNum" sz="quarter" idx="12"/>
          </p:nvPr>
        </p:nvSpPr>
        <p:spPr/>
        <p:txBody>
          <a:bodyPr/>
          <a:lstStyle/>
          <a:p>
            <a:fld id="{4CE482DC-2269-4F26-9D2A-7E44B1A4CD85}" type="slidenum">
              <a:rPr lang="en-US" smtClean="0"/>
              <a:pPr/>
              <a:t>7</a:t>
            </a:fld>
            <a:endParaRPr lang="en-US" dirty="0"/>
          </a:p>
        </p:txBody>
      </p:sp>
    </p:spTree>
    <p:extLst>
      <p:ext uri="{BB962C8B-B14F-4D97-AF65-F5344CB8AC3E}">
        <p14:creationId xmlns:p14="http://schemas.microsoft.com/office/powerpoint/2010/main" val="1641050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13F8-F6C2-43A5-9815-3073BB67801A}"/>
              </a:ext>
            </a:extLst>
          </p:cNvPr>
          <p:cNvSpPr>
            <a:spLocks noGrp="1"/>
          </p:cNvSpPr>
          <p:nvPr>
            <p:ph type="title"/>
          </p:nvPr>
        </p:nvSpPr>
        <p:spPr/>
        <p:txBody>
          <a:bodyPr/>
          <a:lstStyle/>
          <a:p>
            <a:r>
              <a:rPr lang="en-US" dirty="0"/>
              <a:t>Data Elements to Validate</a:t>
            </a:r>
          </a:p>
        </p:txBody>
      </p:sp>
      <p:sp>
        <p:nvSpPr>
          <p:cNvPr id="4" name="Footer Placeholder 3">
            <a:extLst>
              <a:ext uri="{FF2B5EF4-FFF2-40B4-BE49-F238E27FC236}">
                <a16:creationId xmlns:a16="http://schemas.microsoft.com/office/drawing/2014/main" id="{BB990214-FE96-460C-B598-43F3B831A157}"/>
              </a:ext>
            </a:extLst>
          </p:cNvPr>
          <p:cNvSpPr>
            <a:spLocks noGrp="1"/>
          </p:cNvSpPr>
          <p:nvPr>
            <p:ph type="ftr" sz="quarter" idx="11"/>
          </p:nvPr>
        </p:nvSpPr>
        <p:spPr/>
        <p:txBody>
          <a:bodyPr/>
          <a:lstStyle/>
          <a:p>
            <a:r>
              <a:rPr lang="en-US" dirty="0"/>
              <a:t>MHDO Board Meeting June 4, 2020</a:t>
            </a:r>
          </a:p>
        </p:txBody>
      </p:sp>
      <p:sp>
        <p:nvSpPr>
          <p:cNvPr id="5" name="Slide Number Placeholder 4">
            <a:extLst>
              <a:ext uri="{FF2B5EF4-FFF2-40B4-BE49-F238E27FC236}">
                <a16:creationId xmlns:a16="http://schemas.microsoft.com/office/drawing/2014/main" id="{2E319CED-114E-4216-97DD-32201B08B6FA}"/>
              </a:ext>
            </a:extLst>
          </p:cNvPr>
          <p:cNvSpPr>
            <a:spLocks noGrp="1"/>
          </p:cNvSpPr>
          <p:nvPr>
            <p:ph type="sldNum" sz="quarter" idx="12"/>
          </p:nvPr>
        </p:nvSpPr>
        <p:spPr/>
        <p:txBody>
          <a:bodyPr/>
          <a:lstStyle/>
          <a:p>
            <a:fld id="{4CE482DC-2269-4F26-9D2A-7E44B1A4CD85}" type="slidenum">
              <a:rPr lang="en-US" smtClean="0"/>
              <a:pPr/>
              <a:t>8</a:t>
            </a:fld>
            <a:endParaRPr lang="en-US" dirty="0"/>
          </a:p>
        </p:txBody>
      </p:sp>
      <p:sp>
        <p:nvSpPr>
          <p:cNvPr id="13" name="TextBox 12">
            <a:extLst>
              <a:ext uri="{FF2B5EF4-FFF2-40B4-BE49-F238E27FC236}">
                <a16:creationId xmlns:a16="http://schemas.microsoft.com/office/drawing/2014/main" id="{52CEC0E9-EEA6-470C-9D60-953A9B6E7D9B}"/>
              </a:ext>
            </a:extLst>
          </p:cNvPr>
          <p:cNvSpPr txBox="1"/>
          <p:nvPr/>
        </p:nvSpPr>
        <p:spPr>
          <a:xfrm>
            <a:off x="1233152" y="1909425"/>
            <a:ext cx="4735282" cy="4204356"/>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
                <a:srgbClr val="4A66AC"/>
              </a:buClr>
              <a:buSzPct val="100000"/>
              <a:tabLst/>
              <a:defRPr/>
            </a:pPr>
            <a:r>
              <a:rPr lang="en-US"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Health Systems, Parents, and Hospitals </a:t>
            </a:r>
            <a:endParaRPr kumimoji="0" lang="en-US" sz="18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50000"/>
              </a:lnSpc>
              <a:spcBef>
                <a:spcPts val="0"/>
              </a:spcBef>
              <a:spcAft>
                <a:spcPts val="0"/>
              </a:spcAft>
              <a:buClr>
                <a:srgbClr val="4A66AC"/>
              </a:buClr>
              <a:buSzPct val="100000"/>
              <a:buFont typeface="Symbol" panose="05050102010706020507" pitchFamily="18"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Organization Names</a:t>
            </a:r>
          </a:p>
          <a:p>
            <a:pPr marL="342900" marR="0" lvl="0" indent="-342900" algn="l" defTabSz="914400" rtl="0" eaLnBrk="1" fontAlgn="auto" latinLnBrk="0" hangingPunct="1">
              <a:lnSpc>
                <a:spcPct val="150000"/>
              </a:lnSpc>
              <a:spcBef>
                <a:spcPts val="0"/>
              </a:spcBef>
              <a:spcAft>
                <a:spcPts val="0"/>
              </a:spcAft>
              <a:buClr>
                <a:srgbClr val="4A66AC"/>
              </a:buClr>
              <a:buSzPct val="100000"/>
              <a:buFont typeface="Symbol" panose="05050102010706020507" pitchFamily="18" charset="2"/>
              <a:buChar char=""/>
              <a:tabLst/>
              <a:defRPr/>
            </a:pPr>
            <a:r>
              <a:rPr lang="en-US"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Names of Affiliated or Unaffiliated Practices </a:t>
            </a:r>
          </a:p>
          <a:p>
            <a:pPr marL="342900" marR="0" lvl="0" indent="-342900" algn="l" defTabSz="914400" rtl="0" eaLnBrk="1" fontAlgn="auto" latinLnBrk="0" hangingPunct="1">
              <a:lnSpc>
                <a:spcPct val="150000"/>
              </a:lnSpc>
              <a:spcBef>
                <a:spcPts val="0"/>
              </a:spcBef>
              <a:spcAft>
                <a:spcPts val="0"/>
              </a:spcAft>
              <a:buClr>
                <a:srgbClr val="4A66AC"/>
              </a:buClr>
              <a:buSzPct val="100000"/>
              <a:buFont typeface="Symbol" panose="05050102010706020507" pitchFamily="18"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NPI(s)</a:t>
            </a:r>
          </a:p>
          <a:p>
            <a:pPr marL="342900" marR="0" lvl="0" indent="-342900" algn="l" defTabSz="914400" rtl="0" eaLnBrk="1" fontAlgn="auto" latinLnBrk="0" hangingPunct="1">
              <a:lnSpc>
                <a:spcPct val="150000"/>
              </a:lnSpc>
              <a:spcBef>
                <a:spcPts val="0"/>
              </a:spcBef>
              <a:spcAft>
                <a:spcPts val="0"/>
              </a:spcAft>
              <a:buClr>
                <a:srgbClr val="4A66AC"/>
              </a:buClr>
              <a:buSzPct val="100000"/>
              <a:buFont typeface="Symbol" panose="05050102010706020507" pitchFamily="18" charset="2"/>
              <a:buChar char=""/>
              <a:tabLst/>
              <a:defRPr/>
            </a:pPr>
            <a:r>
              <a:rPr lang="en-US"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Primary Taxonomy for each NPI</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50000"/>
              </a:lnSpc>
              <a:spcBef>
                <a:spcPts val="0"/>
              </a:spcBef>
              <a:spcAft>
                <a:spcPts val="0"/>
              </a:spcAft>
              <a:buClr>
                <a:srgbClr val="4A66AC"/>
              </a:buClr>
              <a:buSzPct val="100000"/>
              <a:buFont typeface="Symbol" panose="05050102010706020507" pitchFamily="18"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Address</a:t>
            </a:r>
          </a:p>
          <a:p>
            <a:pPr marL="342900" marR="0" lvl="0" indent="-342900" algn="l" defTabSz="914400" rtl="0" eaLnBrk="1" fontAlgn="auto" latinLnBrk="0" hangingPunct="1">
              <a:lnSpc>
                <a:spcPct val="150000"/>
              </a:lnSpc>
              <a:spcBef>
                <a:spcPts val="0"/>
              </a:spcBef>
              <a:spcAft>
                <a:spcPts val="0"/>
              </a:spcAft>
              <a:buClr>
                <a:srgbClr val="4A66AC"/>
              </a:buClr>
              <a:buSzPct val="100000"/>
              <a:buFont typeface="Symbol" panose="05050102010706020507" pitchFamily="18" charset="2"/>
              <a:buChar char=""/>
              <a:tabLst/>
              <a:defRPr/>
            </a:pPr>
            <a:r>
              <a:rPr lang="en-US"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Phone Number</a:t>
            </a:r>
          </a:p>
          <a:p>
            <a:pPr marL="342900" marR="0" lvl="0" indent="-342900" algn="l" defTabSz="914400" rtl="0" eaLnBrk="1" fontAlgn="auto" latinLnBrk="0" hangingPunct="1">
              <a:lnSpc>
                <a:spcPct val="150000"/>
              </a:lnSpc>
              <a:spcBef>
                <a:spcPts val="0"/>
              </a:spcBef>
              <a:spcAft>
                <a:spcPts val="0"/>
              </a:spcAft>
              <a:buClr>
                <a:srgbClr val="4A66AC"/>
              </a:buClr>
              <a:buSzPct val="100000"/>
              <a:buFont typeface="Symbol" panose="05050102010706020507" pitchFamily="18" charset="2"/>
              <a:buChar char=""/>
              <a:tabLst/>
              <a:defRPr/>
            </a:pPr>
            <a:r>
              <a:rPr lang="en-US"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Fax Number</a:t>
            </a:r>
          </a:p>
          <a:p>
            <a:pPr marL="342900" marR="0" lvl="0" indent="-342900" algn="l" defTabSz="914400" rtl="0" eaLnBrk="1" fontAlgn="auto" latinLnBrk="0" hangingPunct="1">
              <a:lnSpc>
                <a:spcPct val="150000"/>
              </a:lnSpc>
              <a:spcBef>
                <a:spcPts val="0"/>
              </a:spcBef>
              <a:spcAft>
                <a:spcPts val="0"/>
              </a:spcAft>
              <a:buClr>
                <a:srgbClr val="4A66AC"/>
              </a:buClr>
              <a:buSzPct val="100000"/>
              <a:buFont typeface="Symbol" panose="05050102010706020507" pitchFamily="18"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Website</a:t>
            </a:r>
          </a:p>
          <a:p>
            <a:pPr marL="342900" marR="0" lvl="0" indent="-342900" algn="l" defTabSz="914400" rtl="0" eaLnBrk="1" fontAlgn="auto" latinLnBrk="0" hangingPunct="1">
              <a:lnSpc>
                <a:spcPct val="150000"/>
              </a:lnSpc>
              <a:spcBef>
                <a:spcPts val="0"/>
              </a:spcBef>
              <a:spcAft>
                <a:spcPts val="0"/>
              </a:spcAft>
              <a:buClr>
                <a:srgbClr val="4A66AC"/>
              </a:buClr>
              <a:buSzPct val="100000"/>
              <a:buFont typeface="Symbol" panose="05050102010706020507" pitchFamily="18"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On CompareMaine</a:t>
            </a:r>
          </a:p>
        </p:txBody>
      </p:sp>
      <p:sp>
        <p:nvSpPr>
          <p:cNvPr id="14" name="TextBox 13">
            <a:extLst>
              <a:ext uri="{FF2B5EF4-FFF2-40B4-BE49-F238E27FC236}">
                <a16:creationId xmlns:a16="http://schemas.microsoft.com/office/drawing/2014/main" id="{484410E1-D598-46D8-81FA-F1690BD81DAE}"/>
              </a:ext>
            </a:extLst>
          </p:cNvPr>
          <p:cNvSpPr txBox="1"/>
          <p:nvPr/>
        </p:nvSpPr>
        <p:spPr>
          <a:xfrm>
            <a:off x="6223568" y="1909425"/>
            <a:ext cx="5238630" cy="4204356"/>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
                <a:srgbClr val="4A66AC"/>
              </a:buClr>
              <a:buSzPct val="100000"/>
              <a:tabLst/>
              <a:defRPr/>
            </a:pPr>
            <a:r>
              <a:rPr lang="en-US"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Physicians Employed or Affiliated with Each Hospital and Affiliated and/or Unaffiliated Practice</a:t>
            </a:r>
            <a:endParaRPr kumimoji="0" lang="en-US" sz="18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50000"/>
              </a:lnSpc>
              <a:spcBef>
                <a:spcPts val="0"/>
              </a:spcBef>
              <a:spcAft>
                <a:spcPts val="0"/>
              </a:spcAft>
              <a:buClr>
                <a:srgbClr val="4A66AC"/>
              </a:buClr>
              <a:buSzPct val="100000"/>
              <a:buFont typeface="Symbol" panose="05050102010706020507" pitchFamily="18"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Name: First, Last, Middle Name or Initial, Prefix, Suffix</a:t>
            </a:r>
          </a:p>
          <a:p>
            <a:pPr marL="342900" marR="0" lvl="0" indent="-342900" algn="l" defTabSz="914400" rtl="0" eaLnBrk="1" fontAlgn="auto" latinLnBrk="0" hangingPunct="1">
              <a:lnSpc>
                <a:spcPct val="150000"/>
              </a:lnSpc>
              <a:spcBef>
                <a:spcPts val="0"/>
              </a:spcBef>
              <a:spcAft>
                <a:spcPts val="0"/>
              </a:spcAft>
              <a:buClr>
                <a:srgbClr val="4A66AC"/>
              </a:buClr>
              <a:buSzPct val="100000"/>
              <a:buFont typeface="Symbol" panose="05050102010706020507" pitchFamily="18"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Credentials</a:t>
            </a:r>
          </a:p>
          <a:p>
            <a:pPr marL="342900" marR="0" lvl="0" indent="-342900" algn="l" defTabSz="914400" rtl="0" eaLnBrk="1" fontAlgn="auto" latinLnBrk="0" hangingPunct="1">
              <a:lnSpc>
                <a:spcPct val="150000"/>
              </a:lnSpc>
              <a:spcBef>
                <a:spcPts val="0"/>
              </a:spcBef>
              <a:spcAft>
                <a:spcPts val="0"/>
              </a:spcAft>
              <a:buClr>
                <a:srgbClr val="4A66AC"/>
              </a:buClr>
              <a:buSzPct val="100000"/>
              <a:buFont typeface="Symbol" panose="05050102010706020507" pitchFamily="18" charset="2"/>
              <a:buChar char=""/>
              <a:tabLst/>
              <a:defRPr/>
            </a:pPr>
            <a:r>
              <a:rPr lang="en-US"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NPI</a:t>
            </a:r>
          </a:p>
          <a:p>
            <a:pPr marL="342900" marR="0" lvl="0" indent="-342900" algn="l" defTabSz="914400" rtl="0" eaLnBrk="1" fontAlgn="auto" latinLnBrk="0" hangingPunct="1">
              <a:lnSpc>
                <a:spcPct val="150000"/>
              </a:lnSpc>
              <a:spcBef>
                <a:spcPts val="0"/>
              </a:spcBef>
              <a:spcAft>
                <a:spcPts val="0"/>
              </a:spcAft>
              <a:buClr>
                <a:srgbClr val="4A66AC"/>
              </a:buClr>
              <a:buSzPct val="100000"/>
              <a:buFont typeface="Symbol" panose="05050102010706020507" pitchFamily="18" charset="2"/>
              <a:buChar char=""/>
              <a:tabLst/>
              <a:defRPr/>
            </a:pPr>
            <a:r>
              <a:rPr lang="en-US"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Primary Taxonomy</a:t>
            </a:r>
          </a:p>
          <a:p>
            <a:pPr marL="342900" marR="0" lvl="0" indent="-342900" algn="l" defTabSz="914400" rtl="0" eaLnBrk="1" fontAlgn="auto" latinLnBrk="0" hangingPunct="1">
              <a:lnSpc>
                <a:spcPct val="150000"/>
              </a:lnSpc>
              <a:spcBef>
                <a:spcPts val="0"/>
              </a:spcBef>
              <a:spcAft>
                <a:spcPts val="0"/>
              </a:spcAft>
              <a:buClr>
                <a:srgbClr val="4A66AC"/>
              </a:buClr>
              <a:buSzPct val="100000"/>
              <a:buFont typeface="Symbol" panose="05050102010706020507" pitchFamily="18" charset="2"/>
              <a:buChar char=""/>
              <a:tabLst/>
              <a:defRPr/>
            </a:pPr>
            <a:r>
              <a:rPr lang="en-US"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Start Date with Hospital and/or Practice</a:t>
            </a:r>
          </a:p>
          <a:p>
            <a:pPr marL="342900" marR="0" lvl="0" indent="-342900" algn="l" defTabSz="914400" rtl="0" eaLnBrk="1" fontAlgn="auto" latinLnBrk="0" hangingPunct="1">
              <a:lnSpc>
                <a:spcPct val="150000"/>
              </a:lnSpc>
              <a:spcBef>
                <a:spcPts val="0"/>
              </a:spcBef>
              <a:spcAft>
                <a:spcPts val="0"/>
              </a:spcAft>
              <a:buClr>
                <a:srgbClr val="4A66AC"/>
              </a:buClr>
              <a:buSzPct val="100000"/>
              <a:buFont typeface="Symbol" panose="05050102010706020507" pitchFamily="18" charset="2"/>
              <a:buChar char=""/>
              <a:tabLst/>
              <a:defRPr/>
            </a:pPr>
            <a:r>
              <a:rPr lang="en-US"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End Date with Hospital and/or Practice</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50000"/>
              </a:lnSpc>
              <a:spcBef>
                <a:spcPts val="0"/>
              </a:spcBef>
              <a:spcAft>
                <a:spcPts val="0"/>
              </a:spcAft>
              <a:buClr>
                <a:srgbClr val="4A66AC"/>
              </a:buClr>
              <a:buSzPct val="100000"/>
              <a:buFont typeface="Symbol" panose="05050102010706020507" pitchFamily="18" charset="2"/>
              <a:buChar char=""/>
              <a:tabLst/>
              <a:defRPr/>
            </a:pPr>
            <a:endParaRPr lang="en-US" dirty="0">
              <a:solidFill>
                <a:prstClr val="black">
                  <a:lumMod val="75000"/>
                  <a:lumOff val="25000"/>
                </a:prst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3883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07C-E83B-4C5D-BE48-4201F9913AC7}"/>
              </a:ext>
            </a:extLst>
          </p:cNvPr>
          <p:cNvSpPr>
            <a:spLocks noGrp="1"/>
          </p:cNvSpPr>
          <p:nvPr>
            <p:ph type="title"/>
          </p:nvPr>
        </p:nvSpPr>
        <p:spPr>
          <a:xfrm>
            <a:off x="1097279" y="286603"/>
            <a:ext cx="11024813" cy="1450757"/>
          </a:xfrm>
        </p:spPr>
        <p:txBody>
          <a:bodyPr>
            <a:normAutofit/>
          </a:bodyPr>
          <a:lstStyle/>
          <a:p>
            <a:r>
              <a:rPr lang="en-US" sz="4600" dirty="0"/>
              <a:t>Accessing the Portal &amp; Browser Requirements</a:t>
            </a:r>
          </a:p>
        </p:txBody>
      </p:sp>
      <p:sp>
        <p:nvSpPr>
          <p:cNvPr id="3" name="Content Placeholder 2">
            <a:extLst>
              <a:ext uri="{FF2B5EF4-FFF2-40B4-BE49-F238E27FC236}">
                <a16:creationId xmlns:a16="http://schemas.microsoft.com/office/drawing/2014/main" id="{B5E736FD-BCAD-4EA8-A289-9C513580522C}"/>
              </a:ext>
            </a:extLst>
          </p:cNvPr>
          <p:cNvSpPr>
            <a:spLocks noGrp="1"/>
          </p:cNvSpPr>
          <p:nvPr>
            <p:ph idx="1"/>
          </p:nvPr>
        </p:nvSpPr>
        <p:spPr>
          <a:xfrm>
            <a:off x="1097279" y="1737360"/>
            <a:ext cx="10596973" cy="4579550"/>
          </a:xfrm>
        </p:spPr>
        <p:txBody>
          <a:bodyPr>
            <a:noAutofit/>
          </a:bodyPr>
          <a:lstStyle/>
          <a:p>
            <a:pPr marL="342900" marR="0" lvl="0" indent="-342900">
              <a:lnSpc>
                <a:spcPct val="200000"/>
              </a:lnSpc>
              <a:spcBef>
                <a:spcPts val="0"/>
              </a:spcBef>
              <a:spcAft>
                <a:spcPts val="0"/>
              </a:spcAft>
              <a:buFont typeface="Symbol" panose="05050102010706020507" pitchFamily="18" charset="2"/>
              <a:buChar char=""/>
            </a:pPr>
            <a:r>
              <a:rPr lang="pt-BR" sz="1800" b="1" dirty="0">
                <a:effectLst/>
                <a:latin typeface="Calibri" panose="020F0502020204030204" pitchFamily="34" charset="0"/>
                <a:ea typeface="Calibri" panose="020F0502020204030204" pitchFamily="34" charset="0"/>
                <a:cs typeface="Calibri" panose="020F0502020204030204" pitchFamily="34" charset="0"/>
              </a:rPr>
              <a:t>MHDO Hospital Data Portal URL: </a:t>
            </a:r>
            <a:r>
              <a:rPr lang="pt-BR" sz="1800" dirty="0">
                <a:effectLst/>
                <a:latin typeface="Calibri" panose="020F0502020204030204" pitchFamily="34" charset="0"/>
                <a:ea typeface="Calibri" panose="020F0502020204030204" pitchFamily="34" charset="0"/>
                <a:cs typeface="Calibri" panose="020F0502020204030204" pitchFamily="34" charset="0"/>
                <a:hlinkClick r:id="rId3"/>
              </a:rPr>
              <a:t>https://mhdo.maine.gov/hospital_portal/</a:t>
            </a:r>
            <a:r>
              <a:rPr lang="pt-BR" sz="1800" dirty="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200000"/>
              </a:lnSpc>
              <a:spcBef>
                <a:spcPts val="0"/>
              </a:spcBef>
              <a:spcAft>
                <a:spcPts val="0"/>
              </a:spcAft>
              <a:buFont typeface="Symbol" panose="05050102010706020507" pitchFamily="18" charset="2"/>
              <a:buChar char=""/>
            </a:pPr>
            <a:r>
              <a:rPr lang="pt-BR" sz="1800" b="1" dirty="0">
                <a:latin typeface="Calibri" panose="020F0502020204030204" pitchFamily="34" charset="0"/>
                <a:ea typeface="Calibri" panose="020F0502020204030204" pitchFamily="34" charset="0"/>
                <a:cs typeface="Calibri" panose="020F0502020204030204" pitchFamily="34" charset="0"/>
              </a:rPr>
              <a:t>Minimum Required Browser Settings</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818388" lvl="2" indent="-342900">
              <a:lnSpc>
                <a:spcPct val="200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Screen Resolution: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Optimized for 800x600 or higher</a:t>
            </a:r>
          </a:p>
          <a:p>
            <a:pPr marL="818388" lvl="2" indent="-342900">
              <a:lnSpc>
                <a:spcPct val="200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JavaScript: </a:t>
            </a:r>
            <a:r>
              <a:rPr lang="en-US" sz="1800" dirty="0">
                <a:effectLst/>
                <a:latin typeface="Calibri" panose="020F0502020204030204" pitchFamily="34" charset="0"/>
                <a:ea typeface="Calibri" panose="020F0502020204030204" pitchFamily="34" charset="0"/>
                <a:cs typeface="Times New Roman" panose="02020603050405020304" pitchFamily="18" charset="0"/>
              </a:rPr>
              <a:t>Required</a:t>
            </a:r>
          </a:p>
          <a:p>
            <a:pPr marL="818388" lvl="2" indent="-342900">
              <a:lnSpc>
                <a:spcPct val="200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Cookies: </a:t>
            </a:r>
            <a:r>
              <a:rPr lang="en-US" sz="1800" dirty="0">
                <a:effectLst/>
                <a:latin typeface="Calibri" panose="020F0502020204030204" pitchFamily="34" charset="0"/>
                <a:ea typeface="Calibri" panose="020F0502020204030204" pitchFamily="34" charset="0"/>
                <a:cs typeface="Times New Roman" panose="02020603050405020304" pitchFamily="18" charset="0"/>
              </a:rPr>
              <a:t>Required</a:t>
            </a:r>
          </a:p>
          <a:p>
            <a:pPr marL="818388" lvl="2" indent="-342900">
              <a:lnSpc>
                <a:spcPct val="200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Security: </a:t>
            </a:r>
            <a:r>
              <a:rPr lang="en-US" sz="1800" dirty="0">
                <a:effectLst/>
                <a:latin typeface="Calibri" panose="020F0502020204030204" pitchFamily="34" charset="0"/>
                <a:ea typeface="Calibri" panose="020F0502020204030204" pitchFamily="34" charset="0"/>
                <a:cs typeface="Times New Roman" panose="02020603050405020304" pitchFamily="18" charset="0"/>
              </a:rPr>
              <a:t>SSL/Certificate required for access to restricted resources</a:t>
            </a:r>
          </a:p>
          <a:p>
            <a:pPr marL="818388" lvl="2" indent="-342900">
              <a:lnSpc>
                <a:spcPct val="200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Internet Explorer Compatibility View: </a:t>
            </a:r>
            <a:r>
              <a:rPr lang="en-US" sz="1800" dirty="0">
                <a:effectLst/>
                <a:latin typeface="Calibri" panose="020F0502020204030204" pitchFamily="34" charset="0"/>
                <a:ea typeface="Calibri" panose="020F0502020204030204" pitchFamily="34" charset="0"/>
                <a:cs typeface="Times New Roman" panose="02020603050405020304" pitchFamily="18" charset="0"/>
              </a:rPr>
              <a:t>Turn Off</a:t>
            </a:r>
          </a:p>
          <a:p>
            <a:pPr marL="818388" lvl="2" indent="-342900">
              <a:lnSpc>
                <a:spcPct val="150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3">
            <a:extLst>
              <a:ext uri="{FF2B5EF4-FFF2-40B4-BE49-F238E27FC236}">
                <a16:creationId xmlns:a16="http://schemas.microsoft.com/office/drawing/2014/main" id="{0AEE81C4-CF88-4E55-91A3-153B970F6D65}"/>
              </a:ext>
            </a:extLst>
          </p:cNvPr>
          <p:cNvSpPr>
            <a:spLocks noGrp="1"/>
          </p:cNvSpPr>
          <p:nvPr>
            <p:ph type="ftr" sz="quarter" idx="11"/>
          </p:nvPr>
        </p:nvSpPr>
        <p:spPr>
          <a:xfrm>
            <a:off x="1097280" y="6459785"/>
            <a:ext cx="10058400" cy="365125"/>
          </a:xfrm>
        </p:spPr>
        <p:txBody>
          <a:bodyPr/>
          <a:lstStyle/>
          <a:p>
            <a:r>
              <a:rPr lang="en-US" dirty="0"/>
              <a:t>Maine health data organization</a:t>
            </a:r>
          </a:p>
        </p:txBody>
      </p:sp>
      <p:sp>
        <p:nvSpPr>
          <p:cNvPr id="7" name="Slide Number Placeholder 4">
            <a:extLst>
              <a:ext uri="{FF2B5EF4-FFF2-40B4-BE49-F238E27FC236}">
                <a16:creationId xmlns:a16="http://schemas.microsoft.com/office/drawing/2014/main" id="{9594BB3E-1253-4B6D-A57E-E7463245FE3A}"/>
              </a:ext>
            </a:extLst>
          </p:cNvPr>
          <p:cNvSpPr>
            <a:spLocks noGrp="1"/>
          </p:cNvSpPr>
          <p:nvPr>
            <p:ph type="sldNum" sz="quarter" idx="12"/>
          </p:nvPr>
        </p:nvSpPr>
        <p:spPr>
          <a:xfrm>
            <a:off x="9900458" y="6459785"/>
            <a:ext cx="1312025" cy="365125"/>
          </a:xfrm>
        </p:spPr>
        <p:txBody>
          <a:bodyPr/>
          <a:lstStyle/>
          <a:p>
            <a:fld id="{4CE482DC-2269-4F26-9D2A-7E44B1A4CD85}" type="slidenum">
              <a:rPr lang="en-US" sz="1050" smtClean="0"/>
              <a:pPr/>
              <a:t>9</a:t>
            </a:fld>
            <a:endParaRPr lang="en-US" sz="1050" dirty="0"/>
          </a:p>
        </p:txBody>
      </p:sp>
    </p:spTree>
    <p:extLst>
      <p:ext uri="{BB962C8B-B14F-4D97-AF65-F5344CB8AC3E}">
        <p14:creationId xmlns:p14="http://schemas.microsoft.com/office/powerpoint/2010/main" val="1864585651"/>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Custom Design">
  <a:themeElements>
    <a:clrScheme name="Custom Design 12">
      <a:dk1>
        <a:srgbClr val="000000"/>
      </a:dk1>
      <a:lt1>
        <a:srgbClr val="5B97B1"/>
      </a:lt1>
      <a:dk2>
        <a:srgbClr val="000000"/>
      </a:dk2>
      <a:lt2>
        <a:srgbClr val="808080"/>
      </a:lt2>
      <a:accent1>
        <a:srgbClr val="D7D7D7"/>
      </a:accent1>
      <a:accent2>
        <a:srgbClr val="003466"/>
      </a:accent2>
      <a:accent3>
        <a:srgbClr val="B5C9D5"/>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29184" tIns="329184" rIns="329184" bIns="329184" numCol="1" anchor="t" anchorCtr="0" compatLnSpc="1">
        <a:prstTxWarp prst="textNoShape">
          <a:avLst/>
        </a:prstTxWarp>
        <a:spAutoFit/>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29184" tIns="329184" rIns="329184" bIns="329184" numCol="1" anchor="t" anchorCtr="0" compatLnSpc="1">
        <a:prstTxWarp prst="textNoShape">
          <a:avLst/>
        </a:prstTxWarp>
        <a:spAutoFit/>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12">
        <a:dk1>
          <a:srgbClr val="000000"/>
        </a:dk1>
        <a:lt1>
          <a:srgbClr val="5B97B1"/>
        </a:lt1>
        <a:dk2>
          <a:srgbClr val="000000"/>
        </a:dk2>
        <a:lt2>
          <a:srgbClr val="808080"/>
        </a:lt2>
        <a:accent1>
          <a:srgbClr val="D7D7D7"/>
        </a:accent1>
        <a:accent2>
          <a:srgbClr val="003466"/>
        </a:accent2>
        <a:accent3>
          <a:srgbClr val="B5C9D5"/>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5ABF7CBCBD7D4C97F7B3852BBF8017" ma:contentTypeVersion="5" ma:contentTypeDescription="Create a new document." ma:contentTypeScope="" ma:versionID="114cfa938927b21c61d8745db80dc3d3">
  <xsd:schema xmlns:xsd="http://www.w3.org/2001/XMLSchema" xmlns:xs="http://www.w3.org/2001/XMLSchema" xmlns:p="http://schemas.microsoft.com/office/2006/metadata/properties" xmlns:ns3="8fe2067a-31b0-458f-a81b-54502c5a278d" targetNamespace="http://schemas.microsoft.com/office/2006/metadata/properties" ma:root="true" ma:fieldsID="3e3016455444da2927782e04aed2bc8c" ns3:_="">
    <xsd:import namespace="8fe2067a-31b0-458f-a81b-54502c5a278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2067a-31b0-458f-a81b-54502c5a27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6FDC4F-32CE-4025-94F1-A4DA19BC6448}">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8fe2067a-31b0-458f-a81b-54502c5a278d"/>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46CE121-E200-432B-A479-8F3F8E750E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2067a-31b0-458f-a81b-54502c5a27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CB3BA1-9D7F-4CE1-9FB7-41F0141240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20525</TotalTime>
  <Words>4229</Words>
  <Application>Microsoft Office PowerPoint</Application>
  <PresentationFormat>Widescreen</PresentationFormat>
  <Paragraphs>322</Paragraphs>
  <Slides>46</Slides>
  <Notes>44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46</vt:i4>
      </vt:variant>
    </vt:vector>
  </HeadingPairs>
  <TitlesOfParts>
    <vt:vector size="56" baseType="lpstr">
      <vt:lpstr>Arial</vt:lpstr>
      <vt:lpstr>Arial Black</vt:lpstr>
      <vt:lpstr>Arial Narrow</vt:lpstr>
      <vt:lpstr>Calibri</vt:lpstr>
      <vt:lpstr>Calibri Light</vt:lpstr>
      <vt:lpstr>Cambria</vt:lpstr>
      <vt:lpstr>Symbol</vt:lpstr>
      <vt:lpstr>Wingdings</vt:lpstr>
      <vt:lpstr>Retrospect</vt:lpstr>
      <vt:lpstr>Custom Design</vt:lpstr>
      <vt:lpstr>MHDO Chapter 300:  New Reporting Requirements</vt:lpstr>
      <vt:lpstr>Agenda</vt:lpstr>
      <vt:lpstr>Purpose of the Maine Health Data Organization (MHDO)</vt:lpstr>
      <vt:lpstr>Maine Health Data Organization</vt:lpstr>
      <vt:lpstr>Overview of 90-590 Chapter 300, Uniform Reporting System for Hospital Financial Data</vt:lpstr>
      <vt:lpstr>Submission of Hospital Financial Data to MHDO</vt:lpstr>
      <vt:lpstr>Requirement in Chapter 300 Regarding the Validation of Organizational Data</vt:lpstr>
      <vt:lpstr>Data Elements to Validate</vt:lpstr>
      <vt:lpstr>Accessing the Portal &amp; Browser Requirements</vt:lpstr>
      <vt:lpstr>Entity Types and Responsibilities</vt:lpstr>
      <vt:lpstr>Users Associated with Multiple Organizations</vt:lpstr>
      <vt:lpstr>Organization Data Home</vt:lpstr>
      <vt:lpstr>PowerPoint Presentation</vt:lpstr>
      <vt:lpstr>Show or Hide Affiliated Practices</vt:lpstr>
      <vt:lpstr>Viewing Statuses</vt:lpstr>
      <vt:lpstr>Review and Verification</vt:lpstr>
      <vt:lpstr>PowerPoint Presentation</vt:lpstr>
      <vt:lpstr>PowerPoint Presentation</vt:lpstr>
      <vt:lpstr>Editing Organizational Information </vt:lpstr>
      <vt:lpstr>Editing Organizational Information </vt:lpstr>
      <vt:lpstr>Adding, Editing, or Deleting NPI(s)</vt:lpstr>
      <vt:lpstr>Adding, Editing, or Deleting NPI(s) and  Primary Taxonomy</vt:lpstr>
      <vt:lpstr>Adding, Editing, or Deleting NPI(s)</vt:lpstr>
      <vt:lpstr>Adding Practices</vt:lpstr>
      <vt:lpstr>Adding Practices</vt:lpstr>
      <vt:lpstr>Deleting Practices</vt:lpstr>
      <vt:lpstr>Deleting Practices</vt:lpstr>
      <vt:lpstr>Editing Employed or Affiliated Physicians</vt:lpstr>
      <vt:lpstr>Editing Employed or Affiliated Physicians</vt:lpstr>
      <vt:lpstr>Editing Employed or Affiliated Physicians</vt:lpstr>
      <vt:lpstr>Editing Employed or Affiliated Physicians</vt:lpstr>
      <vt:lpstr>Manually Adding Employed or Affiliated Physicians</vt:lpstr>
      <vt:lpstr>Manually Adding Employed or Affiliated Physicians</vt:lpstr>
      <vt:lpstr>Manually Adding Employed or Affiliated Physicians</vt:lpstr>
      <vt:lpstr>Manually Adding Employed or Affiliated Physicians</vt:lpstr>
      <vt:lpstr>Bulk Importing Employed or Affiliated Physicians</vt:lpstr>
      <vt:lpstr>Bulk Importing Employed or Affiliated Physicians</vt:lpstr>
      <vt:lpstr>Bulk Importing Employed or Affiliated Physicians</vt:lpstr>
      <vt:lpstr>Bulk Importing Employed or Affiliated Physicians</vt:lpstr>
      <vt:lpstr>Verifying the Accuracy of Organization Information</vt:lpstr>
      <vt:lpstr>Verifying the Accuracy of Organization Information</vt:lpstr>
      <vt:lpstr>User Manual</vt:lpstr>
      <vt:lpstr>Timing and Next Steps</vt:lpstr>
      <vt:lpstr>Troubleshooting and Questions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dc:title>
  <dc:creator>Melissa Hillmyer</dc:creator>
  <cp:lastModifiedBy>Melissa Hillmyer</cp:lastModifiedBy>
  <cp:revision>147</cp:revision>
  <cp:lastPrinted>2022-04-13T12:06:18Z</cp:lastPrinted>
  <dcterms:created xsi:type="dcterms:W3CDTF">2020-06-02T04:02:18Z</dcterms:created>
  <dcterms:modified xsi:type="dcterms:W3CDTF">2022-04-14T16:54:44Z</dcterms:modified>
</cp:coreProperties>
</file>