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bookmarkIdSeed="5">
  <p:sldMasterIdLst>
    <p:sldMasterId id="2147483648" r:id="rId1"/>
    <p:sldMasterId id="2147483661" r:id="rId2"/>
  </p:sldMasterIdLst>
  <p:notesMasterIdLst>
    <p:notesMasterId r:id="rId25"/>
  </p:notesMasterIdLst>
  <p:sldIdLst>
    <p:sldId id="256" r:id="rId3"/>
    <p:sldId id="426" r:id="rId4"/>
    <p:sldId id="257" r:id="rId5"/>
    <p:sldId id="382" r:id="rId6"/>
    <p:sldId id="445" r:id="rId7"/>
    <p:sldId id="413" r:id="rId8"/>
    <p:sldId id="446" r:id="rId9"/>
    <p:sldId id="454" r:id="rId10"/>
    <p:sldId id="455" r:id="rId11"/>
    <p:sldId id="447" r:id="rId12"/>
    <p:sldId id="449" r:id="rId13"/>
    <p:sldId id="448" r:id="rId14"/>
    <p:sldId id="450" r:id="rId15"/>
    <p:sldId id="451" r:id="rId16"/>
    <p:sldId id="453" r:id="rId17"/>
    <p:sldId id="457" r:id="rId18"/>
    <p:sldId id="459" r:id="rId19"/>
    <p:sldId id="460" r:id="rId20"/>
    <p:sldId id="458" r:id="rId21"/>
    <p:sldId id="456" r:id="rId22"/>
    <p:sldId id="289" r:id="rId23"/>
    <p:sldId id="444" r:id="rId24"/>
  </p:sldIdLst>
  <p:sldSz cx="12192000" cy="6858000"/>
  <p:notesSz cx="7315200" cy="9601200"/>
  <p:custDataLst>
    <p:tags r:id="rId2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AAD0092-6C31-400F-A879-A8FC0E65991A}">
          <p14:sldIdLst>
            <p14:sldId id="256"/>
            <p14:sldId id="426"/>
            <p14:sldId id="257"/>
            <p14:sldId id="382"/>
            <p14:sldId id="445"/>
            <p14:sldId id="413"/>
            <p14:sldId id="446"/>
            <p14:sldId id="454"/>
            <p14:sldId id="455"/>
            <p14:sldId id="447"/>
            <p14:sldId id="449"/>
            <p14:sldId id="448"/>
            <p14:sldId id="450"/>
            <p14:sldId id="451"/>
            <p14:sldId id="453"/>
            <p14:sldId id="457"/>
            <p14:sldId id="459"/>
            <p14:sldId id="460"/>
            <p14:sldId id="458"/>
            <p14:sldId id="456"/>
            <p14:sldId id="289"/>
            <p14:sldId id="444"/>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C514F5C-4113-CD01-7012-C9FAC37D98C4}" name="Harrington, Karynlee" initials="HK" userId="S::Karynlee.Harrington@maine.gov::84e18f84-7203-4369-8a87-acf75a7c4f2e" providerId="AD"/>
  <p188:author id="{E17B4E6F-685F-F0DD-2CDF-A71A6FDE8821}" name="Kate Mullins" initials="KM" userId="S::kmullins@hsri.org::3c925d8b-5587-48e5-a787-1966b9b45682" providerId="AD"/>
  <p188:author id="{801FBDB2-D293-A1C1-093F-6531FF1DFBCE}" name="Bonsant, Kimberly" initials="BK" userId="S::Kimberly.Bonsant@maine.gov::312acc12-bab4-48f6-b4af-2d50617b146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Bonsant, Kimberly" initials="BK" lastIdx="8" clrIdx="6">
    <p:extLst>
      <p:ext uri="{19B8F6BF-5375-455C-9EA6-DF929625EA0E}">
        <p15:presenceInfo xmlns:p15="http://schemas.microsoft.com/office/powerpoint/2012/main" userId="S-1-5-21-4241590797-1299073551-2511459964-7237" providerId="AD"/>
      </p:ext>
    </p:extLst>
  </p:cmAuthor>
  <p:cmAuthor id="1" name="Leanne Candura" initials="LC" lastIdx="49" clrIdx="0"/>
  <p:cmAuthor id="2" name="Kate Mullins" initials="KM" lastIdx="64" clrIdx="1"/>
  <p:cmAuthor id="3" name="Steven Noyes" initials="SN" lastIdx="7" clrIdx="2"/>
  <p:cmAuthor id="4" name="Jessica Maloney" initials="JM" lastIdx="11" clrIdx="3"/>
  <p:cmAuthor id="5" name="Brian Twitchell" initials="BT" lastIdx="5" clrIdx="4"/>
  <p:cmAuthor id="6" name="Allie Myers" initials="AM" lastIdx="1"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E9639D4-E3E2-4D34-9284-5A2195B3D0D7}">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6762" autoAdjust="0"/>
  </p:normalViewPr>
  <p:slideViewPr>
    <p:cSldViewPr snapToGrid="0">
      <p:cViewPr varScale="1">
        <p:scale>
          <a:sx n="62" d="100"/>
          <a:sy n="62" d="100"/>
        </p:scale>
        <p:origin x="1056" y="78"/>
      </p:cViewPr>
      <p:guideLst>
        <p:guide orient="horz" pos="2160"/>
        <p:guide pos="3840"/>
      </p:guideLst>
    </p:cSldViewPr>
  </p:slideViewPr>
  <p:notesTextViewPr>
    <p:cViewPr>
      <p:scale>
        <a:sx n="125" d="100"/>
        <a:sy n="125" d="100"/>
      </p:scale>
      <p:origin x="0" y="0"/>
    </p:cViewPr>
  </p:notesTextViewPr>
  <p:notesViewPr>
    <p:cSldViewPr snapToGrid="0">
      <p:cViewPr>
        <p:scale>
          <a:sx n="100" d="100"/>
          <a:sy n="100" d="100"/>
        </p:scale>
        <p:origin x="1890" y="-7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8/10/relationships/authors" Targe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BB8BCF1C-709E-4F56-A20E-0BB3259D12F3}"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501A418A-6734-4168-AA58-286BCC70454E}">
      <dgm:prSet/>
      <dgm:spPr/>
      <dgm:t>
        <a:bodyPr/>
        <a:lstStyle/>
        <a:p>
          <a:r>
            <a:rPr lang="en-US" dirty="0"/>
            <a:t>Please mute your audio.</a:t>
          </a:r>
        </a:p>
      </dgm:t>
    </dgm:pt>
    <dgm:pt modelId="{136C76FC-67BD-4938-8222-9C20A775F69A}" type="parTrans" cxnId="{4799447A-D97E-4864-BAFF-E3BD9D09F699}">
      <dgm:prSet/>
      <dgm:spPr/>
      <dgm:t>
        <a:bodyPr/>
        <a:lstStyle/>
        <a:p>
          <a:endParaRPr lang="en-US"/>
        </a:p>
      </dgm:t>
    </dgm:pt>
    <dgm:pt modelId="{EAE9A938-9B57-486D-9867-EBFB0AE209E0}" type="sibTrans" cxnId="{4799447A-D97E-4864-BAFF-E3BD9D09F699}">
      <dgm:prSet/>
      <dgm:spPr/>
      <dgm:t>
        <a:bodyPr/>
        <a:lstStyle/>
        <a:p>
          <a:endParaRPr lang="en-US"/>
        </a:p>
      </dgm:t>
    </dgm:pt>
    <dgm:pt modelId="{B0CA3C09-AA84-40E4-BE6B-2BF96ED16F06}">
      <dgm:prSet/>
      <dgm:spPr/>
      <dgm:t>
        <a:bodyPr/>
        <a:lstStyle/>
        <a:p>
          <a:r>
            <a:rPr lang="en-US"/>
            <a:t>Please submit questions via the webinar chat feature.</a:t>
          </a:r>
        </a:p>
      </dgm:t>
    </dgm:pt>
    <dgm:pt modelId="{8FCBBCF9-76FD-4279-BA1C-A97B2050D50E}" type="parTrans" cxnId="{EEE1D34C-DE1E-4796-A4B5-03B114C29CD8}">
      <dgm:prSet/>
      <dgm:spPr/>
      <dgm:t>
        <a:bodyPr/>
        <a:lstStyle/>
        <a:p>
          <a:endParaRPr lang="en-US"/>
        </a:p>
      </dgm:t>
    </dgm:pt>
    <dgm:pt modelId="{CA9A97EE-2358-47CE-B175-932C04D1FC13}" type="sibTrans" cxnId="{EEE1D34C-DE1E-4796-A4B5-03B114C29CD8}">
      <dgm:prSet/>
      <dgm:spPr/>
      <dgm:t>
        <a:bodyPr/>
        <a:lstStyle/>
        <a:p>
          <a:endParaRPr lang="en-US"/>
        </a:p>
      </dgm:t>
    </dgm:pt>
    <dgm:pt modelId="{F315AC3A-CDCB-40A6-BAF3-E178AF68B24B}">
      <dgm:prSet/>
      <dgm:spPr/>
      <dgm:t>
        <a:bodyPr/>
        <a:lstStyle/>
        <a:p>
          <a:r>
            <a:rPr lang="en-US" dirty="0"/>
            <a:t>We will address as many questions as possible at the end of today’s webinar. For those questions we are unable to get to, answers will be available in the FAQ posted in the portal.</a:t>
          </a:r>
        </a:p>
      </dgm:t>
    </dgm:pt>
    <dgm:pt modelId="{5F29F764-C30B-41CD-882D-83C74FD31FEA}" type="parTrans" cxnId="{CA5064F9-45E6-4B39-A280-4D1045F2494D}">
      <dgm:prSet/>
      <dgm:spPr/>
      <dgm:t>
        <a:bodyPr/>
        <a:lstStyle/>
        <a:p>
          <a:endParaRPr lang="en-US"/>
        </a:p>
      </dgm:t>
    </dgm:pt>
    <dgm:pt modelId="{E5EC23D3-FF5D-46BB-A338-19F2B27C46C5}" type="sibTrans" cxnId="{CA5064F9-45E6-4B39-A280-4D1045F2494D}">
      <dgm:prSet/>
      <dgm:spPr/>
      <dgm:t>
        <a:bodyPr/>
        <a:lstStyle/>
        <a:p>
          <a:endParaRPr lang="en-US"/>
        </a:p>
      </dgm:t>
    </dgm:pt>
    <dgm:pt modelId="{20906551-D6BE-46AF-89D9-4BA9DED7A14C}">
      <dgm:prSet/>
      <dgm:spPr/>
      <dgm:t>
        <a:bodyPr/>
        <a:lstStyle/>
        <a:p>
          <a:r>
            <a:rPr lang="en-US" dirty="0"/>
            <a:t>A recording of the webinar will be distributed after the webinar </a:t>
          </a:r>
          <a:r>
            <a:rPr lang="en-US" dirty="0">
              <a:solidFill>
                <a:schemeClr val="bg1"/>
              </a:solidFill>
            </a:rPr>
            <a:t>and made available </a:t>
          </a:r>
          <a:r>
            <a:rPr lang="en-US" dirty="0"/>
            <a:t>on the MHDO website. </a:t>
          </a:r>
        </a:p>
      </dgm:t>
    </dgm:pt>
    <dgm:pt modelId="{EAA107AF-A142-45C0-8D46-B9108A796FE7}" type="parTrans" cxnId="{BD353110-4EBE-467E-993C-3FF2323133C9}">
      <dgm:prSet/>
      <dgm:spPr/>
      <dgm:t>
        <a:bodyPr/>
        <a:lstStyle/>
        <a:p>
          <a:endParaRPr lang="en-US"/>
        </a:p>
      </dgm:t>
    </dgm:pt>
    <dgm:pt modelId="{4E3AF6C8-AACE-4033-8711-09928724EFB7}" type="sibTrans" cxnId="{BD353110-4EBE-467E-993C-3FF2323133C9}">
      <dgm:prSet/>
      <dgm:spPr/>
      <dgm:t>
        <a:bodyPr/>
        <a:lstStyle/>
        <a:p>
          <a:endParaRPr lang="en-US"/>
        </a:p>
      </dgm:t>
    </dgm:pt>
    <dgm:pt modelId="{BD8981A0-7530-47C6-8D4D-276234ED33A9}" type="pres">
      <dgm:prSet presAssocID="{BB8BCF1C-709E-4F56-A20E-0BB3259D12F3}" presName="root" presStyleCnt="0">
        <dgm:presLayoutVars>
          <dgm:dir/>
          <dgm:resizeHandles val="exact"/>
        </dgm:presLayoutVars>
      </dgm:prSet>
      <dgm:spPr/>
    </dgm:pt>
    <dgm:pt modelId="{0057EC0E-C21B-41A2-A52A-FBBDE12982FB}" type="pres">
      <dgm:prSet presAssocID="{501A418A-6734-4168-AA58-286BCC70454E}" presName="compNode" presStyleCnt="0"/>
      <dgm:spPr/>
    </dgm:pt>
    <dgm:pt modelId="{364F34EA-0E50-44F8-8913-FDCD7DBB3806}" type="pres">
      <dgm:prSet presAssocID="{501A418A-6734-4168-AA58-286BCC70454E}" presName="bgRect" presStyleLbl="bgShp" presStyleIdx="0" presStyleCnt="4"/>
      <dgm:spPr/>
    </dgm:pt>
    <dgm:pt modelId="{15E7250F-D282-43C1-A7EC-DD2D54633B50}" type="pres">
      <dgm:prSet presAssocID="{501A418A-6734-4168-AA58-286BCC70454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J"/>
        </a:ext>
      </dgm:extLst>
    </dgm:pt>
    <dgm:pt modelId="{E645A2FA-A334-42B9-8709-6CE3EB86806F}" type="pres">
      <dgm:prSet presAssocID="{501A418A-6734-4168-AA58-286BCC70454E}" presName="spaceRect" presStyleCnt="0"/>
      <dgm:spPr/>
    </dgm:pt>
    <dgm:pt modelId="{841E1DE6-AE27-4572-A9A8-B517A73F997E}" type="pres">
      <dgm:prSet presAssocID="{501A418A-6734-4168-AA58-286BCC70454E}" presName="parTx" presStyleLbl="revTx" presStyleIdx="0" presStyleCnt="4">
        <dgm:presLayoutVars>
          <dgm:chMax val="0"/>
          <dgm:chPref val="0"/>
        </dgm:presLayoutVars>
      </dgm:prSet>
      <dgm:spPr/>
    </dgm:pt>
    <dgm:pt modelId="{78240D5A-EAE3-4B8A-9DC3-80DC82772959}" type="pres">
      <dgm:prSet presAssocID="{EAE9A938-9B57-486D-9867-EBFB0AE209E0}" presName="sibTrans" presStyleCnt="0"/>
      <dgm:spPr/>
    </dgm:pt>
    <dgm:pt modelId="{CDACBF2E-91C7-4265-8916-B7DFEE5FCF31}" type="pres">
      <dgm:prSet presAssocID="{B0CA3C09-AA84-40E4-BE6B-2BF96ED16F06}" presName="compNode" presStyleCnt="0"/>
      <dgm:spPr/>
    </dgm:pt>
    <dgm:pt modelId="{0206852C-89A0-4A8E-9A5B-DE568CEA9336}" type="pres">
      <dgm:prSet presAssocID="{B0CA3C09-AA84-40E4-BE6B-2BF96ED16F06}" presName="bgRect" presStyleLbl="bgShp" presStyleIdx="1" presStyleCnt="4"/>
      <dgm:spPr/>
    </dgm:pt>
    <dgm:pt modelId="{B5FB31D3-95A9-4264-AB95-60A5B0554B8B}" type="pres">
      <dgm:prSet presAssocID="{B0CA3C09-AA84-40E4-BE6B-2BF96ED16F06}"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at"/>
        </a:ext>
      </dgm:extLst>
    </dgm:pt>
    <dgm:pt modelId="{F8B44D39-A31B-44BB-B598-254C00359C11}" type="pres">
      <dgm:prSet presAssocID="{B0CA3C09-AA84-40E4-BE6B-2BF96ED16F06}" presName="spaceRect" presStyleCnt="0"/>
      <dgm:spPr/>
    </dgm:pt>
    <dgm:pt modelId="{526D3424-8E17-4CDE-B367-77119582A9E6}" type="pres">
      <dgm:prSet presAssocID="{B0CA3C09-AA84-40E4-BE6B-2BF96ED16F06}" presName="parTx" presStyleLbl="revTx" presStyleIdx="1" presStyleCnt="4">
        <dgm:presLayoutVars>
          <dgm:chMax val="0"/>
          <dgm:chPref val="0"/>
        </dgm:presLayoutVars>
      </dgm:prSet>
      <dgm:spPr/>
    </dgm:pt>
    <dgm:pt modelId="{5EE4C135-7E32-44AE-94A0-3EEE13D29DA8}" type="pres">
      <dgm:prSet presAssocID="{CA9A97EE-2358-47CE-B175-932C04D1FC13}" presName="sibTrans" presStyleCnt="0"/>
      <dgm:spPr/>
    </dgm:pt>
    <dgm:pt modelId="{8A57FC21-A5A8-4F8A-8E39-98F6B590B7E2}" type="pres">
      <dgm:prSet presAssocID="{F315AC3A-CDCB-40A6-BAF3-E178AF68B24B}" presName="compNode" presStyleCnt="0"/>
      <dgm:spPr/>
    </dgm:pt>
    <dgm:pt modelId="{A55C49C4-5490-450C-863F-E61EDE7D28EE}" type="pres">
      <dgm:prSet presAssocID="{F315AC3A-CDCB-40A6-BAF3-E178AF68B24B}" presName="bgRect" presStyleLbl="bgShp" presStyleIdx="2" presStyleCnt="4"/>
      <dgm:spPr/>
    </dgm:pt>
    <dgm:pt modelId="{46CF3960-B641-4134-BC55-D18996DCAA45}" type="pres">
      <dgm:prSet presAssocID="{F315AC3A-CDCB-40A6-BAF3-E178AF68B24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esentation with Checklist"/>
        </a:ext>
      </dgm:extLst>
    </dgm:pt>
    <dgm:pt modelId="{B79EE188-C13E-4E30-99D4-2A15A7F11BDE}" type="pres">
      <dgm:prSet presAssocID="{F315AC3A-CDCB-40A6-BAF3-E178AF68B24B}" presName="spaceRect" presStyleCnt="0"/>
      <dgm:spPr/>
    </dgm:pt>
    <dgm:pt modelId="{E9863CE0-E0A2-43E1-B673-74F6BF04AFF6}" type="pres">
      <dgm:prSet presAssocID="{F315AC3A-CDCB-40A6-BAF3-E178AF68B24B}" presName="parTx" presStyleLbl="revTx" presStyleIdx="2" presStyleCnt="4">
        <dgm:presLayoutVars>
          <dgm:chMax val="0"/>
          <dgm:chPref val="0"/>
        </dgm:presLayoutVars>
      </dgm:prSet>
      <dgm:spPr/>
    </dgm:pt>
    <dgm:pt modelId="{FD491C06-1797-4E74-8926-81F55C8E5887}" type="pres">
      <dgm:prSet presAssocID="{E5EC23D3-FF5D-46BB-A338-19F2B27C46C5}" presName="sibTrans" presStyleCnt="0"/>
      <dgm:spPr/>
    </dgm:pt>
    <dgm:pt modelId="{75E3642E-35D9-414E-B89F-E50C6A9F439D}" type="pres">
      <dgm:prSet presAssocID="{20906551-D6BE-46AF-89D9-4BA9DED7A14C}" presName="compNode" presStyleCnt="0"/>
      <dgm:spPr/>
    </dgm:pt>
    <dgm:pt modelId="{131A15BB-2D81-4C0C-81C5-BAD7CB326DE6}" type="pres">
      <dgm:prSet presAssocID="{20906551-D6BE-46AF-89D9-4BA9DED7A14C}" presName="bgRect" presStyleLbl="bgShp" presStyleIdx="3" presStyleCnt="4"/>
      <dgm:spPr/>
    </dgm:pt>
    <dgm:pt modelId="{784CC1A4-B6B4-41C1-A798-27164E9A7F43}" type="pres">
      <dgm:prSet presAssocID="{20906551-D6BE-46AF-89D9-4BA9DED7A14C}"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Laptop"/>
        </a:ext>
      </dgm:extLst>
    </dgm:pt>
    <dgm:pt modelId="{A8E4CCEE-F008-474A-961A-09844DC964AC}" type="pres">
      <dgm:prSet presAssocID="{20906551-D6BE-46AF-89D9-4BA9DED7A14C}" presName="spaceRect" presStyleCnt="0"/>
      <dgm:spPr/>
    </dgm:pt>
    <dgm:pt modelId="{D4057127-D829-4A17-B113-92588E267132}" type="pres">
      <dgm:prSet presAssocID="{20906551-D6BE-46AF-89D9-4BA9DED7A14C}" presName="parTx" presStyleLbl="revTx" presStyleIdx="3" presStyleCnt="4">
        <dgm:presLayoutVars>
          <dgm:chMax val="0"/>
          <dgm:chPref val="0"/>
        </dgm:presLayoutVars>
      </dgm:prSet>
      <dgm:spPr/>
    </dgm:pt>
  </dgm:ptLst>
  <dgm:cxnLst>
    <dgm:cxn modelId="{BD353110-4EBE-467E-993C-3FF2323133C9}" srcId="{BB8BCF1C-709E-4F56-A20E-0BB3259D12F3}" destId="{20906551-D6BE-46AF-89D9-4BA9DED7A14C}" srcOrd="3" destOrd="0" parTransId="{EAA107AF-A142-45C0-8D46-B9108A796FE7}" sibTransId="{4E3AF6C8-AACE-4033-8711-09928724EFB7}"/>
    <dgm:cxn modelId="{1315572E-0F76-4F79-B317-D6C766AD5A38}" type="presOf" srcId="{BB8BCF1C-709E-4F56-A20E-0BB3259D12F3}" destId="{BD8981A0-7530-47C6-8D4D-276234ED33A9}" srcOrd="0" destOrd="0" presId="urn:microsoft.com/office/officeart/2018/2/layout/IconVerticalSolidList"/>
    <dgm:cxn modelId="{E3C4A630-9FFE-4A74-BAED-71969762CE5D}" type="presOf" srcId="{B0CA3C09-AA84-40E4-BE6B-2BF96ED16F06}" destId="{526D3424-8E17-4CDE-B367-77119582A9E6}" srcOrd="0" destOrd="0" presId="urn:microsoft.com/office/officeart/2018/2/layout/IconVerticalSolidList"/>
    <dgm:cxn modelId="{EEE1D34C-DE1E-4796-A4B5-03B114C29CD8}" srcId="{BB8BCF1C-709E-4F56-A20E-0BB3259D12F3}" destId="{B0CA3C09-AA84-40E4-BE6B-2BF96ED16F06}" srcOrd="1" destOrd="0" parTransId="{8FCBBCF9-76FD-4279-BA1C-A97B2050D50E}" sibTransId="{CA9A97EE-2358-47CE-B175-932C04D1FC13}"/>
    <dgm:cxn modelId="{676BD077-2E68-4F20-B8A8-72BF0BF1FB59}" type="presOf" srcId="{20906551-D6BE-46AF-89D9-4BA9DED7A14C}" destId="{D4057127-D829-4A17-B113-92588E267132}" srcOrd="0" destOrd="0" presId="urn:microsoft.com/office/officeart/2018/2/layout/IconVerticalSolidList"/>
    <dgm:cxn modelId="{4799447A-D97E-4864-BAFF-E3BD9D09F699}" srcId="{BB8BCF1C-709E-4F56-A20E-0BB3259D12F3}" destId="{501A418A-6734-4168-AA58-286BCC70454E}" srcOrd="0" destOrd="0" parTransId="{136C76FC-67BD-4938-8222-9C20A775F69A}" sibTransId="{EAE9A938-9B57-486D-9867-EBFB0AE209E0}"/>
    <dgm:cxn modelId="{CD26017E-EFFB-49E1-8D3D-210959ECF10E}" type="presOf" srcId="{501A418A-6734-4168-AA58-286BCC70454E}" destId="{841E1DE6-AE27-4572-A9A8-B517A73F997E}" srcOrd="0" destOrd="0" presId="urn:microsoft.com/office/officeart/2018/2/layout/IconVerticalSolidList"/>
    <dgm:cxn modelId="{FA625497-6F0D-4124-9DAE-EDF11576F98D}" type="presOf" srcId="{F315AC3A-CDCB-40A6-BAF3-E178AF68B24B}" destId="{E9863CE0-E0A2-43E1-B673-74F6BF04AFF6}" srcOrd="0" destOrd="0" presId="urn:microsoft.com/office/officeart/2018/2/layout/IconVerticalSolidList"/>
    <dgm:cxn modelId="{CA5064F9-45E6-4B39-A280-4D1045F2494D}" srcId="{BB8BCF1C-709E-4F56-A20E-0BB3259D12F3}" destId="{F315AC3A-CDCB-40A6-BAF3-E178AF68B24B}" srcOrd="2" destOrd="0" parTransId="{5F29F764-C30B-41CD-882D-83C74FD31FEA}" sibTransId="{E5EC23D3-FF5D-46BB-A338-19F2B27C46C5}"/>
    <dgm:cxn modelId="{D6C14EF5-DC15-4B21-B29E-68523457A728}" type="presParOf" srcId="{BD8981A0-7530-47C6-8D4D-276234ED33A9}" destId="{0057EC0E-C21B-41A2-A52A-FBBDE12982FB}" srcOrd="0" destOrd="0" presId="urn:microsoft.com/office/officeart/2018/2/layout/IconVerticalSolidList"/>
    <dgm:cxn modelId="{1D880952-78EC-4280-97F6-2C609E1188E3}" type="presParOf" srcId="{0057EC0E-C21B-41A2-A52A-FBBDE12982FB}" destId="{364F34EA-0E50-44F8-8913-FDCD7DBB3806}" srcOrd="0" destOrd="0" presId="urn:microsoft.com/office/officeart/2018/2/layout/IconVerticalSolidList"/>
    <dgm:cxn modelId="{5AC20F6A-EF7E-43F6-92A1-74384A716F62}" type="presParOf" srcId="{0057EC0E-C21B-41A2-A52A-FBBDE12982FB}" destId="{15E7250F-D282-43C1-A7EC-DD2D54633B50}" srcOrd="1" destOrd="0" presId="urn:microsoft.com/office/officeart/2018/2/layout/IconVerticalSolidList"/>
    <dgm:cxn modelId="{D49380F6-D2D2-41BD-A874-3D6809FCAE4F}" type="presParOf" srcId="{0057EC0E-C21B-41A2-A52A-FBBDE12982FB}" destId="{E645A2FA-A334-42B9-8709-6CE3EB86806F}" srcOrd="2" destOrd="0" presId="urn:microsoft.com/office/officeart/2018/2/layout/IconVerticalSolidList"/>
    <dgm:cxn modelId="{76CB4BA8-CD7A-4D21-9947-3F35DAFD5B99}" type="presParOf" srcId="{0057EC0E-C21B-41A2-A52A-FBBDE12982FB}" destId="{841E1DE6-AE27-4572-A9A8-B517A73F997E}" srcOrd="3" destOrd="0" presId="urn:microsoft.com/office/officeart/2018/2/layout/IconVerticalSolidList"/>
    <dgm:cxn modelId="{FD75FA35-4E9C-4A68-8469-D2211993DCCE}" type="presParOf" srcId="{BD8981A0-7530-47C6-8D4D-276234ED33A9}" destId="{78240D5A-EAE3-4B8A-9DC3-80DC82772959}" srcOrd="1" destOrd="0" presId="urn:microsoft.com/office/officeart/2018/2/layout/IconVerticalSolidList"/>
    <dgm:cxn modelId="{48C7FD28-22DF-43BE-8550-F2EE3D6132DA}" type="presParOf" srcId="{BD8981A0-7530-47C6-8D4D-276234ED33A9}" destId="{CDACBF2E-91C7-4265-8916-B7DFEE5FCF31}" srcOrd="2" destOrd="0" presId="urn:microsoft.com/office/officeart/2018/2/layout/IconVerticalSolidList"/>
    <dgm:cxn modelId="{051ABD5C-AA0B-481F-919A-B567A33844D7}" type="presParOf" srcId="{CDACBF2E-91C7-4265-8916-B7DFEE5FCF31}" destId="{0206852C-89A0-4A8E-9A5B-DE568CEA9336}" srcOrd="0" destOrd="0" presId="urn:microsoft.com/office/officeart/2018/2/layout/IconVerticalSolidList"/>
    <dgm:cxn modelId="{7C91F9FD-ACD2-4BD4-A472-8488867DA92D}" type="presParOf" srcId="{CDACBF2E-91C7-4265-8916-B7DFEE5FCF31}" destId="{B5FB31D3-95A9-4264-AB95-60A5B0554B8B}" srcOrd="1" destOrd="0" presId="urn:microsoft.com/office/officeart/2018/2/layout/IconVerticalSolidList"/>
    <dgm:cxn modelId="{D12D3863-5163-47AD-8DB0-A733DA18AFA8}" type="presParOf" srcId="{CDACBF2E-91C7-4265-8916-B7DFEE5FCF31}" destId="{F8B44D39-A31B-44BB-B598-254C00359C11}" srcOrd="2" destOrd="0" presId="urn:microsoft.com/office/officeart/2018/2/layout/IconVerticalSolidList"/>
    <dgm:cxn modelId="{A76ECA3D-8264-49A5-A343-ADE445161636}" type="presParOf" srcId="{CDACBF2E-91C7-4265-8916-B7DFEE5FCF31}" destId="{526D3424-8E17-4CDE-B367-77119582A9E6}" srcOrd="3" destOrd="0" presId="urn:microsoft.com/office/officeart/2018/2/layout/IconVerticalSolidList"/>
    <dgm:cxn modelId="{47DE64F1-9191-4A1A-A515-37CCB9D67868}" type="presParOf" srcId="{BD8981A0-7530-47C6-8D4D-276234ED33A9}" destId="{5EE4C135-7E32-44AE-94A0-3EEE13D29DA8}" srcOrd="3" destOrd="0" presId="urn:microsoft.com/office/officeart/2018/2/layout/IconVerticalSolidList"/>
    <dgm:cxn modelId="{E7ACD0FF-BEA5-42CB-B3F5-A1890EA49508}" type="presParOf" srcId="{BD8981A0-7530-47C6-8D4D-276234ED33A9}" destId="{8A57FC21-A5A8-4F8A-8E39-98F6B590B7E2}" srcOrd="4" destOrd="0" presId="urn:microsoft.com/office/officeart/2018/2/layout/IconVerticalSolidList"/>
    <dgm:cxn modelId="{FF1DA13C-0021-4553-B2A9-6B181C2E4D23}" type="presParOf" srcId="{8A57FC21-A5A8-4F8A-8E39-98F6B590B7E2}" destId="{A55C49C4-5490-450C-863F-E61EDE7D28EE}" srcOrd="0" destOrd="0" presId="urn:microsoft.com/office/officeart/2018/2/layout/IconVerticalSolidList"/>
    <dgm:cxn modelId="{B16E1763-D0BF-4625-9A7C-46B80DF04548}" type="presParOf" srcId="{8A57FC21-A5A8-4F8A-8E39-98F6B590B7E2}" destId="{46CF3960-B641-4134-BC55-D18996DCAA45}" srcOrd="1" destOrd="0" presId="urn:microsoft.com/office/officeart/2018/2/layout/IconVerticalSolidList"/>
    <dgm:cxn modelId="{A4C0455F-0C72-488F-AAC4-381008B65B9D}" type="presParOf" srcId="{8A57FC21-A5A8-4F8A-8E39-98F6B590B7E2}" destId="{B79EE188-C13E-4E30-99D4-2A15A7F11BDE}" srcOrd="2" destOrd="0" presId="urn:microsoft.com/office/officeart/2018/2/layout/IconVerticalSolidList"/>
    <dgm:cxn modelId="{7FECA98F-C654-42BE-A728-30705A1C139B}" type="presParOf" srcId="{8A57FC21-A5A8-4F8A-8E39-98F6B590B7E2}" destId="{E9863CE0-E0A2-43E1-B673-74F6BF04AFF6}" srcOrd="3" destOrd="0" presId="urn:microsoft.com/office/officeart/2018/2/layout/IconVerticalSolidList"/>
    <dgm:cxn modelId="{8209A553-A924-41C8-B956-FABE8F126F5D}" type="presParOf" srcId="{BD8981A0-7530-47C6-8D4D-276234ED33A9}" destId="{FD491C06-1797-4E74-8926-81F55C8E5887}" srcOrd="5" destOrd="0" presId="urn:microsoft.com/office/officeart/2018/2/layout/IconVerticalSolidList"/>
    <dgm:cxn modelId="{44C28C7C-EAD9-4ACF-BB06-21B2BC40860B}" type="presParOf" srcId="{BD8981A0-7530-47C6-8D4D-276234ED33A9}" destId="{75E3642E-35D9-414E-B89F-E50C6A9F439D}" srcOrd="6" destOrd="0" presId="urn:microsoft.com/office/officeart/2018/2/layout/IconVerticalSolidList"/>
    <dgm:cxn modelId="{92D67B68-3AF7-4A1E-87CB-5BDE78439490}" type="presParOf" srcId="{75E3642E-35D9-414E-B89F-E50C6A9F439D}" destId="{131A15BB-2D81-4C0C-81C5-BAD7CB326DE6}" srcOrd="0" destOrd="0" presId="urn:microsoft.com/office/officeart/2018/2/layout/IconVerticalSolidList"/>
    <dgm:cxn modelId="{421C484B-D62B-4E47-BC85-F706A3F62B22}" type="presParOf" srcId="{75E3642E-35D9-414E-B89F-E50C6A9F439D}" destId="{784CC1A4-B6B4-41C1-A798-27164E9A7F43}" srcOrd="1" destOrd="0" presId="urn:microsoft.com/office/officeart/2018/2/layout/IconVerticalSolidList"/>
    <dgm:cxn modelId="{CAC5D4DA-AC6D-44BA-BB42-FE001C937E16}" type="presParOf" srcId="{75E3642E-35D9-414E-B89F-E50C6A9F439D}" destId="{A8E4CCEE-F008-474A-961A-09844DC964AC}" srcOrd="2" destOrd="0" presId="urn:microsoft.com/office/officeart/2018/2/layout/IconVerticalSolidList"/>
    <dgm:cxn modelId="{71E789B7-9145-4304-B590-9F27CA0EA8BD}" type="presParOf" srcId="{75E3642E-35D9-414E-B89F-E50C6A9F439D}" destId="{D4057127-D829-4A17-B113-92588E26713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3061FE-F922-4E79-9AEC-07E3C62C195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C942B14-5B03-452B-8516-88653590C4A0}">
      <dgm:prSet/>
      <dgm:spPr/>
      <dgm:t>
        <a:bodyPr/>
        <a:lstStyle/>
        <a:p>
          <a:r>
            <a:rPr lang="en-US"/>
            <a:t>Please submit questions via the webinar chat feature.</a:t>
          </a:r>
        </a:p>
      </dgm:t>
    </dgm:pt>
    <dgm:pt modelId="{CAE01A56-8FEB-4985-A2C3-C19E3025AE3A}" type="parTrans" cxnId="{F51038E0-24F3-46A4-AB65-05EC3FCAB408}">
      <dgm:prSet/>
      <dgm:spPr/>
      <dgm:t>
        <a:bodyPr/>
        <a:lstStyle/>
        <a:p>
          <a:endParaRPr lang="en-US"/>
        </a:p>
      </dgm:t>
    </dgm:pt>
    <dgm:pt modelId="{998F28E4-6451-41C6-81EF-BED522600A6D}" type="sibTrans" cxnId="{F51038E0-24F3-46A4-AB65-05EC3FCAB408}">
      <dgm:prSet/>
      <dgm:spPr/>
      <dgm:t>
        <a:bodyPr/>
        <a:lstStyle/>
        <a:p>
          <a:endParaRPr lang="en-US"/>
        </a:p>
      </dgm:t>
    </dgm:pt>
    <dgm:pt modelId="{340B8055-E1D6-4152-A49B-5268D628F117}">
      <dgm:prSet custT="1"/>
      <dgm:spPr/>
      <dgm:t>
        <a:bodyPr/>
        <a:lstStyle/>
        <a:p>
          <a:r>
            <a:rPr lang="en-US" sz="2000" kern="1200" dirty="0"/>
            <a:t>We </a:t>
          </a:r>
          <a:r>
            <a:rPr lang="en-US" sz="2000" kern="1200" dirty="0">
              <a:solidFill>
                <a:prstClr val="white">
                  <a:hueOff val="0"/>
                  <a:satOff val="0"/>
                  <a:lumOff val="0"/>
                  <a:alphaOff val="0"/>
                </a:prstClr>
              </a:solidFill>
              <a:latin typeface="Calibri" panose="020F0502020204030204"/>
              <a:ea typeface="+mn-ea"/>
              <a:cs typeface="+mn-cs"/>
            </a:rPr>
            <a:t>will address as many questions as possible at this time. For </a:t>
          </a:r>
          <a:r>
            <a:rPr lang="en-US" sz="2000" kern="1200" dirty="0"/>
            <a:t>those questions we are unable to get to, answers will be </a:t>
          </a:r>
          <a:r>
            <a:rPr lang="en-US" sz="2000" kern="1200" dirty="0">
              <a:solidFill>
                <a:schemeClr val="bg1"/>
              </a:solidFill>
            </a:rPr>
            <a:t>provided</a:t>
          </a:r>
          <a:r>
            <a:rPr lang="en-US" sz="2000" kern="1200" dirty="0"/>
            <a:t> in the FAQ available in the portal.</a:t>
          </a:r>
        </a:p>
      </dgm:t>
    </dgm:pt>
    <dgm:pt modelId="{8F703FF7-A911-44D7-851C-5A6C9E2E585E}" type="parTrans" cxnId="{F0421D9F-98D2-4079-8806-5BE4274A414D}">
      <dgm:prSet/>
      <dgm:spPr/>
      <dgm:t>
        <a:bodyPr/>
        <a:lstStyle/>
        <a:p>
          <a:endParaRPr lang="en-US"/>
        </a:p>
      </dgm:t>
    </dgm:pt>
    <dgm:pt modelId="{3EBDBF02-F447-4059-B426-92DB984ED045}" type="sibTrans" cxnId="{F0421D9F-98D2-4079-8806-5BE4274A414D}">
      <dgm:prSet/>
      <dgm:spPr/>
      <dgm:t>
        <a:bodyPr/>
        <a:lstStyle/>
        <a:p>
          <a:endParaRPr lang="en-US"/>
        </a:p>
      </dgm:t>
    </dgm:pt>
    <dgm:pt modelId="{3BE009F6-BE50-4FA2-AE4E-69AE98B31281}" type="pres">
      <dgm:prSet presAssocID="{663061FE-F922-4E79-9AEC-07E3C62C1957}" presName="root" presStyleCnt="0">
        <dgm:presLayoutVars>
          <dgm:dir/>
          <dgm:resizeHandles val="exact"/>
        </dgm:presLayoutVars>
      </dgm:prSet>
      <dgm:spPr/>
    </dgm:pt>
    <dgm:pt modelId="{7D9E4672-C98A-47D2-8A7D-CF5A7A45873A}" type="pres">
      <dgm:prSet presAssocID="{8C942B14-5B03-452B-8516-88653590C4A0}" presName="compNode" presStyleCnt="0"/>
      <dgm:spPr/>
    </dgm:pt>
    <dgm:pt modelId="{F982C3A0-309B-4C16-AAF5-6DDDA79A79BA}" type="pres">
      <dgm:prSet presAssocID="{8C942B14-5B03-452B-8516-88653590C4A0}" presName="bgRect" presStyleLbl="bgShp" presStyleIdx="0" presStyleCnt="2"/>
      <dgm:spPr/>
    </dgm:pt>
    <dgm:pt modelId="{E1A57364-D07D-4DF3-B42C-258E4FE4463D}" type="pres">
      <dgm:prSet presAssocID="{8C942B14-5B03-452B-8516-88653590C4A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at"/>
        </a:ext>
      </dgm:extLst>
    </dgm:pt>
    <dgm:pt modelId="{70D5192F-A167-4444-BA8E-8E25D7BABE0E}" type="pres">
      <dgm:prSet presAssocID="{8C942B14-5B03-452B-8516-88653590C4A0}" presName="spaceRect" presStyleCnt="0"/>
      <dgm:spPr/>
    </dgm:pt>
    <dgm:pt modelId="{A9C74882-F99F-479A-9B08-B20F9A8894D3}" type="pres">
      <dgm:prSet presAssocID="{8C942B14-5B03-452B-8516-88653590C4A0}" presName="parTx" presStyleLbl="revTx" presStyleIdx="0" presStyleCnt="2">
        <dgm:presLayoutVars>
          <dgm:chMax val="0"/>
          <dgm:chPref val="0"/>
        </dgm:presLayoutVars>
      </dgm:prSet>
      <dgm:spPr/>
    </dgm:pt>
    <dgm:pt modelId="{AC04D3C9-2C3B-40D2-A6ED-42937ADE8AB2}" type="pres">
      <dgm:prSet presAssocID="{998F28E4-6451-41C6-81EF-BED522600A6D}" presName="sibTrans" presStyleCnt="0"/>
      <dgm:spPr/>
    </dgm:pt>
    <dgm:pt modelId="{441FF118-8BD3-4287-B33A-1C1A6B5AD0BF}" type="pres">
      <dgm:prSet presAssocID="{340B8055-E1D6-4152-A49B-5268D628F117}" presName="compNode" presStyleCnt="0"/>
      <dgm:spPr/>
    </dgm:pt>
    <dgm:pt modelId="{D9279AF4-0B86-4EAB-8D08-40D3FD299D24}" type="pres">
      <dgm:prSet presAssocID="{340B8055-E1D6-4152-A49B-5268D628F117}" presName="bgRect" presStyleLbl="bgShp" presStyleIdx="1" presStyleCnt="2"/>
      <dgm:spPr/>
    </dgm:pt>
    <dgm:pt modelId="{A5781E4A-E56E-4732-A887-22B570D040C8}" type="pres">
      <dgm:prSet presAssocID="{340B8055-E1D6-4152-A49B-5268D628F11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esentation with Checklist"/>
        </a:ext>
      </dgm:extLst>
    </dgm:pt>
    <dgm:pt modelId="{3E4851C5-E062-4BFF-9E35-2EFD39226EE0}" type="pres">
      <dgm:prSet presAssocID="{340B8055-E1D6-4152-A49B-5268D628F117}" presName="spaceRect" presStyleCnt="0"/>
      <dgm:spPr/>
    </dgm:pt>
    <dgm:pt modelId="{15D653C4-059A-4A42-ACA9-A35764356954}" type="pres">
      <dgm:prSet presAssocID="{340B8055-E1D6-4152-A49B-5268D628F117}" presName="parTx" presStyleLbl="revTx" presStyleIdx="1" presStyleCnt="2">
        <dgm:presLayoutVars>
          <dgm:chMax val="0"/>
          <dgm:chPref val="0"/>
        </dgm:presLayoutVars>
      </dgm:prSet>
      <dgm:spPr/>
    </dgm:pt>
  </dgm:ptLst>
  <dgm:cxnLst>
    <dgm:cxn modelId="{B97F9225-7EA3-4ABF-ACE0-F97D04F2E29C}" type="presOf" srcId="{8C942B14-5B03-452B-8516-88653590C4A0}" destId="{A9C74882-F99F-479A-9B08-B20F9A8894D3}" srcOrd="0" destOrd="0" presId="urn:microsoft.com/office/officeart/2018/2/layout/IconVerticalSolidList"/>
    <dgm:cxn modelId="{E6FC062F-586E-4329-89FC-62E38906EB17}" type="presOf" srcId="{340B8055-E1D6-4152-A49B-5268D628F117}" destId="{15D653C4-059A-4A42-ACA9-A35764356954}" srcOrd="0" destOrd="0" presId="urn:microsoft.com/office/officeart/2018/2/layout/IconVerticalSolidList"/>
    <dgm:cxn modelId="{B6BC2D8D-06C6-44E8-9EC6-72B4D12C5355}" type="presOf" srcId="{663061FE-F922-4E79-9AEC-07E3C62C1957}" destId="{3BE009F6-BE50-4FA2-AE4E-69AE98B31281}" srcOrd="0" destOrd="0" presId="urn:microsoft.com/office/officeart/2018/2/layout/IconVerticalSolidList"/>
    <dgm:cxn modelId="{F0421D9F-98D2-4079-8806-5BE4274A414D}" srcId="{663061FE-F922-4E79-9AEC-07E3C62C1957}" destId="{340B8055-E1D6-4152-A49B-5268D628F117}" srcOrd="1" destOrd="0" parTransId="{8F703FF7-A911-44D7-851C-5A6C9E2E585E}" sibTransId="{3EBDBF02-F447-4059-B426-92DB984ED045}"/>
    <dgm:cxn modelId="{F51038E0-24F3-46A4-AB65-05EC3FCAB408}" srcId="{663061FE-F922-4E79-9AEC-07E3C62C1957}" destId="{8C942B14-5B03-452B-8516-88653590C4A0}" srcOrd="0" destOrd="0" parTransId="{CAE01A56-8FEB-4985-A2C3-C19E3025AE3A}" sibTransId="{998F28E4-6451-41C6-81EF-BED522600A6D}"/>
    <dgm:cxn modelId="{0FA5E432-E4D3-4BBC-88DA-06014E900136}" type="presParOf" srcId="{3BE009F6-BE50-4FA2-AE4E-69AE98B31281}" destId="{7D9E4672-C98A-47D2-8A7D-CF5A7A45873A}" srcOrd="0" destOrd="0" presId="urn:microsoft.com/office/officeart/2018/2/layout/IconVerticalSolidList"/>
    <dgm:cxn modelId="{D1694835-AD4E-4658-A1D0-C0492015FE5B}" type="presParOf" srcId="{7D9E4672-C98A-47D2-8A7D-CF5A7A45873A}" destId="{F982C3A0-309B-4C16-AAF5-6DDDA79A79BA}" srcOrd="0" destOrd="0" presId="urn:microsoft.com/office/officeart/2018/2/layout/IconVerticalSolidList"/>
    <dgm:cxn modelId="{C9A7FD45-FE6E-41EA-B66A-1532FA8E4168}" type="presParOf" srcId="{7D9E4672-C98A-47D2-8A7D-CF5A7A45873A}" destId="{E1A57364-D07D-4DF3-B42C-258E4FE4463D}" srcOrd="1" destOrd="0" presId="urn:microsoft.com/office/officeart/2018/2/layout/IconVerticalSolidList"/>
    <dgm:cxn modelId="{C704FFB6-74CF-4CCD-92B4-9745E5D29502}" type="presParOf" srcId="{7D9E4672-C98A-47D2-8A7D-CF5A7A45873A}" destId="{70D5192F-A167-4444-BA8E-8E25D7BABE0E}" srcOrd="2" destOrd="0" presId="urn:microsoft.com/office/officeart/2018/2/layout/IconVerticalSolidList"/>
    <dgm:cxn modelId="{8CFA6D2D-6A8E-4CF3-B107-8C26BBBE5380}" type="presParOf" srcId="{7D9E4672-C98A-47D2-8A7D-CF5A7A45873A}" destId="{A9C74882-F99F-479A-9B08-B20F9A8894D3}" srcOrd="3" destOrd="0" presId="urn:microsoft.com/office/officeart/2018/2/layout/IconVerticalSolidList"/>
    <dgm:cxn modelId="{5E21BBBB-6612-4855-AF54-DC0DD02572DF}" type="presParOf" srcId="{3BE009F6-BE50-4FA2-AE4E-69AE98B31281}" destId="{AC04D3C9-2C3B-40D2-A6ED-42937ADE8AB2}" srcOrd="1" destOrd="0" presId="urn:microsoft.com/office/officeart/2018/2/layout/IconVerticalSolidList"/>
    <dgm:cxn modelId="{1CB02D9A-9816-4B9B-BB21-6746DCDF2868}" type="presParOf" srcId="{3BE009F6-BE50-4FA2-AE4E-69AE98B31281}" destId="{441FF118-8BD3-4287-B33A-1C1A6B5AD0BF}" srcOrd="2" destOrd="0" presId="urn:microsoft.com/office/officeart/2018/2/layout/IconVerticalSolidList"/>
    <dgm:cxn modelId="{3A909894-B6F2-40A2-AC9F-CFB4EF778C5E}" type="presParOf" srcId="{441FF118-8BD3-4287-B33A-1C1A6B5AD0BF}" destId="{D9279AF4-0B86-4EAB-8D08-40D3FD299D24}" srcOrd="0" destOrd="0" presId="urn:microsoft.com/office/officeart/2018/2/layout/IconVerticalSolidList"/>
    <dgm:cxn modelId="{1D9DC336-BBDC-413B-91B6-08F02D7946DD}" type="presParOf" srcId="{441FF118-8BD3-4287-B33A-1C1A6B5AD0BF}" destId="{A5781E4A-E56E-4732-A887-22B570D040C8}" srcOrd="1" destOrd="0" presId="urn:microsoft.com/office/officeart/2018/2/layout/IconVerticalSolidList"/>
    <dgm:cxn modelId="{137D0325-F259-4087-9195-687B281FAC9C}" type="presParOf" srcId="{441FF118-8BD3-4287-B33A-1C1A6B5AD0BF}" destId="{3E4851C5-E062-4BFF-9E35-2EFD39226EE0}" srcOrd="2" destOrd="0" presId="urn:microsoft.com/office/officeart/2018/2/layout/IconVerticalSolidList"/>
    <dgm:cxn modelId="{D518B355-64A2-4812-9414-5D68EF20CF75}" type="presParOf" srcId="{441FF118-8BD3-4287-B33A-1C1A6B5AD0BF}" destId="{15D653C4-059A-4A42-ACA9-A3576435695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4F34EA-0E50-44F8-8913-FDCD7DBB3806}">
      <dsp:nvSpPr>
        <dsp:cNvPr id="0" name=""/>
        <dsp:cNvSpPr/>
      </dsp:nvSpPr>
      <dsp:spPr>
        <a:xfrm>
          <a:off x="0" y="2344"/>
          <a:ext cx="6797675" cy="118846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E7250F-D282-43C1-A7EC-DD2D54633B50}">
      <dsp:nvSpPr>
        <dsp:cNvPr id="0" name=""/>
        <dsp:cNvSpPr/>
      </dsp:nvSpPr>
      <dsp:spPr>
        <a:xfrm>
          <a:off x="359511" y="269750"/>
          <a:ext cx="653657" cy="65365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41E1DE6-AE27-4572-A9A8-B517A73F997E}">
      <dsp:nvSpPr>
        <dsp:cNvPr id="0" name=""/>
        <dsp:cNvSpPr/>
      </dsp:nvSpPr>
      <dsp:spPr>
        <a:xfrm>
          <a:off x="1372680" y="2344"/>
          <a:ext cx="5424994" cy="1188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80" tIns="125780" rIns="125780" bIns="125780" numCol="1" spcCol="1270" anchor="ctr" anchorCtr="0">
          <a:noAutofit/>
        </a:bodyPr>
        <a:lstStyle/>
        <a:p>
          <a:pPr marL="0" lvl="0" indent="0" algn="l" defTabSz="711200">
            <a:lnSpc>
              <a:spcPct val="90000"/>
            </a:lnSpc>
            <a:spcBef>
              <a:spcPct val="0"/>
            </a:spcBef>
            <a:spcAft>
              <a:spcPct val="35000"/>
            </a:spcAft>
            <a:buNone/>
          </a:pPr>
          <a:r>
            <a:rPr lang="en-US" sz="1600" kern="1200" dirty="0"/>
            <a:t>Please mute your audio.</a:t>
          </a:r>
        </a:p>
      </dsp:txBody>
      <dsp:txXfrm>
        <a:off x="1372680" y="2344"/>
        <a:ext cx="5424994" cy="1188467"/>
      </dsp:txXfrm>
    </dsp:sp>
    <dsp:sp modelId="{0206852C-89A0-4A8E-9A5B-DE568CEA9336}">
      <dsp:nvSpPr>
        <dsp:cNvPr id="0" name=""/>
        <dsp:cNvSpPr/>
      </dsp:nvSpPr>
      <dsp:spPr>
        <a:xfrm>
          <a:off x="0" y="1487929"/>
          <a:ext cx="6797675" cy="118846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FB31D3-95A9-4264-AB95-60A5B0554B8B}">
      <dsp:nvSpPr>
        <dsp:cNvPr id="0" name=""/>
        <dsp:cNvSpPr/>
      </dsp:nvSpPr>
      <dsp:spPr>
        <a:xfrm>
          <a:off x="359511" y="1755334"/>
          <a:ext cx="653657" cy="65365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26D3424-8E17-4CDE-B367-77119582A9E6}">
      <dsp:nvSpPr>
        <dsp:cNvPr id="0" name=""/>
        <dsp:cNvSpPr/>
      </dsp:nvSpPr>
      <dsp:spPr>
        <a:xfrm>
          <a:off x="1372680" y="1487929"/>
          <a:ext cx="5424994" cy="1188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80" tIns="125780" rIns="125780" bIns="125780" numCol="1" spcCol="1270" anchor="ctr" anchorCtr="0">
          <a:noAutofit/>
        </a:bodyPr>
        <a:lstStyle/>
        <a:p>
          <a:pPr marL="0" lvl="0" indent="0" algn="l" defTabSz="711200">
            <a:lnSpc>
              <a:spcPct val="90000"/>
            </a:lnSpc>
            <a:spcBef>
              <a:spcPct val="0"/>
            </a:spcBef>
            <a:spcAft>
              <a:spcPct val="35000"/>
            </a:spcAft>
            <a:buNone/>
          </a:pPr>
          <a:r>
            <a:rPr lang="en-US" sz="1600" kern="1200"/>
            <a:t>Please submit questions via the webinar chat feature.</a:t>
          </a:r>
        </a:p>
      </dsp:txBody>
      <dsp:txXfrm>
        <a:off x="1372680" y="1487929"/>
        <a:ext cx="5424994" cy="1188467"/>
      </dsp:txXfrm>
    </dsp:sp>
    <dsp:sp modelId="{A55C49C4-5490-450C-863F-E61EDE7D28EE}">
      <dsp:nvSpPr>
        <dsp:cNvPr id="0" name=""/>
        <dsp:cNvSpPr/>
      </dsp:nvSpPr>
      <dsp:spPr>
        <a:xfrm>
          <a:off x="0" y="2973514"/>
          <a:ext cx="6797675" cy="118846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CF3960-B641-4134-BC55-D18996DCAA45}">
      <dsp:nvSpPr>
        <dsp:cNvPr id="0" name=""/>
        <dsp:cNvSpPr/>
      </dsp:nvSpPr>
      <dsp:spPr>
        <a:xfrm>
          <a:off x="359511" y="3240919"/>
          <a:ext cx="653657" cy="65365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9863CE0-E0A2-43E1-B673-74F6BF04AFF6}">
      <dsp:nvSpPr>
        <dsp:cNvPr id="0" name=""/>
        <dsp:cNvSpPr/>
      </dsp:nvSpPr>
      <dsp:spPr>
        <a:xfrm>
          <a:off x="1372680" y="2973514"/>
          <a:ext cx="5424994" cy="1188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80" tIns="125780" rIns="125780" bIns="125780" numCol="1" spcCol="1270" anchor="ctr" anchorCtr="0">
          <a:noAutofit/>
        </a:bodyPr>
        <a:lstStyle/>
        <a:p>
          <a:pPr marL="0" lvl="0" indent="0" algn="l" defTabSz="711200">
            <a:lnSpc>
              <a:spcPct val="90000"/>
            </a:lnSpc>
            <a:spcBef>
              <a:spcPct val="0"/>
            </a:spcBef>
            <a:spcAft>
              <a:spcPct val="35000"/>
            </a:spcAft>
            <a:buNone/>
          </a:pPr>
          <a:r>
            <a:rPr lang="en-US" sz="1600" kern="1200" dirty="0"/>
            <a:t>We will address as many questions as possible at the end of today’s webinar. For those questions we are unable to get to, answers will be available in the FAQ posted in the portal.</a:t>
          </a:r>
        </a:p>
      </dsp:txBody>
      <dsp:txXfrm>
        <a:off x="1372680" y="2973514"/>
        <a:ext cx="5424994" cy="1188467"/>
      </dsp:txXfrm>
    </dsp:sp>
    <dsp:sp modelId="{131A15BB-2D81-4C0C-81C5-BAD7CB326DE6}">
      <dsp:nvSpPr>
        <dsp:cNvPr id="0" name=""/>
        <dsp:cNvSpPr/>
      </dsp:nvSpPr>
      <dsp:spPr>
        <a:xfrm>
          <a:off x="0" y="4459099"/>
          <a:ext cx="6797675" cy="118846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4CC1A4-B6B4-41C1-A798-27164E9A7F43}">
      <dsp:nvSpPr>
        <dsp:cNvPr id="0" name=""/>
        <dsp:cNvSpPr/>
      </dsp:nvSpPr>
      <dsp:spPr>
        <a:xfrm>
          <a:off x="359511" y="4726504"/>
          <a:ext cx="653657" cy="65365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4057127-D829-4A17-B113-92588E267132}">
      <dsp:nvSpPr>
        <dsp:cNvPr id="0" name=""/>
        <dsp:cNvSpPr/>
      </dsp:nvSpPr>
      <dsp:spPr>
        <a:xfrm>
          <a:off x="1372680" y="4459099"/>
          <a:ext cx="5424994" cy="1188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80" tIns="125780" rIns="125780" bIns="125780" numCol="1" spcCol="1270" anchor="ctr" anchorCtr="0">
          <a:noAutofit/>
        </a:bodyPr>
        <a:lstStyle/>
        <a:p>
          <a:pPr marL="0" lvl="0" indent="0" algn="l" defTabSz="711200">
            <a:lnSpc>
              <a:spcPct val="90000"/>
            </a:lnSpc>
            <a:spcBef>
              <a:spcPct val="0"/>
            </a:spcBef>
            <a:spcAft>
              <a:spcPct val="35000"/>
            </a:spcAft>
            <a:buNone/>
          </a:pPr>
          <a:r>
            <a:rPr lang="en-US" sz="1600" kern="1200" dirty="0"/>
            <a:t>A recording of the webinar will be distributed after the webinar </a:t>
          </a:r>
          <a:r>
            <a:rPr lang="en-US" sz="1600" kern="1200" dirty="0">
              <a:solidFill>
                <a:schemeClr val="bg1"/>
              </a:solidFill>
            </a:rPr>
            <a:t>and made available </a:t>
          </a:r>
          <a:r>
            <a:rPr lang="en-US" sz="1600" kern="1200" dirty="0"/>
            <a:t>on the MHDO website. </a:t>
          </a:r>
        </a:p>
      </dsp:txBody>
      <dsp:txXfrm>
        <a:off x="1372680" y="4459099"/>
        <a:ext cx="5424994" cy="11884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82C3A0-309B-4C16-AAF5-6DDDA79A79BA}">
      <dsp:nvSpPr>
        <dsp:cNvPr id="0" name=""/>
        <dsp:cNvSpPr/>
      </dsp:nvSpPr>
      <dsp:spPr>
        <a:xfrm>
          <a:off x="0" y="918110"/>
          <a:ext cx="6797675" cy="169497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1A57364-D07D-4DF3-B42C-258E4FE4463D}">
      <dsp:nvSpPr>
        <dsp:cNvPr id="0" name=""/>
        <dsp:cNvSpPr/>
      </dsp:nvSpPr>
      <dsp:spPr>
        <a:xfrm>
          <a:off x="512729" y="1299479"/>
          <a:ext cx="932235" cy="93223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9C74882-F99F-479A-9B08-B20F9A8894D3}">
      <dsp:nvSpPr>
        <dsp:cNvPr id="0" name=""/>
        <dsp:cNvSpPr/>
      </dsp:nvSpPr>
      <dsp:spPr>
        <a:xfrm>
          <a:off x="1957694" y="918110"/>
          <a:ext cx="4839980" cy="1694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385" tIns="179385" rIns="179385" bIns="179385" numCol="1" spcCol="1270" anchor="ctr" anchorCtr="0">
          <a:noAutofit/>
        </a:bodyPr>
        <a:lstStyle/>
        <a:p>
          <a:pPr marL="0" lvl="0" indent="0" algn="l" defTabSz="1111250">
            <a:lnSpc>
              <a:spcPct val="90000"/>
            </a:lnSpc>
            <a:spcBef>
              <a:spcPct val="0"/>
            </a:spcBef>
            <a:spcAft>
              <a:spcPct val="35000"/>
            </a:spcAft>
            <a:buNone/>
          </a:pPr>
          <a:r>
            <a:rPr lang="en-US" sz="2500" kern="1200"/>
            <a:t>Please submit questions via the webinar chat feature.</a:t>
          </a:r>
        </a:p>
      </dsp:txBody>
      <dsp:txXfrm>
        <a:off x="1957694" y="918110"/>
        <a:ext cx="4839980" cy="1694973"/>
      </dsp:txXfrm>
    </dsp:sp>
    <dsp:sp modelId="{D9279AF4-0B86-4EAB-8D08-40D3FD299D24}">
      <dsp:nvSpPr>
        <dsp:cNvPr id="0" name=""/>
        <dsp:cNvSpPr/>
      </dsp:nvSpPr>
      <dsp:spPr>
        <a:xfrm>
          <a:off x="0" y="3036827"/>
          <a:ext cx="6797675" cy="169497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5781E4A-E56E-4732-A887-22B570D040C8}">
      <dsp:nvSpPr>
        <dsp:cNvPr id="0" name=""/>
        <dsp:cNvSpPr/>
      </dsp:nvSpPr>
      <dsp:spPr>
        <a:xfrm>
          <a:off x="512729" y="3418196"/>
          <a:ext cx="932235" cy="93223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5D653C4-059A-4A42-ACA9-A35764356954}">
      <dsp:nvSpPr>
        <dsp:cNvPr id="0" name=""/>
        <dsp:cNvSpPr/>
      </dsp:nvSpPr>
      <dsp:spPr>
        <a:xfrm>
          <a:off x="1957694" y="3036827"/>
          <a:ext cx="4839980" cy="16949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385" tIns="179385" rIns="179385" bIns="179385" numCol="1" spcCol="1270" anchor="ctr" anchorCtr="0">
          <a:noAutofit/>
        </a:bodyPr>
        <a:lstStyle/>
        <a:p>
          <a:pPr marL="0" lvl="0" indent="0" algn="l" defTabSz="889000">
            <a:lnSpc>
              <a:spcPct val="90000"/>
            </a:lnSpc>
            <a:spcBef>
              <a:spcPct val="0"/>
            </a:spcBef>
            <a:spcAft>
              <a:spcPct val="35000"/>
            </a:spcAft>
            <a:buNone/>
          </a:pPr>
          <a:r>
            <a:rPr lang="en-US" sz="2000" kern="1200" dirty="0"/>
            <a:t>We </a:t>
          </a:r>
          <a:r>
            <a:rPr lang="en-US" sz="2000" kern="1200" dirty="0">
              <a:solidFill>
                <a:prstClr val="white">
                  <a:hueOff val="0"/>
                  <a:satOff val="0"/>
                  <a:lumOff val="0"/>
                  <a:alphaOff val="0"/>
                </a:prstClr>
              </a:solidFill>
              <a:latin typeface="Calibri" panose="020F0502020204030204"/>
              <a:ea typeface="+mn-ea"/>
              <a:cs typeface="+mn-cs"/>
            </a:rPr>
            <a:t>will address as many questions as possible at this time. For </a:t>
          </a:r>
          <a:r>
            <a:rPr lang="en-US" sz="2000" kern="1200" dirty="0"/>
            <a:t>those questions we are unable to get to, answers will be </a:t>
          </a:r>
          <a:r>
            <a:rPr lang="en-US" sz="2000" kern="1200" dirty="0">
              <a:solidFill>
                <a:schemeClr val="bg1"/>
              </a:solidFill>
            </a:rPr>
            <a:t>provided</a:t>
          </a:r>
          <a:r>
            <a:rPr lang="en-US" sz="2000" kern="1200" dirty="0"/>
            <a:t> in the FAQ available in the portal.</a:t>
          </a:r>
        </a:p>
      </dsp:txBody>
      <dsp:txXfrm>
        <a:off x="1957694" y="3036827"/>
        <a:ext cx="4839980" cy="169497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8"/>
          </a:xfrm>
          <a:prstGeom prst="rect">
            <a:avLst/>
          </a:prstGeom>
        </p:spPr>
        <p:txBody>
          <a:bodyPr vert="horz" lIns="95646" tIns="47823" rIns="95646" bIns="47823" rtlCol="0"/>
          <a:lstStyle>
            <a:lvl1pPr algn="l">
              <a:defRPr sz="1300"/>
            </a:lvl1pPr>
          </a:lstStyle>
          <a:p>
            <a:endParaRPr lang="en-US" dirty="0"/>
          </a:p>
        </p:txBody>
      </p:sp>
      <p:sp>
        <p:nvSpPr>
          <p:cNvPr id="3" name="Date Placeholder 2"/>
          <p:cNvSpPr>
            <a:spLocks noGrp="1"/>
          </p:cNvSpPr>
          <p:nvPr>
            <p:ph type="dt" idx="1"/>
          </p:nvPr>
        </p:nvSpPr>
        <p:spPr>
          <a:xfrm>
            <a:off x="4143587" y="1"/>
            <a:ext cx="3169920" cy="481728"/>
          </a:xfrm>
          <a:prstGeom prst="rect">
            <a:avLst/>
          </a:prstGeom>
        </p:spPr>
        <p:txBody>
          <a:bodyPr vert="horz" lIns="95646" tIns="47823" rIns="95646" bIns="47823" rtlCol="0"/>
          <a:lstStyle>
            <a:lvl1pPr algn="r">
              <a:defRPr sz="1300"/>
            </a:lvl1pPr>
          </a:lstStyle>
          <a:p>
            <a:fld id="{7C51721D-FE74-4937-AFA3-EDEA76864D15}" type="datetimeFigureOut">
              <a:rPr lang="en-US" smtClean="0"/>
              <a:t>5/11/2023</a:t>
            </a:fld>
            <a:endParaRPr lang="en-US"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5646" tIns="47823" rIns="95646" bIns="47823" rtlCol="0" anchor="ctr"/>
          <a:lstStyle/>
          <a:p>
            <a:endParaRPr lang="en-US" dirty="0"/>
          </a:p>
        </p:txBody>
      </p:sp>
      <p:sp>
        <p:nvSpPr>
          <p:cNvPr id="5" name="Notes Placeholder 4"/>
          <p:cNvSpPr>
            <a:spLocks noGrp="1"/>
          </p:cNvSpPr>
          <p:nvPr>
            <p:ph type="body" sz="quarter" idx="3"/>
          </p:nvPr>
        </p:nvSpPr>
        <p:spPr>
          <a:xfrm>
            <a:off x="731520" y="4620578"/>
            <a:ext cx="5852160" cy="3780473"/>
          </a:xfrm>
          <a:prstGeom prst="rect">
            <a:avLst/>
          </a:prstGeom>
        </p:spPr>
        <p:txBody>
          <a:bodyPr vert="horz" lIns="95646" tIns="47823" rIns="95646" bIns="478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7"/>
          </a:xfrm>
          <a:prstGeom prst="rect">
            <a:avLst/>
          </a:prstGeom>
        </p:spPr>
        <p:txBody>
          <a:bodyPr vert="horz" lIns="95646" tIns="47823" rIns="95646" bIns="47823"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7"/>
          </a:xfrm>
          <a:prstGeom prst="rect">
            <a:avLst/>
          </a:prstGeom>
        </p:spPr>
        <p:txBody>
          <a:bodyPr vert="horz" lIns="95646" tIns="47823" rIns="95646" bIns="47823" rtlCol="0" anchor="b"/>
          <a:lstStyle>
            <a:lvl1pPr algn="r">
              <a:defRPr sz="1300"/>
            </a:lvl1pPr>
          </a:lstStyle>
          <a:p>
            <a:fld id="{CF13529E-598B-4780-B315-0810095E5A43}" type="slidenum">
              <a:rPr lang="en-US" smtClean="0"/>
              <a:t>‹#›</a:t>
            </a:fld>
            <a:endParaRPr lang="en-US" dirty="0"/>
          </a:p>
        </p:txBody>
      </p:sp>
    </p:spTree>
    <p:extLst>
      <p:ext uri="{BB962C8B-B14F-4D97-AF65-F5344CB8AC3E}">
        <p14:creationId xmlns:p14="http://schemas.microsoft.com/office/powerpoint/2010/main" val="2518163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1</a:t>
            </a:fld>
            <a:endParaRPr lang="en-US" dirty="0"/>
          </a:p>
        </p:txBody>
      </p:sp>
    </p:spTree>
    <p:extLst>
      <p:ext uri="{BB962C8B-B14F-4D97-AF65-F5344CB8AC3E}">
        <p14:creationId xmlns:p14="http://schemas.microsoft.com/office/powerpoint/2010/main" val="371933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3</a:t>
            </a:fld>
            <a:endParaRPr lang="en-US" dirty="0"/>
          </a:p>
        </p:txBody>
      </p:sp>
    </p:spTree>
    <p:extLst>
      <p:ext uri="{BB962C8B-B14F-4D97-AF65-F5344CB8AC3E}">
        <p14:creationId xmlns:p14="http://schemas.microsoft.com/office/powerpoint/2010/main" val="2611490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4</a:t>
            </a:fld>
            <a:endParaRPr lang="en-US" dirty="0"/>
          </a:p>
        </p:txBody>
      </p:sp>
    </p:spTree>
    <p:extLst>
      <p:ext uri="{BB962C8B-B14F-4D97-AF65-F5344CB8AC3E}">
        <p14:creationId xmlns:p14="http://schemas.microsoft.com/office/powerpoint/2010/main" val="9685948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5</a:t>
            </a:fld>
            <a:endParaRPr lang="en-US" dirty="0"/>
          </a:p>
        </p:txBody>
      </p:sp>
    </p:spTree>
    <p:extLst>
      <p:ext uri="{BB962C8B-B14F-4D97-AF65-F5344CB8AC3E}">
        <p14:creationId xmlns:p14="http://schemas.microsoft.com/office/powerpoint/2010/main" val="1770085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13529E-598B-4780-B315-0810095E5A43}" type="slidenum">
              <a:rPr lang="en-US" smtClean="0"/>
              <a:t>15</a:t>
            </a:fld>
            <a:endParaRPr lang="en-US" dirty="0"/>
          </a:p>
        </p:txBody>
      </p:sp>
    </p:spTree>
    <p:extLst>
      <p:ext uri="{BB962C8B-B14F-4D97-AF65-F5344CB8AC3E}">
        <p14:creationId xmlns:p14="http://schemas.microsoft.com/office/powerpoint/2010/main" val="1881881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password is case sensitive. </a:t>
            </a:r>
          </a:p>
        </p:txBody>
      </p:sp>
      <p:sp>
        <p:nvSpPr>
          <p:cNvPr id="4" name="Slide Number Placeholder 3"/>
          <p:cNvSpPr>
            <a:spLocks noGrp="1"/>
          </p:cNvSpPr>
          <p:nvPr>
            <p:ph type="sldNum" sz="quarter" idx="5"/>
          </p:nvPr>
        </p:nvSpPr>
        <p:spPr/>
        <p:txBody>
          <a:bodyPr/>
          <a:lstStyle/>
          <a:p>
            <a:fld id="{CF13529E-598B-4780-B315-0810095E5A43}" type="slidenum">
              <a:rPr lang="en-US" smtClean="0"/>
              <a:t>16</a:t>
            </a:fld>
            <a:endParaRPr lang="en-US" dirty="0"/>
          </a:p>
        </p:txBody>
      </p:sp>
    </p:spTree>
    <p:extLst>
      <p:ext uri="{BB962C8B-B14F-4D97-AF65-F5344CB8AC3E}">
        <p14:creationId xmlns:p14="http://schemas.microsoft.com/office/powerpoint/2010/main" val="1339254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YouTube link is an additional resource about the process but wouldn’t need to be opened during the webinar. </a:t>
            </a:r>
          </a:p>
        </p:txBody>
      </p:sp>
      <p:sp>
        <p:nvSpPr>
          <p:cNvPr id="4" name="Slide Number Placeholder 3"/>
          <p:cNvSpPr>
            <a:spLocks noGrp="1"/>
          </p:cNvSpPr>
          <p:nvPr>
            <p:ph type="sldNum" sz="quarter" idx="5"/>
          </p:nvPr>
        </p:nvSpPr>
        <p:spPr/>
        <p:txBody>
          <a:bodyPr/>
          <a:lstStyle/>
          <a:p>
            <a:fld id="{CF13529E-598B-4780-B315-0810095E5A43}" type="slidenum">
              <a:rPr lang="en-US" smtClean="0"/>
              <a:t>19</a:t>
            </a:fld>
            <a:endParaRPr lang="en-US" dirty="0"/>
          </a:p>
        </p:txBody>
      </p:sp>
    </p:spTree>
    <p:extLst>
      <p:ext uri="{BB962C8B-B14F-4D97-AF65-F5344CB8AC3E}">
        <p14:creationId xmlns:p14="http://schemas.microsoft.com/office/powerpoint/2010/main" val="10119844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13529E-598B-4780-B315-0810095E5A43}" type="slidenum">
              <a:rPr lang="en-US" smtClean="0"/>
              <a:t>21</a:t>
            </a:fld>
            <a:endParaRPr lang="en-US"/>
          </a:p>
        </p:txBody>
      </p:sp>
    </p:spTree>
    <p:extLst>
      <p:ext uri="{BB962C8B-B14F-4D97-AF65-F5344CB8AC3E}">
        <p14:creationId xmlns:p14="http://schemas.microsoft.com/office/powerpoint/2010/main" val="1401635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l">
              <a:buNone/>
              <a:defRPr sz="28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7B3F8321-C156-4961-8963-3387FA270D11}" type="datetime1">
              <a:rPr lang="en-US" smtClean="0"/>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5D607E-D0B0-466F-8593-A5BE1B2742E0}" type="datetime1">
              <a:rPr lang="en-US" smtClean="0"/>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D7074-05FA-4867-89BF-54E361F31081}" type="datetime1">
              <a:rPr lang="en-US" smtClean="0"/>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l">
              <a:buNone/>
              <a:defRPr sz="28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DD9AD1D1-605C-46A7-9DFD-AF2C18AC4C30}" type="datetime1">
              <a:rPr lang="en-US" smtClean="0"/>
              <a:t>5/11/2023</a:t>
            </a:fld>
            <a:endParaRPr lang="en-US" dirty="0"/>
          </a:p>
        </p:txBody>
      </p:sp>
      <p:sp>
        <p:nvSpPr>
          <p:cNvPr id="5" name="Footer Placeholder 4"/>
          <p:cNvSpPr>
            <a:spLocks noGrp="1"/>
          </p:cNvSpPr>
          <p:nvPr>
            <p:ph type="ftr" sz="quarter" idx="11"/>
          </p:nvPr>
        </p:nvSpPr>
        <p:spPr/>
        <p:txBody>
          <a:bodyPr/>
          <a:lstStyle/>
          <a:p>
            <a:r>
              <a:rPr lang="en-US"/>
              <a:t>State of Maine</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6414221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115203" cy="1450757"/>
          </a:xfrm>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a:xfrm>
            <a:off x="1097280" y="2039814"/>
            <a:ext cx="10115202" cy="3829279"/>
          </a:xfrm>
        </p:spPr>
        <p:txBody>
          <a:bodyPr/>
          <a:lstStyle>
            <a:lvl1pPr>
              <a:defRPr sz="3400"/>
            </a:lvl1pPr>
            <a:lvl2pPr>
              <a:defRPr sz="2400">
                <a:solidFill>
                  <a:schemeClr val="accent3">
                    <a:lumMod val="75000"/>
                  </a:schemeClr>
                </a:solidFill>
              </a:defRPr>
            </a:lvl2pPr>
            <a:lvl3pPr>
              <a:defRPr sz="20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D8E99EA3-906C-4BF5-AEAD-68F2F48FC6E6}" type="datetime1">
              <a:rPr lang="en-US" smtClean="0"/>
              <a:t>5/11/2023</a:t>
            </a:fld>
            <a:endParaRPr lang="en-US" dirty="0"/>
          </a:p>
        </p:txBody>
      </p:sp>
      <p:sp>
        <p:nvSpPr>
          <p:cNvPr id="5" name="Footer Placeholder 4"/>
          <p:cNvSpPr>
            <a:spLocks noGrp="1"/>
          </p:cNvSpPr>
          <p:nvPr>
            <p:ph type="ftr" sz="quarter" idx="11"/>
          </p:nvPr>
        </p:nvSpPr>
        <p:spPr/>
        <p:txBody>
          <a:bodyPr/>
          <a:lstStyle/>
          <a:p>
            <a:r>
              <a:rPr lang="en-US"/>
              <a:t>State of Maine</a:t>
            </a:r>
            <a:endParaRPr lang="en-US" dirty="0"/>
          </a:p>
        </p:txBody>
      </p:sp>
      <p:sp>
        <p:nvSpPr>
          <p:cNvPr id="6" name="Slide Number Placeholder 5"/>
          <p:cNvSpPr>
            <a:spLocks noGrp="1"/>
          </p:cNvSpPr>
          <p:nvPr>
            <p:ph type="sldNum" sz="quarter" idx="12"/>
          </p:nvPr>
        </p:nvSpPr>
        <p:spPr/>
        <p:txBody>
          <a:bodyPr/>
          <a:lstStyle>
            <a:lvl1pPr>
              <a:defRPr sz="2200"/>
            </a:lvl1pPr>
          </a:lstStyle>
          <a:p>
            <a:fld id="{4CE482DC-2269-4F26-9D2A-7E44B1A4CD85}" type="slidenum">
              <a:rPr lang="en-US" smtClean="0"/>
              <a:pPr/>
              <a:t>‹#›</a:t>
            </a:fld>
            <a:endParaRPr lang="en-US" dirty="0"/>
          </a:p>
        </p:txBody>
      </p:sp>
    </p:spTree>
    <p:extLst>
      <p:ext uri="{BB962C8B-B14F-4D97-AF65-F5344CB8AC3E}">
        <p14:creationId xmlns:p14="http://schemas.microsoft.com/office/powerpoint/2010/main" val="33956785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BFD24C-CED6-4EF6-9A57-9A9EFEE50545}" type="datetime1">
              <a:rPr lang="en-US" smtClean="0"/>
              <a:t>5/11/2023</a:t>
            </a:fld>
            <a:endParaRPr lang="en-US" dirty="0"/>
          </a:p>
        </p:txBody>
      </p:sp>
      <p:sp>
        <p:nvSpPr>
          <p:cNvPr id="5" name="Footer Placeholder 4"/>
          <p:cNvSpPr>
            <a:spLocks noGrp="1"/>
          </p:cNvSpPr>
          <p:nvPr>
            <p:ph type="ftr" sz="quarter" idx="11"/>
          </p:nvPr>
        </p:nvSpPr>
        <p:spPr/>
        <p:txBody>
          <a:bodyPr/>
          <a:lstStyle/>
          <a:p>
            <a:r>
              <a:rPr lang="en-US"/>
              <a:t>State of Maine</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35943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197703"/>
            <a:ext cx="10058400" cy="1450757"/>
          </a:xfrm>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943C0A-30A9-4B74-89CD-80E1E9FED846}" type="datetime1">
              <a:rPr lang="en-US" smtClean="0"/>
              <a:t>5/11/2023</a:t>
            </a:fld>
            <a:endParaRPr lang="en-US" dirty="0"/>
          </a:p>
        </p:txBody>
      </p:sp>
      <p:sp>
        <p:nvSpPr>
          <p:cNvPr id="6" name="Footer Placeholder 5"/>
          <p:cNvSpPr>
            <a:spLocks noGrp="1"/>
          </p:cNvSpPr>
          <p:nvPr>
            <p:ph type="ftr" sz="quarter" idx="11"/>
          </p:nvPr>
        </p:nvSpPr>
        <p:spPr/>
        <p:txBody>
          <a:bodyPr/>
          <a:lstStyle/>
          <a:p>
            <a:r>
              <a:rPr lang="en-US"/>
              <a:t>State of Maine</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7921171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189613-A286-4F37-A464-FE0630D008CC}" type="datetime1">
              <a:rPr lang="en-US" smtClean="0"/>
              <a:t>5/11/2023</a:t>
            </a:fld>
            <a:endParaRPr lang="en-US" dirty="0"/>
          </a:p>
        </p:txBody>
      </p:sp>
      <p:sp>
        <p:nvSpPr>
          <p:cNvPr id="8" name="Footer Placeholder 7"/>
          <p:cNvSpPr>
            <a:spLocks noGrp="1"/>
          </p:cNvSpPr>
          <p:nvPr>
            <p:ph type="ftr" sz="quarter" idx="11"/>
          </p:nvPr>
        </p:nvSpPr>
        <p:spPr/>
        <p:txBody>
          <a:bodyPr/>
          <a:lstStyle/>
          <a:p>
            <a:r>
              <a:rPr lang="en-US"/>
              <a:t>State of Maine</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5813465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0BCE70-358E-4FCF-89A7-32200CBE4FD7}" type="datetime1">
              <a:rPr lang="en-US" smtClean="0"/>
              <a:t>5/11/2023</a:t>
            </a:fld>
            <a:endParaRPr lang="en-US" dirty="0"/>
          </a:p>
        </p:txBody>
      </p:sp>
      <p:sp>
        <p:nvSpPr>
          <p:cNvPr id="4" name="Footer Placeholder 3"/>
          <p:cNvSpPr>
            <a:spLocks noGrp="1"/>
          </p:cNvSpPr>
          <p:nvPr>
            <p:ph type="ftr" sz="quarter" idx="11"/>
          </p:nvPr>
        </p:nvSpPr>
        <p:spPr/>
        <p:txBody>
          <a:bodyPr/>
          <a:lstStyle/>
          <a:p>
            <a:r>
              <a:rPr lang="en-US"/>
              <a:t>State of Maine</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4786430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C0C5CFA-2EFF-48C1-BD0C-E4749DC588FA}" type="datetime1">
              <a:rPr lang="en-US" smtClean="0"/>
              <a:t>5/11/2023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State of Maine</a:t>
            </a:r>
            <a:endParaRPr lang="en-US" dirty="0"/>
          </a:p>
        </p:txBody>
      </p:sp>
      <p:sp>
        <p:nvSpPr>
          <p:cNvPr id="9" name="Slide Number Placeholder 8"/>
          <p:cNvSpPr>
            <a:spLocks noGrp="1"/>
          </p:cNvSpPr>
          <p:nvPr>
            <p:ph type="sldNum" sz="quarter" idx="12"/>
          </p:nvPr>
        </p:nvSpPr>
        <p:spPr/>
        <p:txBody>
          <a:bodyPr/>
          <a:lstStyle>
            <a:lvl1pPr>
              <a:defRPr sz="22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739521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600" b="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5F6B03F-B0DC-4A4A-AA31-2E76C4633C2F}" type="datetime1">
              <a:rPr lang="en-US" smtClean="0"/>
              <a:t>5/11/2023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State of Maine</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520180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115203" cy="1450757"/>
          </a:xfrm>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a:xfrm>
            <a:off x="1097280" y="2039814"/>
            <a:ext cx="10115202" cy="3829279"/>
          </a:xfrm>
        </p:spPr>
        <p:txBody>
          <a:bodyPr/>
          <a:lstStyle>
            <a:lvl1pPr>
              <a:defRPr sz="3400"/>
            </a:lvl1pPr>
            <a:lvl2pPr>
              <a:defRPr sz="2400">
                <a:solidFill>
                  <a:schemeClr val="accent3">
                    <a:lumMod val="75000"/>
                  </a:schemeClr>
                </a:solidFill>
              </a:defRPr>
            </a:lvl2pPr>
            <a:lvl3pPr>
              <a:defRPr sz="20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D5D94F6D-28C8-4E33-8AA3-EF40A74D8222}" type="datetime1">
              <a:rPr lang="en-US" smtClean="0"/>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200"/>
            </a:lvl1pPr>
          </a:lstStyle>
          <a:p>
            <a:fld id="{4CE482DC-2269-4F26-9D2A-7E44B1A4CD85}"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E36E9D5-6EDE-48FD-A6DF-63A37C9F1FA3}" type="datetime1">
              <a:rPr lang="en-US" smtClean="0"/>
              <a:t>5/11/2023</a:t>
            </a:fld>
            <a:endParaRPr lang="en-US" dirty="0"/>
          </a:p>
        </p:txBody>
      </p:sp>
      <p:sp>
        <p:nvSpPr>
          <p:cNvPr id="6" name="Footer Placeholder 5"/>
          <p:cNvSpPr>
            <a:spLocks noGrp="1"/>
          </p:cNvSpPr>
          <p:nvPr>
            <p:ph type="ftr" sz="quarter" idx="11"/>
          </p:nvPr>
        </p:nvSpPr>
        <p:spPr/>
        <p:txBody>
          <a:bodyPr/>
          <a:lstStyle/>
          <a:p>
            <a:r>
              <a:rPr lang="en-US"/>
              <a:t>State of Maine</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507856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3617BA-14A6-4187-8089-7016E32A94A9}" type="datetime1">
              <a:rPr lang="en-US" smtClean="0"/>
              <a:t>5/11/2023</a:t>
            </a:fld>
            <a:endParaRPr lang="en-US" dirty="0"/>
          </a:p>
        </p:txBody>
      </p:sp>
      <p:sp>
        <p:nvSpPr>
          <p:cNvPr id="5" name="Footer Placeholder 4"/>
          <p:cNvSpPr>
            <a:spLocks noGrp="1"/>
          </p:cNvSpPr>
          <p:nvPr>
            <p:ph type="ftr" sz="quarter" idx="11"/>
          </p:nvPr>
        </p:nvSpPr>
        <p:spPr/>
        <p:txBody>
          <a:bodyPr/>
          <a:lstStyle/>
          <a:p>
            <a:r>
              <a:rPr lang="en-US"/>
              <a:t>State of Maine</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1978772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48E5AC-CBBD-4260-BA8F-00A02079E6EE}" type="datetime1">
              <a:rPr lang="en-US" smtClean="0"/>
              <a:t>5/11/2023</a:t>
            </a:fld>
            <a:endParaRPr lang="en-US" dirty="0"/>
          </a:p>
        </p:txBody>
      </p:sp>
      <p:sp>
        <p:nvSpPr>
          <p:cNvPr id="5" name="Footer Placeholder 4"/>
          <p:cNvSpPr>
            <a:spLocks noGrp="1"/>
          </p:cNvSpPr>
          <p:nvPr>
            <p:ph type="ftr" sz="quarter" idx="11"/>
          </p:nvPr>
        </p:nvSpPr>
        <p:spPr/>
        <p:txBody>
          <a:bodyPr/>
          <a:lstStyle/>
          <a:p>
            <a:r>
              <a:rPr lang="en-US"/>
              <a:t>State of Maine</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61410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D334EF-60EA-461B-A053-0403FA19CEB6}" type="datetime1">
              <a:rPr lang="en-US" smtClean="0"/>
              <a:t>5/11/2023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197703"/>
            <a:ext cx="10058400" cy="1450757"/>
          </a:xfrm>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EC38D51-6C89-4C56-A351-FE9EED2B374A}" type="datetime1">
              <a:rPr lang="en-US" smtClean="0"/>
              <a:t>5/11/2023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167F9F-A094-42FE-9926-F301820A79A5}" type="datetime1">
              <a:rPr lang="en-US" smtClean="0"/>
              <a:t>5/11/2023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A1A47A1-2A73-4359-86CF-D841532A0198}" type="datetime1">
              <a:rPr lang="en-US" smtClean="0"/>
              <a:t>5/11/2023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94B6061-F60C-460B-B6AC-722A8BDB3C5D}" type="datetime1">
              <a:rPr lang="en-US" smtClean="0"/>
              <a:t>5/11/2023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lvl1pPr>
              <a:defRPr sz="2200"/>
            </a:lvl1p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600" b="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7DE8012-8B75-447F-8E54-C7ECFCB98E9D}" type="datetime1">
              <a:rPr lang="en-US" smtClean="0"/>
              <a:t>5/11/2023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ECC381-7308-4E1D-9747-A157E6AE3304}" type="datetime1">
              <a:rPr lang="en-US" smtClean="0"/>
              <a:t>5/11/2023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b="0" i="0" u="none" dirty="0"/>
          </a:p>
        </p:txBody>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B507AED-9B59-4F64-810D-A41512334C6B}" type="datetime1">
              <a:rPr lang="en-US" smtClean="0"/>
              <a:t>5/11/2023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85000"/>
        </a:lnSpc>
        <a:spcBef>
          <a:spcPct val="0"/>
        </a:spcBef>
        <a:buNone/>
        <a:defRPr sz="4800" b="0" i="0" u="none"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b="0" i="0" u="none"/>
          </a:p>
        </p:txBody>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3F1C6E9-7DA5-4530-AACC-E3805C20CB7B}" type="datetime1">
              <a:rPr lang="en-US" smtClean="0"/>
              <a:t>5/11/2023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State of Maine</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563297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l" defTabSz="914400" rtl="0" eaLnBrk="1" latinLnBrk="0" hangingPunct="1">
        <a:lnSpc>
          <a:spcPct val="85000"/>
        </a:lnSpc>
        <a:spcBef>
          <a:spcPct val="0"/>
        </a:spcBef>
        <a:buNone/>
        <a:defRPr sz="4800" b="0" i="0" u="none"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dc.gov/nhsn/pdfs/ltc/ltcf-labid-event-protocol_current.pdf" TargetMode="External"/><Relationship Id="rId2" Type="http://schemas.openxmlformats.org/officeDocument/2006/relationships/hyperlink" Target="https://www.cdc.gov/nhsn/ltc/cdiff-mrsa/index.html" TargetMode="Externa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hyperlink" Target="https://www.cdc.gov/nhsn/forms/57.138_LabIDEvent_LTCF_BLANK-p.pdf" TargetMode="Externa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hyperlink" Target="https://www.cdc.gov/nhsn/forms/57.142_DenominatorLTCF_BLANK.pdf" TargetMode="External"/><Relationship Id="rId2" Type="http://schemas.openxmlformats.org/officeDocument/2006/relationships/hyperlink" Target="https://www.cdc.gov/nhsn/forms/57.139_MDROMonthlyReporting_LTCF_BLANK.pdf" TargetMode="Externa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hyperlink" Target="http://www.cdc.gov/nhsn/pdfs/groups-startup/joingroup-current.pdf"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hyperlink" Target="https://www.youtube.com/watch?v=nCmh6oRJhoE"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hyperlink" Target="https://maineinfectionpreventionforum.org/" TargetMode="Externa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hyperlink" Target="mailto:Kimberly.Bonsant@maine.gov"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hyperlink" Target="https://maineinfectionpreventionforum.org/"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351914"/>
            <a:ext cx="10058400" cy="2569221"/>
          </a:xfrm>
        </p:spPr>
        <p:txBody>
          <a:bodyPr>
            <a:normAutofit/>
          </a:bodyPr>
          <a:lstStyle/>
          <a:p>
            <a:r>
              <a:rPr lang="en-US" sz="6600" dirty="0"/>
              <a:t>New Reporting Requirement Specific to Nursing Facilities</a:t>
            </a:r>
            <a:endParaRPr lang="en-US" sz="6600" dirty="0">
              <a:solidFill>
                <a:schemeClr val="tx1"/>
              </a:solidFill>
            </a:endParaRPr>
          </a:p>
        </p:txBody>
      </p:sp>
      <p:sp>
        <p:nvSpPr>
          <p:cNvPr id="3" name="Subtitle 2"/>
          <p:cNvSpPr>
            <a:spLocks noGrp="1"/>
          </p:cNvSpPr>
          <p:nvPr>
            <p:ph type="subTitle" idx="1"/>
          </p:nvPr>
        </p:nvSpPr>
        <p:spPr>
          <a:xfrm>
            <a:off x="1097280" y="5046083"/>
            <a:ext cx="10058400" cy="1143000"/>
          </a:xfrm>
        </p:spPr>
        <p:txBody>
          <a:bodyPr/>
          <a:lstStyle/>
          <a:p>
            <a:r>
              <a:rPr lang="en-US" dirty="0"/>
              <a:t>April 5, 2023</a:t>
            </a:r>
          </a:p>
          <a:p>
            <a:r>
              <a:rPr lang="en-US" dirty="0"/>
              <a:t>1:00 – 2:00pm EST</a:t>
            </a:r>
          </a:p>
        </p:txBody>
      </p:sp>
      <p:pic>
        <p:nvPicPr>
          <p:cNvPr id="4" name="Picture 3"/>
          <p:cNvPicPr>
            <a:picLocks noChangeAspect="1"/>
          </p:cNvPicPr>
          <p:nvPr/>
        </p:nvPicPr>
        <p:blipFill>
          <a:blip r:embed="rId3"/>
          <a:stretch>
            <a:fillRect/>
          </a:stretch>
        </p:blipFill>
        <p:spPr>
          <a:xfrm>
            <a:off x="840935" y="356186"/>
            <a:ext cx="3427886" cy="1031590"/>
          </a:xfrm>
          <a:prstGeom prst="rect">
            <a:avLst/>
          </a:prstGeom>
          <a:solidFill>
            <a:schemeClr val="bg1"/>
          </a:solidFill>
        </p:spPr>
      </p:pic>
      <p:sp>
        <p:nvSpPr>
          <p:cNvPr id="5" name="Rectangle 3"/>
          <p:cNvSpPr>
            <a:spLocks noChangeArrowheads="1"/>
          </p:cNvSpPr>
          <p:nvPr/>
        </p:nvSpPr>
        <p:spPr bwMode="auto">
          <a:xfrm>
            <a:off x="1097280" y="1936191"/>
            <a:ext cx="10058400" cy="415724"/>
          </a:xfrm>
          <a:prstGeom prst="rect">
            <a:avLst/>
          </a:prstGeom>
          <a:solidFill>
            <a:srgbClr val="00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320871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AA463-DE68-495B-BB69-8A4F952DCACF}"/>
              </a:ext>
            </a:extLst>
          </p:cNvPr>
          <p:cNvSpPr>
            <a:spLocks noGrp="1"/>
          </p:cNvSpPr>
          <p:nvPr>
            <p:ph type="title"/>
          </p:nvPr>
        </p:nvSpPr>
        <p:spPr/>
        <p:txBody>
          <a:bodyPr/>
          <a:lstStyle/>
          <a:p>
            <a:r>
              <a:rPr lang="en-US" dirty="0"/>
              <a:t>Protocol for CDI Data Collection and Reporting</a:t>
            </a:r>
            <a:br>
              <a:rPr lang="en-US" dirty="0"/>
            </a:br>
            <a:endParaRPr lang="en-US" dirty="0"/>
          </a:p>
        </p:txBody>
      </p:sp>
      <p:sp>
        <p:nvSpPr>
          <p:cNvPr id="3" name="Content Placeholder 2">
            <a:extLst>
              <a:ext uri="{FF2B5EF4-FFF2-40B4-BE49-F238E27FC236}">
                <a16:creationId xmlns:a16="http://schemas.microsoft.com/office/drawing/2014/main" id="{7C02C936-4D4A-44F7-BA6C-3D819319CFE0}"/>
              </a:ext>
            </a:extLst>
          </p:cNvPr>
          <p:cNvSpPr>
            <a:spLocks noGrp="1"/>
          </p:cNvSpPr>
          <p:nvPr>
            <p:ph idx="1"/>
          </p:nvPr>
        </p:nvSpPr>
        <p:spPr/>
        <p:txBody>
          <a:bodyPr/>
          <a:lstStyle/>
          <a:p>
            <a:pPr marL="0" marR="0" indent="0">
              <a:lnSpc>
                <a:spcPct val="107000"/>
              </a:lnSpc>
              <a:spcBef>
                <a:spcPts val="0"/>
              </a:spcBef>
              <a:spcAft>
                <a:spcPts val="0"/>
              </a:spcAft>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Resource Page: </a:t>
            </a:r>
            <a:r>
              <a:rPr lang="en-US" sz="2400" dirty="0">
                <a:effectLst/>
                <a:latin typeface="Calibri" panose="020F0502020204030204" pitchFamily="34" charset="0"/>
                <a:ea typeface="Calibri" panose="020F0502020204030204" pitchFamily="34" charset="0"/>
                <a:cs typeface="Times New Roman" panose="02020603050405020304" pitchFamily="18" charset="0"/>
              </a:rPr>
              <a:t>NHSN LTCF MDRO &amp; CDI resource page:  </a:t>
            </a:r>
            <a:r>
              <a:rPr lang="en-US" sz="24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MDRO &amp; CDI | LTCF | NHSN | CDC</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Protocol:  </a:t>
            </a:r>
            <a:r>
              <a:rPr lang="en-US" sz="24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LabID Surveillance for MDRO &amp; CDI events in LTCF (cdc.gov)</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
        <p:nvSpPr>
          <p:cNvPr id="4" name="Text Placeholder 3">
            <a:extLst>
              <a:ext uri="{FF2B5EF4-FFF2-40B4-BE49-F238E27FC236}">
                <a16:creationId xmlns:a16="http://schemas.microsoft.com/office/drawing/2014/main" id="{B15DECBC-C2E8-4DD1-AF9D-AAB19D528C40}"/>
              </a:ext>
            </a:extLst>
          </p:cNvPr>
          <p:cNvSpPr>
            <a:spLocks noGrp="1"/>
          </p:cNvSpPr>
          <p:nvPr>
            <p:ph type="body" sz="half" idx="2"/>
          </p:nvPr>
        </p:nvSpPr>
        <p:spPr/>
        <p:txBody>
          <a:bodyPr/>
          <a:lstStyle/>
          <a:p>
            <a:r>
              <a:rPr lang="en-US" dirty="0"/>
              <a:t>National Health Safety Network (NHSN) –LTCFs </a:t>
            </a:r>
          </a:p>
        </p:txBody>
      </p:sp>
      <p:sp>
        <p:nvSpPr>
          <p:cNvPr id="5" name="Slide Number Placeholder 4">
            <a:extLst>
              <a:ext uri="{FF2B5EF4-FFF2-40B4-BE49-F238E27FC236}">
                <a16:creationId xmlns:a16="http://schemas.microsoft.com/office/drawing/2014/main" id="{FA5AC8E6-529A-4943-8358-B404A3DA831C}"/>
              </a:ext>
            </a:extLst>
          </p:cNvPr>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12913790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975A4-CCC1-4BBC-86E4-7CE88A3039D4}"/>
              </a:ext>
            </a:extLst>
          </p:cNvPr>
          <p:cNvSpPr>
            <a:spLocks noGrp="1"/>
          </p:cNvSpPr>
          <p:nvPr>
            <p:ph type="title"/>
          </p:nvPr>
        </p:nvSpPr>
        <p:spPr/>
        <p:txBody>
          <a:bodyPr/>
          <a:lstStyle/>
          <a:p>
            <a:r>
              <a:rPr lang="en-US" dirty="0"/>
              <a:t>Surveillance</a:t>
            </a:r>
          </a:p>
        </p:txBody>
      </p:sp>
      <p:sp>
        <p:nvSpPr>
          <p:cNvPr id="3" name="Content Placeholder 2">
            <a:extLst>
              <a:ext uri="{FF2B5EF4-FFF2-40B4-BE49-F238E27FC236}">
                <a16:creationId xmlns:a16="http://schemas.microsoft.com/office/drawing/2014/main" id="{7D03E770-1447-4CB7-8363-D16C42C7A04F}"/>
              </a:ext>
            </a:extLst>
          </p:cNvPr>
          <p:cNvSpPr>
            <a:spLocks noGrp="1"/>
          </p:cNvSpPr>
          <p:nvPr>
            <p:ph idx="1"/>
          </p:nvPr>
        </p:nvSpPr>
        <p:spPr>
          <a:xfrm>
            <a:off x="4451420" y="731519"/>
            <a:ext cx="6933362" cy="5728265"/>
          </a:xfrm>
        </p:spPr>
        <p:txBody>
          <a:bodyPr>
            <a:normAutofit/>
          </a:bodyPr>
          <a:lstStyle/>
          <a:p>
            <a:pPr marL="0" marR="0" lvl="0" indent="0">
              <a:lnSpc>
                <a:spcPct val="107000"/>
              </a:lnSpc>
              <a:spcBef>
                <a:spcPts val="0"/>
              </a:spcBef>
              <a:spcAft>
                <a:spcPts val="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Surveillance includes positive isolates collected during an OP visit, such as an emergency department (ED) or clinic/office visit, when the resident returns to the LTCF on the day of the visit or the following calendar day (specifically, these residents remain under the care of the LTCF and the current admission date does not change due to the OP visit).  </a:t>
            </a:r>
          </a:p>
          <a:p>
            <a:pPr marL="0" marR="0" lvl="0" indent="0">
              <a:lnSpc>
                <a:spcPct val="107000"/>
              </a:lnSpc>
              <a:spcBef>
                <a:spcPts val="0"/>
              </a:spcBef>
              <a:spcAft>
                <a:spcPts val="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Specimens collected prior to admission to the LTCF or during an admission in another facility are NOT included in data submission for the reporting LTCF.  (Page 5, 6, 14)</a:t>
            </a:r>
          </a:p>
          <a:p>
            <a:pPr marL="457200" marR="0">
              <a:lnSpc>
                <a:spcPct val="107000"/>
              </a:lnSpc>
              <a:spcBef>
                <a:spcPts val="0"/>
              </a:spcBef>
              <a:spcAft>
                <a:spcPts val="0"/>
              </a:spcAft>
            </a:pPr>
            <a:r>
              <a:rPr lang="en-US" dirty="0">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nSpc>
                <a:spcPct val="107000"/>
              </a:lnSpc>
              <a:spcBef>
                <a:spcPts val="0"/>
              </a:spcBef>
              <a:spcAft>
                <a:spcPts val="0"/>
              </a:spcAft>
              <a:buNone/>
            </a:pPr>
            <a:r>
              <a:rPr lang="en-US" u="sng" dirty="0">
                <a:effectLst/>
                <a:latin typeface="Calibri" panose="020F0502020204030204" pitchFamily="34" charset="0"/>
                <a:ea typeface="Calibri" panose="020F0502020204030204" pitchFamily="34" charset="0"/>
                <a:cs typeface="Times New Roman" panose="02020603050405020304" pitchFamily="18" charset="0"/>
              </a:rPr>
              <a:t>Note:</a:t>
            </a:r>
            <a:r>
              <a:rPr lang="en-US" dirty="0">
                <a:effectLst/>
                <a:latin typeface="Calibri" panose="020F0502020204030204" pitchFamily="34" charset="0"/>
                <a:ea typeface="Calibri" panose="020F0502020204030204" pitchFamily="34" charset="0"/>
                <a:cs typeface="Times New Roman" panose="02020603050405020304" pitchFamily="18" charset="0"/>
              </a:rPr>
              <a:t>  Exceptions are not made for duplicate C. difficile positive laboratory assays, location, or admission/transfer dates, as all events must be submitted for accurate categorization and analyses. In return, NHSN will categorize the submitted CDI LabID events based on the CDI categories described in this protocol.  (Page 5, 6, 14)</a:t>
            </a:r>
          </a:p>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ext Placeholder 3">
            <a:extLst>
              <a:ext uri="{FF2B5EF4-FFF2-40B4-BE49-F238E27FC236}">
                <a16:creationId xmlns:a16="http://schemas.microsoft.com/office/drawing/2014/main" id="{B95847B1-6607-42ED-9605-9A8C75F3E1D9}"/>
              </a:ext>
            </a:extLst>
          </p:cNvPr>
          <p:cNvSpPr>
            <a:spLocks noGrp="1"/>
          </p:cNvSpPr>
          <p:nvPr>
            <p:ph type="body" sz="half" idx="2"/>
          </p:nvPr>
        </p:nvSpPr>
        <p:spPr/>
        <p:txBody>
          <a:bodyPr/>
          <a:lstStyle/>
          <a:p>
            <a:endParaRPr lang="en-US" dirty="0"/>
          </a:p>
        </p:txBody>
      </p:sp>
      <p:sp>
        <p:nvSpPr>
          <p:cNvPr id="5" name="Slide Number Placeholder 4">
            <a:extLst>
              <a:ext uri="{FF2B5EF4-FFF2-40B4-BE49-F238E27FC236}">
                <a16:creationId xmlns:a16="http://schemas.microsoft.com/office/drawing/2014/main" id="{7F5757A1-17A5-4F11-AD77-A7565970A54C}"/>
              </a:ext>
            </a:extLst>
          </p:cNvPr>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3694425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21A52-1845-4375-A8B6-75C14DC5A457}"/>
              </a:ext>
            </a:extLst>
          </p:cNvPr>
          <p:cNvSpPr>
            <a:spLocks noGrp="1"/>
          </p:cNvSpPr>
          <p:nvPr>
            <p:ph type="title"/>
          </p:nvPr>
        </p:nvSpPr>
        <p:spPr/>
        <p:txBody>
          <a:bodyPr/>
          <a:lstStyle/>
          <a:p>
            <a:r>
              <a:rPr lang="en-US" dirty="0"/>
              <a:t>Numerator</a:t>
            </a:r>
          </a:p>
        </p:txBody>
      </p:sp>
      <p:sp>
        <p:nvSpPr>
          <p:cNvPr id="3" name="Content Placeholder 2">
            <a:extLst>
              <a:ext uri="{FF2B5EF4-FFF2-40B4-BE49-F238E27FC236}">
                <a16:creationId xmlns:a16="http://schemas.microsoft.com/office/drawing/2014/main" id="{F93BABD2-4825-4E37-ABF2-EA21B3F50A70}"/>
              </a:ext>
            </a:extLst>
          </p:cNvPr>
          <p:cNvSpPr>
            <a:spLocks noGrp="1"/>
          </p:cNvSpPr>
          <p:nvPr>
            <p:ph idx="1"/>
          </p:nvPr>
        </p:nvSpPr>
        <p:spPr>
          <a:xfrm>
            <a:off x="4665517" y="446809"/>
            <a:ext cx="7232073" cy="6012975"/>
          </a:xfrm>
        </p:spPr>
        <p:txBody>
          <a:bodyPr>
            <a:normAutofit lnSpcReduction="10000"/>
          </a:bodyPr>
          <a:lstStyle/>
          <a:p>
            <a:pPr marR="0" lvl="0">
              <a:lnSpc>
                <a:spcPct val="107000"/>
              </a:lnSpc>
              <a:spcBef>
                <a:spcPts val="0"/>
              </a:spcBef>
              <a:spcAft>
                <a:spcPts val="0"/>
              </a:spcAft>
              <a:buFont typeface="Wingdings" panose="05000000000000000000" pitchFamily="2" charset="2"/>
              <a:buChar char="Ø"/>
            </a:pPr>
            <a:r>
              <a:rPr lang="en-US" sz="1600" dirty="0">
                <a:effectLst/>
                <a:latin typeface="Calibri" panose="020F0502020204030204" pitchFamily="34" charset="0"/>
                <a:ea typeface="Calibri" panose="020F0502020204030204" pitchFamily="34" charset="0"/>
                <a:cs typeface="Times New Roman" panose="02020603050405020304" pitchFamily="18" charset="0"/>
              </a:rPr>
              <a:t>Event Form:  </a:t>
            </a:r>
            <a:r>
              <a:rPr lang="en-US" sz="16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LabID MDRO_CDI Event Form 57.138 (cdc.gov)</a:t>
            </a: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p>
            <a:pPr marL="0" marR="0" lvl="0" indent="0">
              <a:lnSpc>
                <a:spcPct val="107000"/>
              </a:lnSpc>
              <a:spcBef>
                <a:spcPts val="0"/>
              </a:spcBef>
              <a:spcAft>
                <a:spcPts val="0"/>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          </a:t>
            </a:r>
            <a:r>
              <a:rPr lang="en-US" sz="1600" dirty="0">
                <a:effectLst/>
                <a:latin typeface="Calibri" panose="020F0502020204030204" pitchFamily="34" charset="0"/>
                <a:ea typeface="Calibri" panose="020F0502020204030204" pitchFamily="34" charset="0"/>
                <a:cs typeface="Times New Roman" panose="02020603050405020304" pitchFamily="18" charset="0"/>
              </a:rPr>
              <a:t>- any information with an “*” is required information.</a:t>
            </a:r>
          </a:p>
          <a:p>
            <a:pPr marL="45720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p>
            <a:pPr marR="0" lvl="0">
              <a:lnSpc>
                <a:spcPct val="107000"/>
              </a:lnSpc>
              <a:spcBef>
                <a:spcPts val="0"/>
              </a:spcBef>
              <a:spcAft>
                <a:spcPts val="0"/>
              </a:spcAft>
              <a:buFont typeface="Wingdings" panose="05000000000000000000" pitchFamily="2" charset="2"/>
              <a:buChar char="Ø"/>
            </a:pPr>
            <a:r>
              <a:rPr lang="en-US" sz="1600" dirty="0">
                <a:effectLst/>
                <a:latin typeface="Calibri" panose="020F0502020204030204" pitchFamily="34" charset="0"/>
                <a:ea typeface="Calibri" panose="020F0502020204030204" pitchFamily="34" charset="0"/>
                <a:cs typeface="Times New Roman" panose="02020603050405020304" pitchFamily="18" charset="0"/>
              </a:rPr>
              <a:t>Submit </a:t>
            </a:r>
            <a:r>
              <a:rPr lang="en-US" sz="1600" b="1" u="sng" dirty="0">
                <a:effectLst/>
                <a:latin typeface="Calibri" panose="020F0502020204030204" pitchFamily="34" charset="0"/>
                <a:ea typeface="Calibri" panose="020F0502020204030204" pitchFamily="34" charset="0"/>
                <a:cs typeface="Times New Roman" panose="02020603050405020304" pitchFamily="18" charset="0"/>
              </a:rPr>
              <a:t>ALL</a:t>
            </a:r>
            <a:r>
              <a:rPr lang="en-US" sz="1600" b="1" dirty="0">
                <a:effectLst/>
                <a:latin typeface="Calibri" panose="020F0502020204030204" pitchFamily="34" charset="0"/>
                <a:ea typeface="Calibri" panose="020F0502020204030204" pitchFamily="34" charset="0"/>
                <a:cs typeface="Times New Roman" panose="02020603050405020304" pitchFamily="18" charset="0"/>
              </a:rPr>
              <a:t> </a:t>
            </a:r>
            <a:r>
              <a:rPr lang="en-US" sz="1600" dirty="0">
                <a:effectLst/>
                <a:latin typeface="Calibri" panose="020F0502020204030204" pitchFamily="34" charset="0"/>
                <a:ea typeface="Calibri" panose="020F0502020204030204" pitchFamily="34" charset="0"/>
                <a:cs typeface="Times New Roman" panose="02020603050405020304" pitchFamily="18" charset="0"/>
              </a:rPr>
              <a:t>CDI LabID Events to NHSN. </a:t>
            </a:r>
          </a:p>
          <a:p>
            <a:pPr marL="114300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p>
            <a:pPr marR="0" lvl="0">
              <a:lnSpc>
                <a:spcPct val="107000"/>
              </a:lnSpc>
              <a:spcBef>
                <a:spcPts val="0"/>
              </a:spcBef>
              <a:spcAft>
                <a:spcPts val="0"/>
              </a:spcAft>
              <a:buFont typeface="Wingdings" panose="05000000000000000000" pitchFamily="2" charset="2"/>
              <a:buChar char="Ø"/>
            </a:pPr>
            <a:r>
              <a:rPr lang="en-US" sz="1600" u="sng" dirty="0">
                <a:effectLst/>
                <a:latin typeface="Calibri" panose="020F0502020204030204" pitchFamily="34" charset="0"/>
                <a:ea typeface="Calibri" panose="020F0502020204030204" pitchFamily="34" charset="0"/>
                <a:cs typeface="Times New Roman" panose="02020603050405020304" pitchFamily="18" charset="0"/>
              </a:rPr>
              <a:t>C. difficile positive laboratory assay:</a:t>
            </a:r>
            <a:r>
              <a:rPr lang="en-US" sz="1600" dirty="0">
                <a:effectLst/>
                <a:latin typeface="Calibri" panose="020F0502020204030204" pitchFamily="34" charset="0"/>
                <a:ea typeface="Calibri" panose="020F0502020204030204" pitchFamily="34" charset="0"/>
                <a:cs typeface="Times New Roman" panose="02020603050405020304" pitchFamily="18" charset="0"/>
              </a:rPr>
              <a:t> (Page 13)</a:t>
            </a:r>
          </a:p>
          <a:p>
            <a:pPr marL="137160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(1) An unformed/loose stool that tests positive for C. difficile toxin A and/or B</a:t>
            </a:r>
            <a:r>
              <a:rPr lang="en-US" sz="1600" dirty="0">
                <a:latin typeface="Calibri" panose="020F0502020204030204" pitchFamily="34" charset="0"/>
                <a:ea typeface="Calibri" panose="020F0502020204030204" pitchFamily="34" charset="0"/>
                <a:cs typeface="Times New Roman" panose="02020603050405020304" pitchFamily="18" charset="0"/>
              </a:rPr>
              <a:t> or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137160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(2) A toxin-producing C. difficile organism detected in an unformed/loose stool sample by culture or other laboratory means.</a:t>
            </a:r>
          </a:p>
          <a:p>
            <a:pPr marL="1371600" marR="0">
              <a:lnSpc>
                <a:spcPct val="107000"/>
              </a:lnSpc>
              <a:spcBef>
                <a:spcPts val="0"/>
              </a:spcBef>
              <a:spcAft>
                <a:spcPts val="0"/>
              </a:spcAft>
            </a:pPr>
            <a:r>
              <a:rPr lang="en-US" sz="1600" b="1" dirty="0">
                <a:latin typeface="Calibri" panose="020F0502020204030204" pitchFamily="34" charset="0"/>
                <a:ea typeface="Calibri" panose="020F0502020204030204" pitchFamily="34" charset="0"/>
                <a:cs typeface="Times New Roman" panose="02020603050405020304" pitchFamily="18" charset="0"/>
              </a:rPr>
              <a:t>(Note):  The two most common tests in Maine are PCR and EIA.</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a:lnSpc>
                <a:spcPct val="107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p>
          <a:p>
            <a:pPr marR="0" lvl="0">
              <a:lnSpc>
                <a:spcPct val="107000"/>
              </a:lnSpc>
              <a:spcBef>
                <a:spcPts val="0"/>
              </a:spcBef>
              <a:spcAft>
                <a:spcPts val="0"/>
              </a:spcAft>
              <a:buFont typeface="Wingdings" panose="05000000000000000000" pitchFamily="2" charset="2"/>
              <a:buChar char="Ø"/>
            </a:pPr>
            <a:r>
              <a:rPr lang="en-US" sz="1600" dirty="0">
                <a:effectLst/>
                <a:latin typeface="Calibri" panose="020F0502020204030204" pitchFamily="34" charset="0"/>
                <a:ea typeface="Calibri" panose="020F0502020204030204" pitchFamily="34" charset="0"/>
                <a:cs typeface="Times New Roman" panose="02020603050405020304" pitchFamily="18" charset="0"/>
              </a:rPr>
              <a:t>Other Info: </a:t>
            </a:r>
          </a:p>
          <a:p>
            <a:pPr marL="742950" marR="0" lvl="1" indent="-285750">
              <a:lnSpc>
                <a:spcPct val="107000"/>
              </a:lnSpc>
              <a:spcBef>
                <a:spcPts val="0"/>
              </a:spcBef>
              <a:spcAft>
                <a:spcPts val="0"/>
              </a:spcAft>
              <a:buFont typeface="Wingdings" panose="05000000000000000000" pitchFamily="2"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Patient identifiers (Facility ID, Resident ID, Gender, DOB, Ethnicity, Race)</a:t>
            </a:r>
          </a:p>
          <a:p>
            <a:pPr marL="742950" marR="0" lvl="1" indent="-285750">
              <a:lnSpc>
                <a:spcPct val="107000"/>
              </a:lnSpc>
              <a:spcBef>
                <a:spcPts val="0"/>
              </a:spcBef>
              <a:spcAft>
                <a:spcPts val="0"/>
              </a:spcAft>
              <a:buFont typeface="Wingdings" panose="05000000000000000000" pitchFamily="2"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Date of first admission</a:t>
            </a:r>
          </a:p>
          <a:p>
            <a:pPr marL="742950" marR="0" lvl="1" indent="-285750">
              <a:lnSpc>
                <a:spcPct val="107000"/>
              </a:lnSpc>
              <a:spcBef>
                <a:spcPts val="0"/>
              </a:spcBef>
              <a:spcAft>
                <a:spcPts val="0"/>
              </a:spcAft>
              <a:buFont typeface="Wingdings" panose="05000000000000000000" pitchFamily="2"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Date of current admission</a:t>
            </a:r>
          </a:p>
          <a:p>
            <a:pPr marL="742950" marR="0" lvl="1" indent="-285750">
              <a:lnSpc>
                <a:spcPct val="107000"/>
              </a:lnSpc>
              <a:spcBef>
                <a:spcPts val="0"/>
              </a:spcBef>
              <a:spcAft>
                <a:spcPts val="0"/>
              </a:spcAft>
              <a:buFont typeface="Wingdings" panose="05000000000000000000" pitchFamily="2"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Event type</a:t>
            </a:r>
          </a:p>
          <a:p>
            <a:pPr marL="742950" marR="0" lvl="1" indent="-285750">
              <a:lnSpc>
                <a:spcPct val="107000"/>
              </a:lnSpc>
              <a:spcBef>
                <a:spcPts val="0"/>
              </a:spcBef>
              <a:spcAft>
                <a:spcPts val="0"/>
              </a:spcAft>
              <a:buFont typeface="Wingdings" panose="05000000000000000000" pitchFamily="2"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Specimen collection date</a:t>
            </a:r>
          </a:p>
          <a:p>
            <a:pPr marL="742950" marR="0" lvl="1" indent="-285750">
              <a:lnSpc>
                <a:spcPct val="107000"/>
              </a:lnSpc>
              <a:spcBef>
                <a:spcPts val="0"/>
              </a:spcBef>
              <a:spcAft>
                <a:spcPts val="0"/>
              </a:spcAft>
              <a:buFont typeface="Wingdings" panose="05000000000000000000" pitchFamily="2"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Specimen body site/system</a:t>
            </a:r>
          </a:p>
          <a:p>
            <a:pPr marL="742950" marR="0" lvl="1" indent="-285750">
              <a:lnSpc>
                <a:spcPct val="107000"/>
              </a:lnSpc>
              <a:spcBef>
                <a:spcPts val="0"/>
              </a:spcBef>
              <a:spcAft>
                <a:spcPts val="0"/>
              </a:spcAft>
              <a:buFont typeface="Wingdings" panose="05000000000000000000" pitchFamily="2"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Specimen source</a:t>
            </a:r>
          </a:p>
          <a:p>
            <a:pPr marL="742950" marR="0" lvl="1" indent="-285750">
              <a:lnSpc>
                <a:spcPct val="107000"/>
              </a:lnSpc>
              <a:spcBef>
                <a:spcPts val="0"/>
              </a:spcBef>
              <a:spcAft>
                <a:spcPts val="0"/>
              </a:spcAft>
              <a:buFont typeface="Wingdings" panose="05000000000000000000" pitchFamily="2"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Resident care location </a:t>
            </a:r>
          </a:p>
          <a:p>
            <a:pPr marL="742950" marR="0" lvl="1" indent="-285750">
              <a:lnSpc>
                <a:spcPct val="107000"/>
              </a:lnSpc>
              <a:spcBef>
                <a:spcPts val="0"/>
              </a:spcBef>
              <a:spcAft>
                <a:spcPts val="0"/>
              </a:spcAft>
              <a:buFont typeface="Wingdings" panose="05000000000000000000" pitchFamily="2"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Primary resident service type (see list on event form)</a:t>
            </a:r>
          </a:p>
          <a:p>
            <a:pPr marL="742950" marR="0" lvl="1" indent="-285750">
              <a:lnSpc>
                <a:spcPct val="107000"/>
              </a:lnSpc>
              <a:spcBef>
                <a:spcPts val="0"/>
              </a:spcBef>
              <a:spcAft>
                <a:spcPts val="0"/>
              </a:spcAft>
              <a:buFont typeface="Wingdings" panose="05000000000000000000" pitchFamily="2" charset="2"/>
              <a:buChar char=""/>
            </a:pPr>
            <a:r>
              <a:rPr lang="en-US" sz="1600" dirty="0">
                <a:effectLst/>
                <a:latin typeface="Calibri" panose="020F0502020204030204" pitchFamily="34" charset="0"/>
                <a:ea typeface="Calibri" panose="020F0502020204030204" pitchFamily="34" charset="0"/>
                <a:cs typeface="Times New Roman" panose="02020603050405020304" pitchFamily="18" charset="0"/>
              </a:rPr>
              <a:t>Has resident been transferred to an acute care facility in past 4 weeks?  If yes, date of last transfer and is resident on antibiotic therapy for CDI at time of transfer to your facility?</a:t>
            </a:r>
          </a:p>
          <a:p>
            <a:endParaRPr lang="en-US" dirty="0"/>
          </a:p>
        </p:txBody>
      </p:sp>
      <p:sp>
        <p:nvSpPr>
          <p:cNvPr id="4" name="Text Placeholder 3">
            <a:extLst>
              <a:ext uri="{FF2B5EF4-FFF2-40B4-BE49-F238E27FC236}">
                <a16:creationId xmlns:a16="http://schemas.microsoft.com/office/drawing/2014/main" id="{288517EE-9F07-4B2A-A95E-7BD500FFDD5F}"/>
              </a:ext>
            </a:extLst>
          </p:cNvPr>
          <p:cNvSpPr>
            <a:spLocks noGrp="1"/>
          </p:cNvSpPr>
          <p:nvPr>
            <p:ph type="body" sz="half" idx="2"/>
          </p:nvPr>
        </p:nvSpPr>
        <p:spPr/>
        <p:txBody>
          <a:bodyPr/>
          <a:lstStyle/>
          <a:p>
            <a:r>
              <a:rPr lang="en-US" dirty="0"/>
              <a:t>“The Event”</a:t>
            </a:r>
          </a:p>
        </p:txBody>
      </p:sp>
      <p:sp>
        <p:nvSpPr>
          <p:cNvPr id="5" name="Slide Number Placeholder 4">
            <a:extLst>
              <a:ext uri="{FF2B5EF4-FFF2-40B4-BE49-F238E27FC236}">
                <a16:creationId xmlns:a16="http://schemas.microsoft.com/office/drawing/2014/main" id="{6F647FF6-F82E-4D7F-83F7-8A024935EFB3}"/>
              </a:ext>
            </a:extLst>
          </p:cNvPr>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4097938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7F1B0-EFED-4FC0-91B1-E69300CDA234}"/>
              </a:ext>
            </a:extLst>
          </p:cNvPr>
          <p:cNvSpPr>
            <a:spLocks noGrp="1"/>
          </p:cNvSpPr>
          <p:nvPr>
            <p:ph type="title"/>
          </p:nvPr>
        </p:nvSpPr>
        <p:spPr/>
        <p:txBody>
          <a:bodyPr/>
          <a:lstStyle/>
          <a:p>
            <a:r>
              <a:rPr lang="en-US" dirty="0"/>
              <a:t>Denominator</a:t>
            </a:r>
          </a:p>
        </p:txBody>
      </p:sp>
      <p:sp>
        <p:nvSpPr>
          <p:cNvPr id="3" name="Content Placeholder 2">
            <a:extLst>
              <a:ext uri="{FF2B5EF4-FFF2-40B4-BE49-F238E27FC236}">
                <a16:creationId xmlns:a16="http://schemas.microsoft.com/office/drawing/2014/main" id="{7D3A9D37-8A7A-4485-A323-320AFB8AE603}"/>
              </a:ext>
            </a:extLst>
          </p:cNvPr>
          <p:cNvSpPr>
            <a:spLocks noGrp="1"/>
          </p:cNvSpPr>
          <p:nvPr>
            <p:ph idx="1"/>
          </p:nvPr>
        </p:nvSpPr>
        <p:spPr>
          <a:xfrm>
            <a:off x="4613564" y="455122"/>
            <a:ext cx="7121236" cy="5850082"/>
          </a:xfrm>
        </p:spPr>
        <p:txBody>
          <a:bodyPr>
            <a:normAutofit fontScale="85000" lnSpcReduction="10000"/>
          </a:bodyPr>
          <a:lstStyle/>
          <a:p>
            <a:pPr marR="0" lvl="0">
              <a:lnSpc>
                <a:spcPct val="107000"/>
              </a:lnSpc>
              <a:spcBef>
                <a:spcPts val="0"/>
              </a:spcBef>
              <a:spcAft>
                <a:spcPts val="0"/>
              </a:spcAft>
              <a:buFont typeface="Wingdings" panose="05000000000000000000" pitchFamily="2" charset="2"/>
              <a:buChar char="Ø"/>
            </a:pPr>
            <a:r>
              <a:rPr lang="en-US" sz="1900" dirty="0">
                <a:effectLst/>
                <a:latin typeface="Calibri" panose="020F0502020204030204" pitchFamily="34" charset="0"/>
                <a:ea typeface="Calibri" panose="020F0502020204030204" pitchFamily="34" charset="0"/>
                <a:cs typeface="Times New Roman" panose="02020603050405020304" pitchFamily="18" charset="0"/>
              </a:rPr>
              <a:t>Denominator Form (</a:t>
            </a:r>
            <a:r>
              <a:rPr lang="en-US" sz="1900" u="sng" dirty="0">
                <a:effectLst/>
                <a:latin typeface="Calibri" panose="020F0502020204030204" pitchFamily="34" charset="0"/>
                <a:ea typeface="Calibri" panose="020F0502020204030204" pitchFamily="34" charset="0"/>
                <a:cs typeface="Times New Roman" panose="02020603050405020304" pitchFamily="18" charset="0"/>
              </a:rPr>
              <a:t>monthly</a:t>
            </a:r>
            <a:r>
              <a:rPr lang="en-US" sz="1900" dirty="0">
                <a:effectLst/>
                <a:latin typeface="Calibri" panose="020F0502020204030204" pitchFamily="34" charset="0"/>
                <a:ea typeface="Calibri" panose="020F0502020204030204" pitchFamily="34" charset="0"/>
                <a:cs typeface="Times New Roman" panose="02020603050405020304" pitchFamily="18" charset="0"/>
              </a:rPr>
              <a:t> totals):  </a:t>
            </a:r>
            <a:r>
              <a:rPr lang="en-US" sz="19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MDRO and CDI Monthly Monitoring for LTCF (57.139) (cdc.gov)</a:t>
            </a:r>
            <a:endParaRPr lang="en-US" sz="19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buFont typeface="Wingdings" panose="05000000000000000000" pitchFamily="2" charset="2"/>
              <a:buChar char="Ø"/>
            </a:pPr>
            <a:r>
              <a:rPr lang="en-US" sz="1900" dirty="0">
                <a:effectLst/>
                <a:latin typeface="Calibri" panose="020F0502020204030204" pitchFamily="34" charset="0"/>
                <a:ea typeface="Calibri" panose="020F0502020204030204" pitchFamily="34" charset="0"/>
                <a:cs typeface="Times New Roman" panose="02020603050405020304" pitchFamily="18" charset="0"/>
              </a:rPr>
              <a:t>Denominator Form (</a:t>
            </a:r>
            <a:r>
              <a:rPr lang="en-US" sz="1900" u="sng" dirty="0">
                <a:effectLst/>
                <a:latin typeface="Calibri" panose="020F0502020204030204" pitchFamily="34" charset="0"/>
                <a:ea typeface="Calibri" panose="020F0502020204030204" pitchFamily="34" charset="0"/>
                <a:cs typeface="Times New Roman" panose="02020603050405020304" pitchFamily="18" charset="0"/>
              </a:rPr>
              <a:t>daily</a:t>
            </a:r>
            <a:r>
              <a:rPr lang="en-US" sz="1900" dirty="0">
                <a:effectLst/>
                <a:latin typeface="Calibri" panose="020F0502020204030204" pitchFamily="34" charset="0"/>
                <a:ea typeface="Calibri" panose="020F0502020204030204" pitchFamily="34" charset="0"/>
                <a:cs typeface="Times New Roman" panose="02020603050405020304" pitchFamily="18" charset="0"/>
              </a:rPr>
              <a:t> totals):  </a:t>
            </a:r>
            <a:r>
              <a:rPr lang="en-US" sz="19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57.142 Denominators Form for LTCF (cdc.gov)</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 </a:t>
            </a:r>
          </a:p>
          <a:p>
            <a:pPr marR="0" lvl="0">
              <a:lnSpc>
                <a:spcPct val="107000"/>
              </a:lnSpc>
              <a:spcBef>
                <a:spcPts val="0"/>
              </a:spcBef>
              <a:spcAft>
                <a:spcPts val="0"/>
              </a:spcAft>
              <a:buFont typeface="Wingdings" panose="05000000000000000000" pitchFamily="2" charset="2"/>
              <a:buChar char="Ø"/>
            </a:pPr>
            <a:r>
              <a:rPr lang="en-US" sz="1900" b="1" dirty="0">
                <a:effectLst/>
                <a:latin typeface="Calibri" panose="020F0502020204030204" pitchFamily="34" charset="0"/>
                <a:ea typeface="Calibri" panose="020F0502020204030204" pitchFamily="34" charset="0"/>
                <a:cs typeface="Times New Roman" panose="02020603050405020304" pitchFamily="18" charset="0"/>
              </a:rPr>
              <a:t>Resident Admissions</a:t>
            </a:r>
            <a:r>
              <a:rPr lang="en-US" sz="1900" dirty="0">
                <a:effectLst/>
                <a:latin typeface="Calibri" panose="020F0502020204030204" pitchFamily="34" charset="0"/>
                <a:ea typeface="Calibri" panose="020F0502020204030204" pitchFamily="34" charset="0"/>
                <a:cs typeface="Times New Roman" panose="02020603050405020304" pitchFamily="18" charset="0"/>
              </a:rPr>
              <a:t> refer to total number of residents admitted to the facility including both new and re-admissions (specifically, a resident that was out of the facility for more than two (2) calendar days and then returned). The total number of new and re-admissions is added for the complete calendar month and submitted to NHSN as Resident Admissions. </a:t>
            </a:r>
          </a:p>
          <a:p>
            <a:pPr marL="457200" marR="0">
              <a:lnSpc>
                <a:spcPct val="107000"/>
              </a:lnSpc>
              <a:spcBef>
                <a:spcPts val="0"/>
              </a:spcBef>
              <a:spcAft>
                <a:spcPts val="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 </a:t>
            </a:r>
          </a:p>
          <a:p>
            <a:pPr marR="0" lvl="0">
              <a:lnSpc>
                <a:spcPct val="107000"/>
              </a:lnSpc>
              <a:spcBef>
                <a:spcPts val="0"/>
              </a:spcBef>
              <a:spcAft>
                <a:spcPts val="0"/>
              </a:spcAft>
              <a:buFont typeface="Wingdings" panose="05000000000000000000" pitchFamily="2" charset="2"/>
              <a:buChar char="Ø"/>
            </a:pPr>
            <a:r>
              <a:rPr lang="en-US" sz="1900" b="1" dirty="0">
                <a:effectLst/>
                <a:latin typeface="Calibri" panose="020F0502020204030204" pitchFamily="34" charset="0"/>
                <a:ea typeface="Calibri" panose="020F0502020204030204" pitchFamily="34" charset="0"/>
                <a:cs typeface="Times New Roman" panose="02020603050405020304" pitchFamily="18" charset="0"/>
              </a:rPr>
              <a:t>Resident-Days</a:t>
            </a:r>
            <a:r>
              <a:rPr lang="en-US" sz="1900" dirty="0">
                <a:effectLst/>
                <a:latin typeface="Calibri" panose="020F0502020204030204" pitchFamily="34" charset="0"/>
                <a:ea typeface="Calibri" panose="020F0502020204030204" pitchFamily="34" charset="0"/>
                <a:cs typeface="Times New Roman" panose="02020603050405020304" pitchFamily="18" charset="0"/>
              </a:rPr>
              <a:t> are calculated using the daily census of residents in the facility each calendar day of the month. The daily total is added at the end of the calendar month and the total number is then submitted to NHSN as Resident Days. </a:t>
            </a:r>
          </a:p>
          <a:p>
            <a:pPr marL="457200" marR="0">
              <a:lnSpc>
                <a:spcPct val="107000"/>
              </a:lnSpc>
              <a:spcBef>
                <a:spcPts val="0"/>
              </a:spcBef>
              <a:spcAft>
                <a:spcPts val="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 </a:t>
            </a:r>
          </a:p>
          <a:p>
            <a:pPr marR="0" lvl="0">
              <a:lnSpc>
                <a:spcPct val="107000"/>
              </a:lnSpc>
              <a:spcBef>
                <a:spcPts val="0"/>
              </a:spcBef>
              <a:spcAft>
                <a:spcPts val="0"/>
              </a:spcAft>
              <a:buFont typeface="Wingdings" panose="05000000000000000000" pitchFamily="2" charset="2"/>
              <a:buChar char="Ø"/>
            </a:pPr>
            <a:r>
              <a:rPr lang="en-US" sz="1900" b="1" dirty="0">
                <a:effectLst/>
                <a:latin typeface="Calibri" panose="020F0502020204030204" pitchFamily="34" charset="0"/>
                <a:ea typeface="Calibri" panose="020F0502020204030204" pitchFamily="34" charset="0"/>
                <a:cs typeface="Times New Roman" panose="02020603050405020304" pitchFamily="18" charset="0"/>
              </a:rPr>
              <a:t>Number of Admissions on C. difficile Treatment</a:t>
            </a:r>
            <a:r>
              <a:rPr lang="en-US" sz="1900" dirty="0">
                <a:effectLst/>
                <a:latin typeface="Calibri" panose="020F0502020204030204" pitchFamily="34" charset="0"/>
                <a:ea typeface="Calibri" panose="020F0502020204030204" pitchFamily="34" charset="0"/>
                <a:cs typeface="Times New Roman" panose="02020603050405020304" pitchFamily="18" charset="0"/>
              </a:rPr>
              <a:t> is calculated by counting the number of residents who were receiving antibiotic therapy for C. difficile infection at the time of admission to your facility during the current calendar month. </a:t>
            </a:r>
          </a:p>
          <a:p>
            <a:pPr marL="457200" marR="0">
              <a:lnSpc>
                <a:spcPct val="107000"/>
              </a:lnSpc>
              <a:spcBef>
                <a:spcPts val="0"/>
              </a:spcBef>
              <a:spcAft>
                <a:spcPts val="0"/>
              </a:spcAft>
            </a:pPr>
            <a:r>
              <a:rPr lang="en-US" sz="1900" dirty="0">
                <a:effectLst/>
                <a:latin typeface="Calibri" panose="020F0502020204030204" pitchFamily="34" charset="0"/>
                <a:ea typeface="Calibri" panose="020F0502020204030204" pitchFamily="34" charset="0"/>
                <a:cs typeface="Times New Roman" panose="02020603050405020304" pitchFamily="18" charset="0"/>
              </a:rPr>
              <a:t> </a:t>
            </a:r>
          </a:p>
          <a:p>
            <a:pPr marR="0" lvl="0">
              <a:lnSpc>
                <a:spcPct val="107000"/>
              </a:lnSpc>
              <a:spcBef>
                <a:spcPts val="0"/>
              </a:spcBef>
              <a:spcAft>
                <a:spcPts val="0"/>
              </a:spcAft>
              <a:buFont typeface="Wingdings" panose="05000000000000000000" pitchFamily="2" charset="2"/>
              <a:buChar char="Ø"/>
            </a:pPr>
            <a:r>
              <a:rPr lang="en-US" sz="1900" b="1" dirty="0">
                <a:effectLst/>
                <a:latin typeface="Calibri" panose="020F0502020204030204" pitchFamily="34" charset="0"/>
                <a:ea typeface="Calibri" panose="020F0502020204030204" pitchFamily="34" charset="0"/>
                <a:cs typeface="Times New Roman" panose="02020603050405020304" pitchFamily="18" charset="0"/>
              </a:rPr>
              <a:t>Number of Residents Started on Antibiotic Treatment for C. difficile</a:t>
            </a:r>
            <a:r>
              <a:rPr lang="en-US" sz="1900" dirty="0">
                <a:effectLst/>
                <a:latin typeface="Calibri" panose="020F0502020204030204" pitchFamily="34" charset="0"/>
                <a:ea typeface="Calibri" panose="020F0502020204030204" pitchFamily="34" charset="0"/>
                <a:cs typeface="Times New Roman" panose="02020603050405020304" pitchFamily="18" charset="0"/>
              </a:rPr>
              <a:t> is the total count of new prescriptions for an antibiotic/medication given to residents suspected or diagnosed with having a C. difficile infection in the facility for the calendar month and includes treatment with or without a positive laboratory test.</a:t>
            </a:r>
          </a:p>
        </p:txBody>
      </p:sp>
      <p:sp>
        <p:nvSpPr>
          <p:cNvPr id="4" name="Text Placeholder 3">
            <a:extLst>
              <a:ext uri="{FF2B5EF4-FFF2-40B4-BE49-F238E27FC236}">
                <a16:creationId xmlns:a16="http://schemas.microsoft.com/office/drawing/2014/main" id="{CF071FF6-B646-4539-9D3E-BD83C0249526}"/>
              </a:ext>
            </a:extLst>
          </p:cNvPr>
          <p:cNvSpPr>
            <a:spLocks noGrp="1"/>
          </p:cNvSpPr>
          <p:nvPr>
            <p:ph type="body" sz="half" idx="2"/>
          </p:nvPr>
        </p:nvSpPr>
        <p:spPr/>
        <p:txBody>
          <a:bodyPr/>
          <a:lstStyle/>
          <a:p>
            <a:endParaRPr lang="en-US"/>
          </a:p>
        </p:txBody>
      </p:sp>
      <p:sp>
        <p:nvSpPr>
          <p:cNvPr id="5" name="Slide Number Placeholder 4">
            <a:extLst>
              <a:ext uri="{FF2B5EF4-FFF2-40B4-BE49-F238E27FC236}">
                <a16:creationId xmlns:a16="http://schemas.microsoft.com/office/drawing/2014/main" id="{0E657495-4C91-46F1-B6B8-0686FC781184}"/>
              </a:ext>
            </a:extLst>
          </p:cNvPr>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26989170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09424-3CE9-4264-9B22-F46706C0931D}"/>
              </a:ext>
            </a:extLst>
          </p:cNvPr>
          <p:cNvSpPr>
            <a:spLocks noGrp="1"/>
          </p:cNvSpPr>
          <p:nvPr>
            <p:ph type="title"/>
          </p:nvPr>
        </p:nvSpPr>
        <p:spPr/>
        <p:txBody>
          <a:bodyPr>
            <a:normAutofit fontScale="90000"/>
          </a:bodyPr>
          <a:lstStyle/>
          <a:p>
            <a:r>
              <a:rPr lang="en-US" dirty="0"/>
              <a:t>NHSN LTCF Component MDRO &amp; CDI LabID Event Module</a:t>
            </a:r>
          </a:p>
        </p:txBody>
      </p:sp>
      <p:sp>
        <p:nvSpPr>
          <p:cNvPr id="3" name="Content Placeholder 2">
            <a:extLst>
              <a:ext uri="{FF2B5EF4-FFF2-40B4-BE49-F238E27FC236}">
                <a16:creationId xmlns:a16="http://schemas.microsoft.com/office/drawing/2014/main" id="{4FCBECE0-2591-4A2D-A152-5F6474AB2795}"/>
              </a:ext>
            </a:extLst>
          </p:cNvPr>
          <p:cNvSpPr>
            <a:spLocks noGrp="1"/>
          </p:cNvSpPr>
          <p:nvPr>
            <p:ph idx="1"/>
          </p:nvPr>
        </p:nvSpPr>
        <p:spPr/>
        <p:txBody>
          <a:bodyPr/>
          <a:lstStyle/>
          <a:p>
            <a:pPr marL="0" marR="0" indent="0">
              <a:lnSpc>
                <a:spcPct val="107000"/>
              </a:lnSpc>
              <a:spcBef>
                <a:spcPts val="0"/>
              </a:spcBef>
              <a:spcAft>
                <a:spcPts val="0"/>
              </a:spcAft>
              <a:buNone/>
            </a:pPr>
            <a:r>
              <a:rPr lang="en-US" sz="1800" b="1" dirty="0">
                <a:latin typeface="Calibri" panose="020F0502020204030204" pitchFamily="34" charset="0"/>
                <a:ea typeface="Calibri" panose="020F0502020204030204" pitchFamily="34" charset="0"/>
                <a:cs typeface="Times New Roman" panose="02020603050405020304" pitchFamily="18" charset="0"/>
              </a:rPr>
              <a:t>The manual s</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tates the following:</a:t>
            </a:r>
          </a:p>
          <a:p>
            <a:pPr marL="0" marR="0" indent="0">
              <a:lnSpc>
                <a:spcPct val="107000"/>
              </a:lnSpc>
              <a:spcBef>
                <a:spcPts val="0"/>
              </a:spcBef>
              <a:spcAft>
                <a:spcPts val="0"/>
              </a:spcAft>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Facilities are encouraged to perform surveillance and 	reporting for at least 6 consecutive months to provide 	meaningful measures for analysis, but there is not a 	minimum reporting requirement</a:t>
            </a:r>
            <a:r>
              <a:rPr lang="en-US" sz="1800" dirty="0">
                <a:effectLst/>
                <a:latin typeface="Calibri" panose="020F0502020204030204" pitchFamily="34" charset="0"/>
                <a:ea typeface="Calibri" panose="020F0502020204030204" pitchFamily="34" charset="0"/>
                <a:cs typeface="Times New Roman" panose="02020603050405020304" pitchFamily="18" charset="0"/>
              </a:rPr>
              <a:t>.”  This is true on the 	federal level (page 6,14).  </a:t>
            </a:r>
          </a:p>
          <a:p>
            <a:pPr marL="0" marR="0" indent="0">
              <a:lnSpc>
                <a:spcPct val="107000"/>
              </a:lnSpc>
              <a:spcBef>
                <a:spcPts val="0"/>
              </a:spcBef>
              <a:spcAft>
                <a:spcPts val="0"/>
              </a:spcAft>
              <a:buNone/>
            </a:pPr>
            <a:endParaRPr lang="en-US" sz="18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None/>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548640" marR="0" indent="0" algn="ctr">
              <a:lnSpc>
                <a:spcPct val="107000"/>
              </a:lnSpc>
              <a:spcBef>
                <a:spcPts val="0"/>
              </a:spcBef>
              <a:spcAft>
                <a:spcPts val="0"/>
              </a:spcAft>
              <a:buNone/>
            </a:pPr>
            <a:r>
              <a:rPr lang="en-US" sz="2400" b="1" dirty="0">
                <a:effectLst/>
                <a:latin typeface="Calibri" panose="020F0502020204030204" pitchFamily="34" charset="0"/>
                <a:ea typeface="Calibri" panose="020F0502020204030204" pitchFamily="34" charset="0"/>
                <a:cs typeface="Times New Roman" panose="02020603050405020304" pitchFamily="18" charset="0"/>
              </a:rPr>
              <a:t>HOWEVER</a:t>
            </a:r>
            <a:r>
              <a:rPr lang="en-US" sz="2400" dirty="0">
                <a:effectLst/>
                <a:latin typeface="Calibri" panose="020F0502020204030204" pitchFamily="34" charset="0"/>
                <a:ea typeface="Calibri" panose="020F0502020204030204" pitchFamily="34" charset="0"/>
                <a:cs typeface="Times New Roman" panose="02020603050405020304" pitchFamily="18" charset="0"/>
              </a:rPr>
              <a:t>, the State requirement per the provisions in MHDO Rule Chapter 270,  requires nursing facilities to report all 12 months of the year, starting 07/01/2023.</a:t>
            </a: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
        <p:nvSpPr>
          <p:cNvPr id="4" name="Text Placeholder 3">
            <a:extLst>
              <a:ext uri="{FF2B5EF4-FFF2-40B4-BE49-F238E27FC236}">
                <a16:creationId xmlns:a16="http://schemas.microsoft.com/office/drawing/2014/main" id="{DCD25093-F358-4C79-80FF-2E27AC9BC1E6}"/>
              </a:ext>
            </a:extLst>
          </p:cNvPr>
          <p:cNvSpPr>
            <a:spLocks noGrp="1"/>
          </p:cNvSpPr>
          <p:nvPr>
            <p:ph type="body" sz="half" idx="2"/>
          </p:nvPr>
        </p:nvSpPr>
        <p:spPr/>
        <p:txBody>
          <a:bodyPr/>
          <a:lstStyle/>
          <a:p>
            <a:endParaRPr lang="en-US" dirty="0"/>
          </a:p>
        </p:txBody>
      </p:sp>
      <p:sp>
        <p:nvSpPr>
          <p:cNvPr id="5" name="Slide Number Placeholder 4">
            <a:extLst>
              <a:ext uri="{FF2B5EF4-FFF2-40B4-BE49-F238E27FC236}">
                <a16:creationId xmlns:a16="http://schemas.microsoft.com/office/drawing/2014/main" id="{ACDC0623-4BD7-4E29-AA11-7AE644C60D80}"/>
              </a:ext>
            </a:extLst>
          </p:cNvPr>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3836381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26BD9-727C-4998-A175-17B5D878B112}"/>
              </a:ext>
            </a:extLst>
          </p:cNvPr>
          <p:cNvSpPr>
            <a:spLocks noGrp="1"/>
          </p:cNvSpPr>
          <p:nvPr>
            <p:ph type="title"/>
          </p:nvPr>
        </p:nvSpPr>
        <p:spPr/>
        <p:txBody>
          <a:bodyPr/>
          <a:lstStyle/>
          <a:p>
            <a:r>
              <a:rPr lang="en-US" dirty="0"/>
              <a:t>NHSN Data Access</a:t>
            </a:r>
          </a:p>
        </p:txBody>
      </p:sp>
      <p:sp>
        <p:nvSpPr>
          <p:cNvPr id="3" name="Content Placeholder 2">
            <a:extLst>
              <a:ext uri="{FF2B5EF4-FFF2-40B4-BE49-F238E27FC236}">
                <a16:creationId xmlns:a16="http://schemas.microsoft.com/office/drawing/2014/main" id="{F66E3D34-013F-41FF-B4BE-2846E21E3420}"/>
              </a:ext>
            </a:extLst>
          </p:cNvPr>
          <p:cNvSpPr>
            <a:spLocks noGrp="1"/>
          </p:cNvSpPr>
          <p:nvPr>
            <p:ph idx="1"/>
          </p:nvPr>
        </p:nvSpPr>
        <p:spPr>
          <a:xfrm>
            <a:off x="4887227" y="885524"/>
            <a:ext cx="6492240" cy="5257800"/>
          </a:xfrm>
        </p:spPr>
        <p:txBody>
          <a:bodyPr/>
          <a:lstStyle/>
          <a:p>
            <a:pPr>
              <a:lnSpc>
                <a:spcPct val="115000"/>
              </a:lnSpc>
              <a:spcBef>
                <a:spcPts val="0"/>
              </a:spcBef>
              <a:spcAft>
                <a:spcPts val="600"/>
              </a:spcAft>
              <a:buFont typeface="Wingdings" panose="05000000000000000000" pitchFamily="2" charset="2"/>
              <a:buChar char="Ø"/>
            </a:pP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 access the NHSN reports of data, MHDO has created an NHSN group named:  </a:t>
            </a:r>
            <a:r>
              <a:rPr lang="en-US"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US" sz="2400" b="1"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MHDOnursingfacilityqualitydata</a:t>
            </a:r>
            <a:r>
              <a:rPr lang="en-US"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p>
          <a:p>
            <a:pPr marL="0" indent="0">
              <a:lnSpc>
                <a:spcPct val="115000"/>
              </a:lnSpc>
              <a:spcBef>
                <a:spcPts val="0"/>
              </a:spcBef>
              <a:spcAft>
                <a:spcPts val="600"/>
              </a:spcAft>
              <a:buNone/>
            </a:pPr>
            <a:endParaRPr lang="en-US" sz="2400" b="1" dirty="0">
              <a:latin typeface="Calibri" panose="020F0502020204030204" pitchFamily="34" charset="0"/>
              <a:ea typeface="Calibri" panose="020F0502020204030204" pitchFamily="34" charset="0"/>
              <a:cs typeface="Calibri" panose="020F0502020204030204" pitchFamily="34" charset="0"/>
            </a:endParaRPr>
          </a:p>
          <a:p>
            <a:pPr>
              <a:lnSpc>
                <a:spcPct val="115000"/>
              </a:lnSpc>
              <a:spcBef>
                <a:spcPts val="0"/>
              </a:spcBef>
              <a:spcAft>
                <a:spcPts val="600"/>
              </a:spcAft>
              <a:buFont typeface="Wingdings" panose="05000000000000000000" pitchFamily="2" charset="2"/>
              <a:buChar char="Ø"/>
            </a:pP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 join the Group, the NHSN facility administrator (or user with administrative rights in your facility) will need to enter the 5-digit ID number and joining password. </a:t>
            </a:r>
          </a:p>
          <a:p>
            <a:pPr lvl="1">
              <a:lnSpc>
                <a:spcPct val="115000"/>
              </a:lnSpc>
              <a:spcBef>
                <a:spcPts val="0"/>
              </a:spcBef>
              <a:spcAft>
                <a:spcPts val="600"/>
              </a:spcAft>
              <a:buFont typeface="Arial" panose="020B0604020202020204" pitchFamily="34" charset="0"/>
              <a:buChar char="•"/>
            </a:pPr>
            <a:r>
              <a:rPr lang="en-US" dirty="0">
                <a:solidFill>
                  <a:srgbClr val="000000"/>
                </a:solidFill>
                <a:latin typeface="Calibri" panose="020F0502020204030204" pitchFamily="34" charset="0"/>
                <a:cs typeface="Calibri" panose="020F0502020204030204" pitchFamily="34" charset="0"/>
              </a:rPr>
              <a:t>5-digit ID number: </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84478</a:t>
            </a:r>
            <a:endParaRPr lang="en-US" dirty="0">
              <a:solidFill>
                <a:srgbClr val="000000"/>
              </a:solidFill>
              <a:latin typeface="Calibri" panose="020F0502020204030204" pitchFamily="34" charset="0"/>
              <a:cs typeface="Calibri" panose="020F0502020204030204" pitchFamily="34" charset="0"/>
            </a:endParaRPr>
          </a:p>
          <a:p>
            <a:pPr lvl="1">
              <a:lnSpc>
                <a:spcPct val="115000"/>
              </a:lnSpc>
              <a:spcBef>
                <a:spcPts val="0"/>
              </a:spcBef>
              <a:spcAft>
                <a:spcPts val="600"/>
              </a:spcAft>
              <a:buFont typeface="Arial" panose="020B0604020202020204" pitchFamily="34" charset="0"/>
              <a:buChar char="•"/>
            </a:pPr>
            <a:r>
              <a:rPr lang="en-US" dirty="0">
                <a:solidFill>
                  <a:srgbClr val="000000"/>
                </a:solidFill>
                <a:latin typeface="Calibri" panose="020F0502020204030204" pitchFamily="34" charset="0"/>
                <a:cs typeface="Calibri" panose="020F0502020204030204" pitchFamily="34" charset="0"/>
              </a:rPr>
              <a:t>Joining password: </a:t>
            </a: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NFquality2023! </a:t>
            </a:r>
            <a:endParaRPr lang="en-US" dirty="0"/>
          </a:p>
        </p:txBody>
      </p:sp>
      <p:sp>
        <p:nvSpPr>
          <p:cNvPr id="4" name="Text Placeholder 3">
            <a:extLst>
              <a:ext uri="{FF2B5EF4-FFF2-40B4-BE49-F238E27FC236}">
                <a16:creationId xmlns:a16="http://schemas.microsoft.com/office/drawing/2014/main" id="{585AA0EB-6CAF-4839-B9B5-EDB9BEF92C29}"/>
              </a:ext>
            </a:extLst>
          </p:cNvPr>
          <p:cNvSpPr>
            <a:spLocks noGrp="1"/>
          </p:cNvSpPr>
          <p:nvPr>
            <p:ph type="body" sz="half" idx="2"/>
          </p:nvPr>
        </p:nvSpPr>
        <p:spPr/>
        <p:txBody>
          <a:bodyPr/>
          <a:lstStyle/>
          <a:p>
            <a:endParaRPr lang="en-US" dirty="0"/>
          </a:p>
        </p:txBody>
      </p:sp>
      <p:sp>
        <p:nvSpPr>
          <p:cNvPr id="5" name="Slide Number Placeholder 4">
            <a:extLst>
              <a:ext uri="{FF2B5EF4-FFF2-40B4-BE49-F238E27FC236}">
                <a16:creationId xmlns:a16="http://schemas.microsoft.com/office/drawing/2014/main" id="{39D67749-C80E-4D63-9C45-99EB43B39698}"/>
              </a:ext>
            </a:extLst>
          </p:cNvPr>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1141343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79209-F557-B0BF-6FDC-70B31CA228DA}"/>
              </a:ext>
            </a:extLst>
          </p:cNvPr>
          <p:cNvSpPr>
            <a:spLocks noGrp="1"/>
          </p:cNvSpPr>
          <p:nvPr>
            <p:ph type="title"/>
          </p:nvPr>
        </p:nvSpPr>
        <p:spPr/>
        <p:txBody>
          <a:bodyPr/>
          <a:lstStyle/>
          <a:p>
            <a:r>
              <a:rPr lang="en-US" dirty="0"/>
              <a:t>NHSN Data Access</a:t>
            </a:r>
          </a:p>
        </p:txBody>
      </p:sp>
      <p:sp>
        <p:nvSpPr>
          <p:cNvPr id="4" name="Text Placeholder 3">
            <a:extLst>
              <a:ext uri="{FF2B5EF4-FFF2-40B4-BE49-F238E27FC236}">
                <a16:creationId xmlns:a16="http://schemas.microsoft.com/office/drawing/2014/main" id="{E6E8FC22-7326-C358-46C4-B1D2172FFA4B}"/>
              </a:ext>
            </a:extLst>
          </p:cNvPr>
          <p:cNvSpPr>
            <a:spLocks noGrp="1"/>
          </p:cNvSpPr>
          <p:nvPr>
            <p:ph type="body" sz="half" idx="2"/>
          </p:nvPr>
        </p:nvSpPr>
        <p:spPr/>
        <p:txBody>
          <a:bodyPr/>
          <a:lstStyle/>
          <a:p>
            <a:endParaRPr lang="en-US" dirty="0"/>
          </a:p>
        </p:txBody>
      </p:sp>
      <p:sp>
        <p:nvSpPr>
          <p:cNvPr id="5" name="Slide Number Placeholder 4">
            <a:extLst>
              <a:ext uri="{FF2B5EF4-FFF2-40B4-BE49-F238E27FC236}">
                <a16:creationId xmlns:a16="http://schemas.microsoft.com/office/drawing/2014/main" id="{E20B6197-2B72-4E02-78E0-822091BF0F3A}"/>
              </a:ext>
            </a:extLst>
          </p:cNvPr>
          <p:cNvSpPr>
            <a:spLocks noGrp="1"/>
          </p:cNvSpPr>
          <p:nvPr>
            <p:ph type="sldNum" sz="quarter" idx="12"/>
          </p:nvPr>
        </p:nvSpPr>
        <p:spPr/>
        <p:txBody>
          <a:bodyPr/>
          <a:lstStyle/>
          <a:p>
            <a:fld id="{4FAB73BC-B049-4115-A692-8D63A059BFB8}" type="slidenum">
              <a:rPr lang="en-US" smtClean="0"/>
              <a:pPr/>
              <a:t>16</a:t>
            </a:fld>
            <a:endParaRPr lang="en-US" dirty="0"/>
          </a:p>
        </p:txBody>
      </p:sp>
      <p:pic>
        <p:nvPicPr>
          <p:cNvPr id="21" name="Content Placeholder 20">
            <a:extLst>
              <a:ext uri="{FF2B5EF4-FFF2-40B4-BE49-F238E27FC236}">
                <a16:creationId xmlns:a16="http://schemas.microsoft.com/office/drawing/2014/main" id="{D5723ACC-D227-3E67-9DAE-168524CB77A9}"/>
              </a:ext>
            </a:extLst>
          </p:cNvPr>
          <p:cNvPicPr>
            <a:picLocks noGrp="1" noChangeAspect="1"/>
          </p:cNvPicPr>
          <p:nvPr>
            <p:ph idx="1"/>
          </p:nvPr>
        </p:nvPicPr>
        <p:blipFill>
          <a:blip r:embed="rId3"/>
          <a:stretch>
            <a:fillRect/>
          </a:stretch>
        </p:blipFill>
        <p:spPr>
          <a:xfrm>
            <a:off x="4506859" y="274649"/>
            <a:ext cx="5986666" cy="4845633"/>
          </a:xfrm>
        </p:spPr>
      </p:pic>
      <p:sp>
        <p:nvSpPr>
          <p:cNvPr id="26" name="Content Placeholder 2">
            <a:extLst>
              <a:ext uri="{FF2B5EF4-FFF2-40B4-BE49-F238E27FC236}">
                <a16:creationId xmlns:a16="http://schemas.microsoft.com/office/drawing/2014/main" id="{DD1432EC-A3C1-C4CB-1A50-35071FB6EFF4}"/>
              </a:ext>
            </a:extLst>
          </p:cNvPr>
          <p:cNvSpPr txBox="1">
            <a:spLocks/>
          </p:cNvSpPr>
          <p:nvPr/>
        </p:nvSpPr>
        <p:spPr>
          <a:xfrm>
            <a:off x="4506859" y="5120282"/>
            <a:ext cx="6492240" cy="1421195"/>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15000"/>
              </a:lnSpc>
              <a:spcBef>
                <a:spcPts val="0"/>
              </a:spcBef>
              <a:spcAft>
                <a:spcPts val="600"/>
              </a:spcAft>
              <a:buFont typeface="Wingdings" panose="05000000000000000000" pitchFamily="2" charset="2"/>
              <a:buChar char="Ø"/>
            </a:pPr>
            <a:r>
              <a:rPr lang="en-US"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From the NHSN home page, select Group and Join. Then, enter the Group ID (84478), joining password (NFquality2023!), and click “Join Group.”</a:t>
            </a:r>
            <a:endParaRPr lang="en-US"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62979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13075-3DEF-DB79-5DC9-8D65595E9C59}"/>
              </a:ext>
            </a:extLst>
          </p:cNvPr>
          <p:cNvSpPr>
            <a:spLocks noGrp="1"/>
          </p:cNvSpPr>
          <p:nvPr>
            <p:ph type="title"/>
          </p:nvPr>
        </p:nvSpPr>
        <p:spPr/>
        <p:txBody>
          <a:bodyPr/>
          <a:lstStyle/>
          <a:p>
            <a:r>
              <a:rPr lang="en-US" dirty="0"/>
              <a:t>NHSN Data Access</a:t>
            </a:r>
          </a:p>
        </p:txBody>
      </p:sp>
      <p:pic>
        <p:nvPicPr>
          <p:cNvPr id="7" name="Content Placeholder 6">
            <a:extLst>
              <a:ext uri="{FF2B5EF4-FFF2-40B4-BE49-F238E27FC236}">
                <a16:creationId xmlns:a16="http://schemas.microsoft.com/office/drawing/2014/main" id="{7CC0C740-530D-A3F1-6AA6-66874A9436F8}"/>
              </a:ext>
            </a:extLst>
          </p:cNvPr>
          <p:cNvPicPr>
            <a:picLocks noGrp="1" noChangeAspect="1"/>
          </p:cNvPicPr>
          <p:nvPr>
            <p:ph idx="1"/>
          </p:nvPr>
        </p:nvPicPr>
        <p:blipFill>
          <a:blip r:embed="rId2"/>
          <a:stretch>
            <a:fillRect/>
          </a:stretch>
        </p:blipFill>
        <p:spPr>
          <a:xfrm>
            <a:off x="4719608" y="452495"/>
            <a:ext cx="6492875" cy="4163147"/>
          </a:xfrm>
        </p:spPr>
      </p:pic>
      <p:sp>
        <p:nvSpPr>
          <p:cNvPr id="4" name="Text Placeholder 3">
            <a:extLst>
              <a:ext uri="{FF2B5EF4-FFF2-40B4-BE49-F238E27FC236}">
                <a16:creationId xmlns:a16="http://schemas.microsoft.com/office/drawing/2014/main" id="{62043E09-6346-6A2A-EDC9-BAF25D1C4423}"/>
              </a:ext>
            </a:extLst>
          </p:cNvPr>
          <p:cNvSpPr>
            <a:spLocks noGrp="1"/>
          </p:cNvSpPr>
          <p:nvPr>
            <p:ph type="body" sz="half" idx="2"/>
          </p:nvPr>
        </p:nvSpPr>
        <p:spPr/>
        <p:txBody>
          <a:bodyPr/>
          <a:lstStyle/>
          <a:p>
            <a:endParaRPr lang="en-US"/>
          </a:p>
        </p:txBody>
      </p:sp>
      <p:sp>
        <p:nvSpPr>
          <p:cNvPr id="5" name="Slide Number Placeholder 4">
            <a:extLst>
              <a:ext uri="{FF2B5EF4-FFF2-40B4-BE49-F238E27FC236}">
                <a16:creationId xmlns:a16="http://schemas.microsoft.com/office/drawing/2014/main" id="{4972027B-1FF2-D094-A6ED-D72E3743F520}"/>
              </a:ext>
            </a:extLst>
          </p:cNvPr>
          <p:cNvSpPr>
            <a:spLocks noGrp="1"/>
          </p:cNvSpPr>
          <p:nvPr>
            <p:ph type="sldNum" sz="quarter" idx="12"/>
          </p:nvPr>
        </p:nvSpPr>
        <p:spPr/>
        <p:txBody>
          <a:bodyPr/>
          <a:lstStyle/>
          <a:p>
            <a:fld id="{4FAB73BC-B049-4115-A692-8D63A059BFB8}" type="slidenum">
              <a:rPr lang="en-US" smtClean="0"/>
              <a:pPr/>
              <a:t>17</a:t>
            </a:fld>
            <a:endParaRPr lang="en-US" dirty="0"/>
          </a:p>
        </p:txBody>
      </p:sp>
      <p:sp>
        <p:nvSpPr>
          <p:cNvPr id="9" name="TextBox 8">
            <a:extLst>
              <a:ext uri="{FF2B5EF4-FFF2-40B4-BE49-F238E27FC236}">
                <a16:creationId xmlns:a16="http://schemas.microsoft.com/office/drawing/2014/main" id="{7D1E68DE-ADAD-BD8B-7A4D-148C31396963}"/>
              </a:ext>
            </a:extLst>
          </p:cNvPr>
          <p:cNvSpPr txBox="1"/>
          <p:nvPr/>
        </p:nvSpPr>
        <p:spPr>
          <a:xfrm>
            <a:off x="4518641" y="4975154"/>
            <a:ext cx="6492874" cy="1177245"/>
          </a:xfrm>
          <a:prstGeom prst="rect">
            <a:avLst/>
          </a:prstGeom>
          <a:noFill/>
        </p:spPr>
        <p:txBody>
          <a:bodyPr wrap="square">
            <a:spAutoFit/>
          </a:bodyPr>
          <a:lstStyle/>
          <a:p>
            <a:pPr algn="l"/>
            <a:endParaRPr lang="en-US" sz="1050" b="0" i="0" u="none" strike="noStrike" baseline="0" dirty="0">
              <a:latin typeface="Arial" panose="020B0604020202020204" pitchFamily="34" charset="0"/>
            </a:endParaRPr>
          </a:p>
          <a:p>
            <a:pPr marL="285750" marR="0" indent="-285750" algn="l">
              <a:spcAft>
                <a:spcPts val="600"/>
              </a:spcAft>
              <a:buClr>
                <a:schemeClr val="accent1"/>
              </a:buClr>
              <a:buFont typeface="Wingdings" panose="05000000000000000000" pitchFamily="2" charset="2"/>
              <a:buChar char="Ø"/>
            </a:pPr>
            <a:r>
              <a:rPr lang="en-US" sz="2000" b="0" i="0" u="none" strike="noStrike" baseline="0" dirty="0"/>
              <a:t>Next, a warning message will pop up. The facility administrator must read the message and click the OK button before they can proceed. </a:t>
            </a:r>
          </a:p>
        </p:txBody>
      </p:sp>
    </p:spTree>
    <p:extLst>
      <p:ext uri="{BB962C8B-B14F-4D97-AF65-F5344CB8AC3E}">
        <p14:creationId xmlns:p14="http://schemas.microsoft.com/office/powerpoint/2010/main" val="1419615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13075-3DEF-DB79-5DC9-8D65595E9C59}"/>
              </a:ext>
            </a:extLst>
          </p:cNvPr>
          <p:cNvSpPr>
            <a:spLocks noGrp="1"/>
          </p:cNvSpPr>
          <p:nvPr>
            <p:ph type="title"/>
          </p:nvPr>
        </p:nvSpPr>
        <p:spPr/>
        <p:txBody>
          <a:bodyPr/>
          <a:lstStyle/>
          <a:p>
            <a:r>
              <a:rPr lang="en-US" dirty="0"/>
              <a:t>NHSN Data Access</a:t>
            </a:r>
          </a:p>
        </p:txBody>
      </p:sp>
      <p:sp>
        <p:nvSpPr>
          <p:cNvPr id="4" name="Text Placeholder 3">
            <a:extLst>
              <a:ext uri="{FF2B5EF4-FFF2-40B4-BE49-F238E27FC236}">
                <a16:creationId xmlns:a16="http://schemas.microsoft.com/office/drawing/2014/main" id="{62043E09-6346-6A2A-EDC9-BAF25D1C4423}"/>
              </a:ext>
            </a:extLst>
          </p:cNvPr>
          <p:cNvSpPr>
            <a:spLocks noGrp="1"/>
          </p:cNvSpPr>
          <p:nvPr>
            <p:ph type="body" sz="half" idx="2"/>
          </p:nvPr>
        </p:nvSpPr>
        <p:spPr/>
        <p:txBody>
          <a:bodyPr/>
          <a:lstStyle/>
          <a:p>
            <a:endParaRPr lang="en-US"/>
          </a:p>
        </p:txBody>
      </p:sp>
      <p:sp>
        <p:nvSpPr>
          <p:cNvPr id="5" name="Slide Number Placeholder 4">
            <a:extLst>
              <a:ext uri="{FF2B5EF4-FFF2-40B4-BE49-F238E27FC236}">
                <a16:creationId xmlns:a16="http://schemas.microsoft.com/office/drawing/2014/main" id="{4972027B-1FF2-D094-A6ED-D72E3743F520}"/>
              </a:ext>
            </a:extLst>
          </p:cNvPr>
          <p:cNvSpPr>
            <a:spLocks noGrp="1"/>
          </p:cNvSpPr>
          <p:nvPr>
            <p:ph type="sldNum" sz="quarter" idx="12"/>
          </p:nvPr>
        </p:nvSpPr>
        <p:spPr/>
        <p:txBody>
          <a:bodyPr/>
          <a:lstStyle/>
          <a:p>
            <a:fld id="{4FAB73BC-B049-4115-A692-8D63A059BFB8}" type="slidenum">
              <a:rPr lang="en-US" smtClean="0"/>
              <a:pPr/>
              <a:t>18</a:t>
            </a:fld>
            <a:endParaRPr lang="en-US" dirty="0"/>
          </a:p>
        </p:txBody>
      </p:sp>
      <p:sp>
        <p:nvSpPr>
          <p:cNvPr id="9" name="TextBox 8">
            <a:extLst>
              <a:ext uri="{FF2B5EF4-FFF2-40B4-BE49-F238E27FC236}">
                <a16:creationId xmlns:a16="http://schemas.microsoft.com/office/drawing/2014/main" id="{7D1E68DE-ADAD-BD8B-7A4D-148C31396963}"/>
              </a:ext>
            </a:extLst>
          </p:cNvPr>
          <p:cNvSpPr txBox="1"/>
          <p:nvPr/>
        </p:nvSpPr>
        <p:spPr>
          <a:xfrm>
            <a:off x="4156898" y="4082211"/>
            <a:ext cx="7398705" cy="2054409"/>
          </a:xfrm>
          <a:prstGeom prst="rect">
            <a:avLst/>
          </a:prstGeom>
          <a:noFill/>
        </p:spPr>
        <p:txBody>
          <a:bodyPr wrap="square">
            <a:spAutoFit/>
          </a:bodyPr>
          <a:lstStyle/>
          <a:p>
            <a:pPr algn="l"/>
            <a:endParaRPr lang="en-US" sz="1050" b="0" i="0" u="none" strike="noStrike" baseline="0" dirty="0">
              <a:latin typeface="Arial" panose="020B0604020202020204" pitchFamily="34" charset="0"/>
            </a:endParaRPr>
          </a:p>
          <a:p>
            <a:pPr marL="285750" indent="-285750">
              <a:spcAft>
                <a:spcPts val="600"/>
              </a:spcAft>
              <a:buClr>
                <a:schemeClr val="accent1"/>
              </a:buClr>
              <a:buFont typeface="Wingdings" panose="05000000000000000000" pitchFamily="2" charset="2"/>
              <a:buChar char="Ø"/>
            </a:pP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I</a:t>
            </a: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mmediately after joining the Group, the user will be taken to the Define Rights Template to agree to confer rights. This authorizes the MHDO access to the data as specified in the rights template. Only MHDO has access to the grou</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p members’ data. </a:t>
            </a:r>
          </a:p>
          <a:p>
            <a:pPr marL="285750" indent="-285750">
              <a:spcAft>
                <a:spcPts val="600"/>
              </a:spcAft>
              <a:buClr>
                <a:schemeClr val="accent1"/>
              </a:buClr>
              <a:buFont typeface="Wingdings" panose="05000000000000000000" pitchFamily="2" charset="2"/>
              <a:buChar char="Ø"/>
            </a:pP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Once the facility user has reviewed the rights template, he or she must navigate to the bottom of the template and click “ACCEPT.  </a:t>
            </a:r>
            <a:r>
              <a:rPr lang="en-US" sz="16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This task must be done by July 1, 2023.</a:t>
            </a:r>
          </a:p>
        </p:txBody>
      </p:sp>
      <p:pic>
        <p:nvPicPr>
          <p:cNvPr id="15" name="Content Placeholder 6">
            <a:extLst>
              <a:ext uri="{FF2B5EF4-FFF2-40B4-BE49-F238E27FC236}">
                <a16:creationId xmlns:a16="http://schemas.microsoft.com/office/drawing/2014/main" id="{E25B96A6-0E6B-7DA9-F7A3-D4F2A9BA79EB}"/>
              </a:ext>
            </a:extLst>
          </p:cNvPr>
          <p:cNvPicPr>
            <a:picLocks noGrp="1" noChangeAspect="1"/>
          </p:cNvPicPr>
          <p:nvPr>
            <p:ph idx="1"/>
          </p:nvPr>
        </p:nvPicPr>
        <p:blipFill>
          <a:blip r:embed="rId2"/>
          <a:stretch>
            <a:fillRect/>
          </a:stretch>
        </p:blipFill>
        <p:spPr>
          <a:xfrm>
            <a:off x="4227844" y="385287"/>
            <a:ext cx="7652500" cy="3541758"/>
          </a:xfrm>
        </p:spPr>
      </p:pic>
    </p:spTree>
    <p:extLst>
      <p:ext uri="{BB962C8B-B14F-4D97-AF65-F5344CB8AC3E}">
        <p14:creationId xmlns:p14="http://schemas.microsoft.com/office/powerpoint/2010/main" val="1233446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C346E-259B-7B5F-7BE7-22D0649A71AE}"/>
              </a:ext>
            </a:extLst>
          </p:cNvPr>
          <p:cNvSpPr>
            <a:spLocks noGrp="1"/>
          </p:cNvSpPr>
          <p:nvPr>
            <p:ph type="title"/>
          </p:nvPr>
        </p:nvSpPr>
        <p:spPr/>
        <p:txBody>
          <a:bodyPr/>
          <a:lstStyle/>
          <a:p>
            <a:r>
              <a:rPr lang="en-US" dirty="0"/>
              <a:t>NHSN Data Access</a:t>
            </a:r>
          </a:p>
        </p:txBody>
      </p:sp>
      <p:sp>
        <p:nvSpPr>
          <p:cNvPr id="4" name="Text Placeholder 3">
            <a:extLst>
              <a:ext uri="{FF2B5EF4-FFF2-40B4-BE49-F238E27FC236}">
                <a16:creationId xmlns:a16="http://schemas.microsoft.com/office/drawing/2014/main" id="{0FAA1B1B-4BD2-87A4-D7DF-DCD0B287719C}"/>
              </a:ext>
            </a:extLst>
          </p:cNvPr>
          <p:cNvSpPr>
            <a:spLocks noGrp="1"/>
          </p:cNvSpPr>
          <p:nvPr>
            <p:ph type="body" sz="half" idx="2"/>
          </p:nvPr>
        </p:nvSpPr>
        <p:spPr/>
        <p:txBody>
          <a:bodyPr/>
          <a:lstStyle/>
          <a:p>
            <a:endParaRPr lang="en-US"/>
          </a:p>
        </p:txBody>
      </p:sp>
      <p:sp>
        <p:nvSpPr>
          <p:cNvPr id="5" name="Slide Number Placeholder 4">
            <a:extLst>
              <a:ext uri="{FF2B5EF4-FFF2-40B4-BE49-F238E27FC236}">
                <a16:creationId xmlns:a16="http://schemas.microsoft.com/office/drawing/2014/main" id="{681FDAB7-88EA-1A1F-DDF4-EA7F9BE137B3}"/>
              </a:ext>
            </a:extLst>
          </p:cNvPr>
          <p:cNvSpPr>
            <a:spLocks noGrp="1"/>
          </p:cNvSpPr>
          <p:nvPr>
            <p:ph type="sldNum" sz="quarter" idx="12"/>
          </p:nvPr>
        </p:nvSpPr>
        <p:spPr/>
        <p:txBody>
          <a:bodyPr/>
          <a:lstStyle/>
          <a:p>
            <a:fld id="{4FAB73BC-B049-4115-A692-8D63A059BFB8}" type="slidenum">
              <a:rPr lang="en-US" smtClean="0"/>
              <a:pPr/>
              <a:t>19</a:t>
            </a:fld>
            <a:endParaRPr lang="en-US" dirty="0"/>
          </a:p>
        </p:txBody>
      </p:sp>
      <p:sp>
        <p:nvSpPr>
          <p:cNvPr id="8" name="Content Placeholder 2">
            <a:extLst>
              <a:ext uri="{FF2B5EF4-FFF2-40B4-BE49-F238E27FC236}">
                <a16:creationId xmlns:a16="http://schemas.microsoft.com/office/drawing/2014/main" id="{F6EE10E0-D584-4BBD-4792-2A23DDD6E9A2}"/>
              </a:ext>
            </a:extLst>
          </p:cNvPr>
          <p:cNvSpPr txBox="1">
            <a:spLocks noGrp="1"/>
          </p:cNvSpPr>
          <p:nvPr>
            <p:ph idx="1"/>
          </p:nvPr>
        </p:nvSpPr>
        <p:spPr>
          <a:xfrm>
            <a:off x="4800600" y="731838"/>
            <a:ext cx="6492875" cy="525780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15000"/>
              </a:lnSpc>
              <a:spcBef>
                <a:spcPts val="0"/>
              </a:spcBef>
              <a:spcAft>
                <a:spcPts val="600"/>
              </a:spcAft>
              <a:buNone/>
            </a:pPr>
            <a:r>
              <a:rPr lang="en-US"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More Instructions: </a:t>
            </a:r>
          </a:p>
          <a:p>
            <a:pPr>
              <a:lnSpc>
                <a:spcPct val="115000"/>
              </a:lnSpc>
              <a:spcBef>
                <a:spcPts val="0"/>
              </a:spcBef>
              <a:spcAft>
                <a:spcPts val="600"/>
              </a:spcAft>
              <a:buFont typeface="Wingdings" panose="05000000000000000000" pitchFamily="2" charset="2"/>
              <a:buChar char="Ø"/>
            </a:pP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For detailed instructions on how to join the Group and to agree to confer rights, access the NHSN document titled, “Data Sharing in NHSN: Joining a Group and Accepting the Confer Rights Template” here: </a:t>
            </a:r>
            <a:r>
              <a:rPr lang="en-US" u="sng" dirty="0">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3"/>
              </a:rPr>
              <a:t>http://www.cdc.gov/nhsn/pdfs/groups-startup/joingroup-current.pdf</a:t>
            </a:r>
            <a:endParaRPr lang="en-US" u="sng"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Bef>
                <a:spcPts val="0"/>
              </a:spcBef>
              <a:spcAft>
                <a:spcPts val="600"/>
              </a:spcAft>
              <a:buFont typeface="Wingdings" panose="05000000000000000000" pitchFamily="2" charset="2"/>
              <a:buChar char="Ø"/>
            </a:pP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rPr>
              <a:t>This short video walks through the process of joining a group and conferring rights in NHSN: </a:t>
            </a:r>
            <a:r>
              <a:rPr lang="en-US" dirty="0">
                <a:solidFill>
                  <a:srgbClr val="000000"/>
                </a:solidFill>
                <a:latin typeface="Calibri" panose="020F0502020204030204" pitchFamily="34" charset="0"/>
                <a:ea typeface="Calibri" panose="020F0502020204030204" pitchFamily="34" charset="0"/>
                <a:cs typeface="Calibri" panose="020F0502020204030204" pitchFamily="34" charset="0"/>
                <a:hlinkClick r:id="rId4"/>
              </a:rPr>
              <a:t>https://www.youtube.com/watch?v=nCmh6oRJhoE</a:t>
            </a:r>
            <a:endParaRPr lang="en-US"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15000"/>
              </a:lnSpc>
              <a:spcBef>
                <a:spcPts val="0"/>
              </a:spcBef>
              <a:spcAft>
                <a:spcPts val="600"/>
              </a:spcAft>
              <a:buFont typeface="Wingdings" panose="05000000000000000000" pitchFamily="2" charset="2"/>
              <a:buChar char="Ø"/>
            </a:pPr>
            <a:endParaRPr lang="en-US" sz="1800" u="sng" dirty="0">
              <a:solidFill>
                <a:srgbClr val="000000"/>
              </a:solidFill>
              <a:latin typeface="Calibri" panose="020F0502020204030204" pitchFamily="34" charset="0"/>
              <a:cs typeface="Calibri" panose="020F0502020204030204" pitchFamily="34" charset="0"/>
            </a:endParaRPr>
          </a:p>
          <a:p>
            <a:pPr>
              <a:lnSpc>
                <a:spcPct val="115000"/>
              </a:lnSpc>
              <a:spcBef>
                <a:spcPts val="0"/>
              </a:spcBef>
              <a:spcAft>
                <a:spcPts val="600"/>
              </a:spcAft>
              <a:buFont typeface="Wingdings" panose="05000000000000000000" pitchFamily="2" charset="2"/>
              <a:buChar char="Ø"/>
            </a:pPr>
            <a:endParaRPr lang="en-US" sz="1800" u="sng" dirty="0">
              <a:solidFill>
                <a:srgbClr val="000000"/>
              </a:solidFill>
              <a:latin typeface="Calibri" panose="020F0502020204030204" pitchFamily="34" charset="0"/>
              <a:cs typeface="Calibri" panose="020F0502020204030204" pitchFamily="34" charset="0"/>
            </a:endParaRPr>
          </a:p>
          <a:p>
            <a:pPr>
              <a:lnSpc>
                <a:spcPct val="115000"/>
              </a:lnSpc>
              <a:spcBef>
                <a:spcPts val="0"/>
              </a:spcBef>
              <a:spcAft>
                <a:spcPts val="600"/>
              </a:spcAft>
              <a:buFont typeface="Wingdings" panose="05000000000000000000" pitchFamily="2" charset="2"/>
              <a:buChar char="Ø"/>
            </a:pPr>
            <a:endParaRPr lang="en-US" sz="1800" b="1" dirty="0">
              <a:effectLst/>
              <a:latin typeface="Calibri" panose="020F0502020204030204" pitchFamily="34" charset="0"/>
              <a:ea typeface="Calibri" panose="020F0502020204030204" pitchFamily="34" charset="0"/>
              <a:cs typeface="Calibri" panose="020F0502020204030204" pitchFamily="34" charset="0"/>
            </a:endParaRPr>
          </a:p>
          <a:p>
            <a:pPr>
              <a:lnSpc>
                <a:spcPct val="115000"/>
              </a:lnSpc>
              <a:spcBef>
                <a:spcPts val="0"/>
              </a:spcBef>
              <a:spcAft>
                <a:spcPts val="600"/>
              </a:spcAft>
              <a:buFont typeface="Wingdings" panose="05000000000000000000" pitchFamily="2" charset="2"/>
              <a:buChar char="Ø"/>
            </a:pPr>
            <a:endParaRPr lang="en-US" sz="1800" dirty="0"/>
          </a:p>
        </p:txBody>
      </p:sp>
    </p:spTree>
    <p:extLst>
      <p:ext uri="{BB962C8B-B14F-4D97-AF65-F5344CB8AC3E}">
        <p14:creationId xmlns:p14="http://schemas.microsoft.com/office/powerpoint/2010/main" val="2840997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D3A2638-C35C-400B-92E8-20D5BFAC527C}"/>
              </a:ext>
            </a:extLst>
          </p:cNvPr>
          <p:cNvSpPr>
            <a:spLocks noGrp="1"/>
          </p:cNvSpPr>
          <p:nvPr>
            <p:ph type="title"/>
          </p:nvPr>
        </p:nvSpPr>
        <p:spPr>
          <a:xfrm>
            <a:off x="492370" y="516835"/>
            <a:ext cx="3084844" cy="5772840"/>
          </a:xfrm>
        </p:spPr>
        <p:txBody>
          <a:bodyPr anchor="ctr">
            <a:normAutofit/>
          </a:bodyPr>
          <a:lstStyle/>
          <a:p>
            <a:r>
              <a:rPr lang="en-US" sz="3600">
                <a:solidFill>
                  <a:srgbClr val="FFFFFF"/>
                </a:solidFill>
              </a:rPr>
              <a:t>Participant Reminders</a:t>
            </a:r>
          </a:p>
        </p:txBody>
      </p:sp>
      <p:sp>
        <p:nvSpPr>
          <p:cNvPr id="15" name="Rectangle 14">
            <a:extLst>
              <a:ext uri="{FF2B5EF4-FFF2-40B4-BE49-F238E27FC236}">
                <a16:creationId xmlns:a16="http://schemas.microsoft.com/office/drawing/2014/main" id="{6669F804-A677-4B75-95F4-A5E4426FB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6" name="Content Placeholder 2">
            <a:extLst>
              <a:ext uri="{FF2B5EF4-FFF2-40B4-BE49-F238E27FC236}">
                <a16:creationId xmlns:a16="http://schemas.microsoft.com/office/drawing/2014/main" id="{7F4A0B7C-0B9C-4762-A246-09C03B3482C1}"/>
              </a:ext>
            </a:extLst>
          </p:cNvPr>
          <p:cNvGraphicFramePr>
            <a:graphicFrameLocks noGrp="1"/>
          </p:cNvGraphicFramePr>
          <p:nvPr>
            <p:ph idx="1"/>
            <p:extLst>
              <p:ext uri="{D42A27DB-BD31-4B8C-83A1-F6EECF244321}">
                <p14:modId xmlns:p14="http://schemas.microsoft.com/office/powerpoint/2010/main" val="3693468578"/>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524632CD-EA51-4D03-AB07-71B41D4EE9E5}"/>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a:ln>
                  <a:noFill/>
                </a:ln>
                <a:solidFill>
                  <a:srgbClr val="FFFFFF"/>
                </a:solidFill>
                <a:effectLst/>
                <a:uLnTx/>
                <a:uFillTx/>
                <a:latin typeface="Calibri" panose="020F0502020204030204"/>
                <a:ea typeface="+mn-ea"/>
                <a:cs typeface="+mn-cs"/>
              </a:rPr>
              <a:t>State of Maine</a:t>
            </a: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21C919EA-BE66-41AF-86F2-27A377AE3582}"/>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E482DC-2269-4F26-9D2A-7E44B1A4CD85}" type="slidenum">
              <a:rPr kumimoji="0" lang="en-US" sz="220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22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874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A00FF-961E-4C14-B474-EFAF5E9BB6D7}"/>
              </a:ext>
            </a:extLst>
          </p:cNvPr>
          <p:cNvSpPr>
            <a:spLocks noGrp="1"/>
          </p:cNvSpPr>
          <p:nvPr>
            <p:ph type="title"/>
          </p:nvPr>
        </p:nvSpPr>
        <p:spPr/>
        <p:txBody>
          <a:bodyPr/>
          <a:lstStyle/>
          <a:p>
            <a:r>
              <a:rPr lang="en-US" dirty="0"/>
              <a:t>Demo of Maine’s Infection Prevention Forum website</a:t>
            </a:r>
          </a:p>
        </p:txBody>
      </p:sp>
      <p:sp>
        <p:nvSpPr>
          <p:cNvPr id="3" name="Content Placeholder 2">
            <a:extLst>
              <a:ext uri="{FF2B5EF4-FFF2-40B4-BE49-F238E27FC236}">
                <a16:creationId xmlns:a16="http://schemas.microsoft.com/office/drawing/2014/main" id="{C96ACB61-D04C-46D3-A8EE-13B3E6DFD321}"/>
              </a:ext>
            </a:extLst>
          </p:cNvPr>
          <p:cNvSpPr>
            <a:spLocks noGrp="1"/>
          </p:cNvSpPr>
          <p:nvPr>
            <p:ph idx="1"/>
          </p:nvPr>
        </p:nvSpPr>
        <p:spPr/>
        <p:txBody>
          <a:bodyPr>
            <a:normAutofit lnSpcReduction="10000"/>
          </a:bodyPr>
          <a:lstStyle/>
          <a:p>
            <a:pPr marL="0" indent="0" algn="ctr">
              <a:buNone/>
            </a:pPr>
            <a:r>
              <a:rPr lang="en-US" sz="2400" b="1" dirty="0"/>
              <a:t>Maine’s Infection Prevention Forum Website</a:t>
            </a:r>
          </a:p>
          <a:p>
            <a:pPr>
              <a:buFont typeface="Wingdings" panose="05000000000000000000" pitchFamily="2" charset="2"/>
              <a:buChar char="Ø"/>
            </a:pPr>
            <a:r>
              <a:rPr lang="en-US" dirty="0"/>
              <a:t>Content on website includes the latest infection prevention courses and resources for health care and direct care professionals</a:t>
            </a:r>
          </a:p>
          <a:p>
            <a:pPr>
              <a:buFont typeface="Wingdings" panose="05000000000000000000" pitchFamily="2" charset="2"/>
              <a:buChar char="Ø"/>
            </a:pPr>
            <a:r>
              <a:rPr lang="en-US" dirty="0"/>
              <a:t>Developed and supported by the Maine CDC, the Maine Quality Forum and the University of Southern Maine</a:t>
            </a:r>
          </a:p>
          <a:p>
            <a:pPr>
              <a:buFont typeface="Wingdings" panose="05000000000000000000" pitchFamily="2" charset="2"/>
              <a:buChar char="Ø"/>
            </a:pPr>
            <a:r>
              <a:rPr lang="en-US" dirty="0"/>
              <a:t>The top three reasons why people register for the core training:  1. continued education 2. increase knowledge 3. requirement</a:t>
            </a:r>
          </a:p>
          <a:p>
            <a:pPr>
              <a:buFont typeface="Wingdings" panose="05000000000000000000" pitchFamily="2" charset="2"/>
              <a:buChar char="Ø"/>
            </a:pPr>
            <a:r>
              <a:rPr lang="en-US" dirty="0"/>
              <a:t>Close to 800 health care professionals have registered for our core infection preventionist online training program representing over 155 facilities, which includes many Nursing Facilities</a:t>
            </a:r>
          </a:p>
          <a:p>
            <a:pPr>
              <a:buFont typeface="Wingdings" panose="05000000000000000000" pitchFamily="2" charset="2"/>
              <a:buChar char="Ø"/>
            </a:pPr>
            <a:r>
              <a:rPr lang="en-US" dirty="0"/>
              <a:t>Demo of Site</a:t>
            </a:r>
          </a:p>
          <a:p>
            <a:pPr marL="0" indent="0">
              <a:buNone/>
            </a:pPr>
            <a:r>
              <a:rPr lang="en-US" dirty="0">
                <a:hlinkClick r:id="rId2"/>
              </a:rPr>
              <a:t>https://maineinfectionpreventionforum.org/</a:t>
            </a:r>
            <a:endParaRPr lang="en-US" dirty="0"/>
          </a:p>
          <a:p>
            <a:pPr marL="0" indent="0">
              <a:buNone/>
            </a:pPr>
            <a:endParaRPr lang="en-US" dirty="0"/>
          </a:p>
          <a:p>
            <a:pPr marL="0" indent="0">
              <a:buNone/>
            </a:pPr>
            <a:endParaRPr lang="en-US" dirty="0"/>
          </a:p>
          <a:p>
            <a:pPr marL="0" indent="0">
              <a:buNone/>
            </a:pPr>
            <a:endParaRPr lang="en-US" dirty="0"/>
          </a:p>
        </p:txBody>
      </p:sp>
      <p:sp>
        <p:nvSpPr>
          <p:cNvPr id="4" name="Text Placeholder 3">
            <a:extLst>
              <a:ext uri="{FF2B5EF4-FFF2-40B4-BE49-F238E27FC236}">
                <a16:creationId xmlns:a16="http://schemas.microsoft.com/office/drawing/2014/main" id="{C3504F9B-F572-4448-98D9-63D2E53ADCF4}"/>
              </a:ext>
            </a:extLst>
          </p:cNvPr>
          <p:cNvSpPr>
            <a:spLocks noGrp="1"/>
          </p:cNvSpPr>
          <p:nvPr>
            <p:ph type="body" sz="half" idx="2"/>
          </p:nvPr>
        </p:nvSpPr>
        <p:spPr/>
        <p:txBody>
          <a:bodyPr/>
          <a:lstStyle/>
          <a:p>
            <a:endParaRPr lang="en-US"/>
          </a:p>
        </p:txBody>
      </p:sp>
      <p:sp>
        <p:nvSpPr>
          <p:cNvPr id="5" name="Slide Number Placeholder 4">
            <a:extLst>
              <a:ext uri="{FF2B5EF4-FFF2-40B4-BE49-F238E27FC236}">
                <a16:creationId xmlns:a16="http://schemas.microsoft.com/office/drawing/2014/main" id="{4146C24B-64A3-465E-9E3B-F5D12E5C8C87}"/>
              </a:ext>
            </a:extLst>
          </p:cNvPr>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1348703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314792" cy="1450757"/>
          </a:xfrm>
        </p:spPr>
        <p:txBody>
          <a:bodyPr/>
          <a:lstStyle/>
          <a:p>
            <a:r>
              <a:rPr lang="en-US" dirty="0">
                <a:solidFill>
                  <a:schemeClr val="tx1"/>
                </a:solidFill>
              </a:rPr>
              <a:t>Support Resource</a:t>
            </a:r>
          </a:p>
        </p:txBody>
      </p:sp>
      <p:sp>
        <p:nvSpPr>
          <p:cNvPr id="3" name="Content Placeholder 2"/>
          <p:cNvSpPr>
            <a:spLocks noGrp="1"/>
          </p:cNvSpPr>
          <p:nvPr>
            <p:ph idx="1"/>
          </p:nvPr>
        </p:nvSpPr>
        <p:spPr>
          <a:xfrm>
            <a:off x="1097279" y="2039814"/>
            <a:ext cx="10173233" cy="4116437"/>
          </a:xfrm>
        </p:spPr>
        <p:txBody>
          <a:bodyPr>
            <a:normAutofit/>
          </a:bodyPr>
          <a:lstStyle/>
          <a:p>
            <a:pPr marL="384048" lvl="2" indent="0">
              <a:buNone/>
            </a:pPr>
            <a:endParaRPr lang="en-US" sz="2100" dirty="0">
              <a:solidFill>
                <a:schemeClr val="tx1"/>
              </a:solidFill>
            </a:endParaRPr>
          </a:p>
          <a:p>
            <a:pPr marL="201168" lvl="1" indent="0">
              <a:buNone/>
            </a:pPr>
            <a:r>
              <a:rPr lang="en-US" sz="2800" dirty="0"/>
              <a:t>Compliance Issues and General Questions </a:t>
            </a:r>
          </a:p>
          <a:p>
            <a:pPr marL="201168" lvl="1" indent="0">
              <a:buNone/>
            </a:pPr>
            <a:r>
              <a:rPr lang="en-US" sz="2100" dirty="0">
                <a:solidFill>
                  <a:schemeClr val="tx1"/>
                </a:solidFill>
              </a:rPr>
              <a:t>Kimberly Bonsant, Compliance Officer, Maine Health Data Organization</a:t>
            </a:r>
          </a:p>
          <a:p>
            <a:pPr marL="201168" lvl="1" indent="0">
              <a:buNone/>
            </a:pPr>
            <a:r>
              <a:rPr lang="en-US" sz="2100" dirty="0">
                <a:solidFill>
                  <a:schemeClr val="tx1"/>
                </a:solidFill>
              </a:rPr>
              <a:t>Email: </a:t>
            </a:r>
            <a:r>
              <a:rPr lang="en-US" sz="2000" dirty="0">
                <a:hlinkClick r:id="rId3"/>
              </a:rPr>
              <a:t>Kimberly.Bonsant@maine.gov</a:t>
            </a:r>
            <a:r>
              <a:rPr lang="en-US" sz="2000" dirty="0"/>
              <a:t> </a:t>
            </a:r>
          </a:p>
          <a:p>
            <a:pPr marL="201168" lvl="1" indent="0">
              <a:buNone/>
            </a:pPr>
            <a:r>
              <a:rPr lang="en-US" sz="2100" dirty="0">
                <a:solidFill>
                  <a:schemeClr val="tx1"/>
                </a:solidFill>
              </a:rPr>
              <a:t>Phone (207) 287-2296</a:t>
            </a:r>
            <a:endParaRPr lang="en-US" sz="2800" dirty="0">
              <a:solidFill>
                <a:schemeClr val="tx1"/>
              </a:solidFill>
            </a:endParaRPr>
          </a:p>
        </p:txBody>
      </p:sp>
      <p:sp>
        <p:nvSpPr>
          <p:cNvPr id="4" name="Slide Number Placeholder 3"/>
          <p:cNvSpPr>
            <a:spLocks noGrp="1"/>
          </p:cNvSpPr>
          <p:nvPr>
            <p:ph type="sldNum" sz="quarter" idx="12"/>
          </p:nvPr>
        </p:nvSpPr>
        <p:spPr/>
        <p:txBody>
          <a:bodyPr/>
          <a:lstStyle/>
          <a:p>
            <a:fld id="{4CE482DC-2269-4F26-9D2A-7E44B1A4CD85}" type="slidenum">
              <a:rPr lang="en-US" smtClean="0"/>
              <a:t>21</a:t>
            </a:fld>
            <a:endParaRPr lang="en-US" dirty="0"/>
          </a:p>
        </p:txBody>
      </p:sp>
      <p:pic>
        <p:nvPicPr>
          <p:cNvPr id="6" name="Picture 5">
            <a:extLst>
              <a:ext uri="{FF2B5EF4-FFF2-40B4-BE49-F238E27FC236}">
                <a16:creationId xmlns:a16="http://schemas.microsoft.com/office/drawing/2014/main" id="{4672BF8A-19E0-4B61-8850-09FC816E0EAF}"/>
              </a:ext>
            </a:extLst>
          </p:cNvPr>
          <p:cNvPicPr>
            <a:picLocks noChangeAspect="1"/>
          </p:cNvPicPr>
          <p:nvPr/>
        </p:nvPicPr>
        <p:blipFill>
          <a:blip r:embed="rId4">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0234060" y="145951"/>
            <a:ext cx="1702008" cy="1482754"/>
          </a:xfrm>
          <a:prstGeom prst="rect">
            <a:avLst/>
          </a:prstGeom>
        </p:spPr>
      </p:pic>
    </p:spTree>
    <p:extLst>
      <p:ext uri="{BB962C8B-B14F-4D97-AF65-F5344CB8AC3E}">
        <p14:creationId xmlns:p14="http://schemas.microsoft.com/office/powerpoint/2010/main" val="18364666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B15759E-17D1-4483-99C0-6C16A76DFF2A}"/>
              </a:ext>
            </a:extLst>
          </p:cNvPr>
          <p:cNvSpPr>
            <a:spLocks noGrp="1"/>
          </p:cNvSpPr>
          <p:nvPr>
            <p:ph type="title"/>
          </p:nvPr>
        </p:nvSpPr>
        <p:spPr>
          <a:xfrm>
            <a:off x="492370" y="516835"/>
            <a:ext cx="3084844" cy="5772840"/>
          </a:xfrm>
        </p:spPr>
        <p:txBody>
          <a:bodyPr anchor="ctr">
            <a:normAutofit/>
          </a:bodyPr>
          <a:lstStyle/>
          <a:p>
            <a:r>
              <a:rPr lang="en-US" sz="3600">
                <a:solidFill>
                  <a:srgbClr val="FFFFFF"/>
                </a:solidFill>
              </a:rPr>
              <a:t>Questions?</a:t>
            </a:r>
          </a:p>
        </p:txBody>
      </p:sp>
      <p:sp>
        <p:nvSpPr>
          <p:cNvPr id="15" name="Rectangle 14">
            <a:extLst>
              <a:ext uri="{FF2B5EF4-FFF2-40B4-BE49-F238E27FC236}">
                <a16:creationId xmlns:a16="http://schemas.microsoft.com/office/drawing/2014/main" id="{6669F804-A677-4B75-95F4-A5E4426FB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6" name="Content Placeholder 2">
            <a:extLst>
              <a:ext uri="{FF2B5EF4-FFF2-40B4-BE49-F238E27FC236}">
                <a16:creationId xmlns:a16="http://schemas.microsoft.com/office/drawing/2014/main" id="{CCFD768B-A0BD-4D38-ADDA-BA4C12835572}"/>
              </a:ext>
            </a:extLst>
          </p:cNvPr>
          <p:cNvGraphicFramePr>
            <a:graphicFrameLocks noGrp="1"/>
          </p:cNvGraphicFramePr>
          <p:nvPr>
            <p:ph idx="1"/>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90D62790-FFA6-4BE2-B9B3-8EB2DFA45BDA}"/>
              </a:ext>
            </a:extLst>
          </p:cNvPr>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a:ln>
                  <a:noFill/>
                </a:ln>
                <a:solidFill>
                  <a:srgbClr val="FFFFFF"/>
                </a:solidFill>
                <a:effectLst/>
                <a:uLnTx/>
                <a:uFillTx/>
                <a:latin typeface="Calibri" panose="020F0502020204030204"/>
                <a:ea typeface="+mn-ea"/>
                <a:cs typeface="+mn-cs"/>
              </a:rPr>
              <a:t>State of Maine</a:t>
            </a:r>
            <a:endParaRPr kumimoji="0" lang="en-US" sz="900" b="0" i="0" u="none" strike="noStrike" kern="1200" cap="all" spc="0" normalizeH="0" baseline="0" noProof="0" dirty="0">
              <a:ln>
                <a:noFill/>
              </a:ln>
              <a:solidFill>
                <a:srgbClr val="FFFFFF"/>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1071DB38-422F-4928-A575-362E1175EE1C}"/>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CE482DC-2269-4F26-9D2A-7E44B1A4CD85}" type="slidenum">
              <a:rPr kumimoji="0" lang="en-US" sz="220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22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9446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Agenda</a:t>
            </a:r>
          </a:p>
        </p:txBody>
      </p:sp>
      <p:sp>
        <p:nvSpPr>
          <p:cNvPr id="3" name="Content Placeholder 2"/>
          <p:cNvSpPr>
            <a:spLocks noGrp="1"/>
          </p:cNvSpPr>
          <p:nvPr>
            <p:ph idx="1"/>
          </p:nvPr>
        </p:nvSpPr>
        <p:spPr>
          <a:xfrm>
            <a:off x="844953" y="1854467"/>
            <a:ext cx="10507958" cy="4369759"/>
          </a:xfrm>
        </p:spPr>
        <p:txBody>
          <a:bodyPr numCol="1">
            <a:noAutofit/>
          </a:bodyPr>
          <a:lstStyle/>
          <a:p>
            <a:pPr marL="342900" lvl="1" indent="-342900" defTabSz="457200">
              <a:lnSpc>
                <a:spcPct val="110000"/>
              </a:lnSpc>
              <a:spcBef>
                <a:spcPts val="1200"/>
              </a:spcBef>
              <a:spcAft>
                <a:spcPts val="200"/>
              </a:spcAft>
              <a:buClrTx/>
              <a:buSzPct val="100000"/>
              <a:buFont typeface="Arial" panose="020B0604020202020204" pitchFamily="34" charset="0"/>
              <a:buChar char="•"/>
            </a:pPr>
            <a:r>
              <a:rPr lang="en-US" sz="2000" dirty="0">
                <a:solidFill>
                  <a:schemeClr val="tx1"/>
                </a:solidFill>
              </a:rPr>
              <a:t>Welcome &amp; Review of Agenda</a:t>
            </a:r>
          </a:p>
          <a:p>
            <a:pPr marL="342900" lvl="1" indent="-342900" defTabSz="457200">
              <a:lnSpc>
                <a:spcPct val="110000"/>
              </a:lnSpc>
              <a:spcBef>
                <a:spcPts val="1200"/>
              </a:spcBef>
              <a:spcAft>
                <a:spcPts val="200"/>
              </a:spcAft>
              <a:buClrTx/>
              <a:buSzPct val="100000"/>
              <a:buFont typeface="Arial" panose="020B0604020202020204" pitchFamily="34" charset="0"/>
              <a:buChar char="•"/>
            </a:pPr>
            <a:r>
              <a:rPr lang="en-US" sz="2000" dirty="0">
                <a:solidFill>
                  <a:schemeClr val="tx1"/>
                </a:solidFill>
              </a:rPr>
              <a:t>Overview of MHDO</a:t>
            </a:r>
          </a:p>
          <a:p>
            <a:pPr marL="342900" lvl="1" indent="-342900" defTabSz="457200">
              <a:lnSpc>
                <a:spcPct val="110000"/>
              </a:lnSpc>
              <a:spcBef>
                <a:spcPts val="1200"/>
              </a:spcBef>
              <a:spcAft>
                <a:spcPts val="200"/>
              </a:spcAft>
              <a:buClrTx/>
              <a:buSzPct val="100000"/>
              <a:buFont typeface="Arial" panose="020B0604020202020204" pitchFamily="34" charset="0"/>
              <a:buChar char="•"/>
            </a:pPr>
            <a:r>
              <a:rPr lang="en-US" sz="2000" dirty="0">
                <a:solidFill>
                  <a:schemeClr val="tx1"/>
                </a:solidFill>
              </a:rPr>
              <a:t>Review New CDI Reporting Requirement</a:t>
            </a:r>
          </a:p>
          <a:p>
            <a:pPr marL="1458852" lvl="7" indent="-342900" defTabSz="457200">
              <a:lnSpc>
                <a:spcPct val="110000"/>
              </a:lnSpc>
              <a:spcBef>
                <a:spcPts val="1200"/>
              </a:spcBef>
              <a:spcAft>
                <a:spcPts val="200"/>
              </a:spcAft>
              <a:buClrTx/>
              <a:buSzPct val="100000"/>
              <a:buFont typeface="Arial" panose="020B0604020202020204" pitchFamily="34" charset="0"/>
              <a:buChar char="•"/>
            </a:pPr>
            <a:r>
              <a:rPr lang="en-US" sz="1800" dirty="0">
                <a:solidFill>
                  <a:schemeClr val="tx1"/>
                </a:solidFill>
              </a:rPr>
              <a:t>Rule 90-590 Chapter 270, </a:t>
            </a:r>
            <a:r>
              <a:rPr lang="en-US" sz="1800" b="0" i="1" dirty="0">
                <a:solidFill>
                  <a:srgbClr val="333333"/>
                </a:solidFill>
                <a:effectLst/>
              </a:rPr>
              <a:t>Uniform Reporting System for Health Care Quality Data Sets</a:t>
            </a:r>
          </a:p>
          <a:p>
            <a:pPr marL="1458852" lvl="7" indent="-342900" defTabSz="457200">
              <a:lnSpc>
                <a:spcPct val="110000"/>
              </a:lnSpc>
              <a:spcBef>
                <a:spcPts val="1200"/>
              </a:spcBef>
              <a:spcAft>
                <a:spcPts val="200"/>
              </a:spcAft>
              <a:buClrTx/>
              <a:buSzPct val="100000"/>
              <a:buFont typeface="Arial" panose="020B0604020202020204" pitchFamily="34" charset="0"/>
              <a:buChar char="•"/>
            </a:pPr>
            <a:r>
              <a:rPr lang="en-US" sz="1800" b="0" dirty="0">
                <a:solidFill>
                  <a:srgbClr val="333333"/>
                </a:solidFill>
                <a:effectLst/>
              </a:rPr>
              <a:t>Protocol for CDI </a:t>
            </a:r>
            <a:r>
              <a:rPr lang="en-US" sz="1800" dirty="0">
                <a:solidFill>
                  <a:srgbClr val="333333"/>
                </a:solidFill>
              </a:rPr>
              <a:t>Data Collection and Reporting</a:t>
            </a:r>
          </a:p>
          <a:p>
            <a:pPr marL="1458852" lvl="7" indent="-342900" defTabSz="457200">
              <a:lnSpc>
                <a:spcPct val="110000"/>
              </a:lnSpc>
              <a:spcBef>
                <a:spcPts val="1200"/>
              </a:spcBef>
              <a:spcAft>
                <a:spcPts val="200"/>
              </a:spcAft>
              <a:buClrTx/>
              <a:buSzPct val="100000"/>
              <a:buFont typeface="Arial" panose="020B0604020202020204" pitchFamily="34" charset="0"/>
              <a:buChar char="•"/>
            </a:pPr>
            <a:r>
              <a:rPr lang="en-US" sz="1800" b="0" dirty="0">
                <a:solidFill>
                  <a:srgbClr val="333333"/>
                </a:solidFill>
                <a:effectLst/>
              </a:rPr>
              <a:t>Process for CDI Data Submission</a:t>
            </a:r>
            <a:endParaRPr lang="en-US" sz="1800" i="1" dirty="0">
              <a:solidFill>
                <a:schemeClr val="tx1"/>
              </a:solidFill>
            </a:endParaRPr>
          </a:p>
          <a:p>
            <a:pPr marL="342900" lvl="1" indent="-342900">
              <a:lnSpc>
                <a:spcPct val="110000"/>
              </a:lnSpc>
              <a:spcBef>
                <a:spcPts val="1200"/>
              </a:spcBef>
              <a:spcAft>
                <a:spcPts val="200"/>
              </a:spcAft>
              <a:buClrTx/>
              <a:buSzPct val="100000"/>
              <a:buFont typeface="Arial" panose="020B0604020202020204" pitchFamily="34" charset="0"/>
              <a:buChar char="•"/>
            </a:pPr>
            <a:r>
              <a:rPr lang="en-US" sz="2000" dirty="0">
                <a:solidFill>
                  <a:schemeClr val="tx1"/>
                </a:solidFill>
              </a:rPr>
              <a:t>Questions</a:t>
            </a:r>
          </a:p>
          <a:p>
            <a:pPr marL="342900" lvl="1" indent="-342900">
              <a:lnSpc>
                <a:spcPct val="110000"/>
              </a:lnSpc>
              <a:spcBef>
                <a:spcPts val="1200"/>
              </a:spcBef>
              <a:spcAft>
                <a:spcPts val="200"/>
              </a:spcAft>
              <a:buClrTx/>
              <a:buSzPct val="100000"/>
              <a:buFont typeface="Arial" panose="020B0604020202020204" pitchFamily="34" charset="0"/>
              <a:buChar char="•"/>
            </a:pPr>
            <a:r>
              <a:rPr lang="en-US" sz="2000" dirty="0">
                <a:solidFill>
                  <a:schemeClr val="tx1"/>
                </a:solidFill>
              </a:rPr>
              <a:t>Review Maine’s Infection Prevention Forum Website</a:t>
            </a:r>
          </a:p>
          <a:p>
            <a:pPr marL="342900" lvl="1" indent="-342900">
              <a:lnSpc>
                <a:spcPct val="110000"/>
              </a:lnSpc>
              <a:spcBef>
                <a:spcPts val="1200"/>
              </a:spcBef>
              <a:spcAft>
                <a:spcPts val="200"/>
              </a:spcAft>
              <a:buClrTx/>
              <a:buSzPct val="100000"/>
              <a:buFont typeface="Arial" panose="020B0604020202020204" pitchFamily="34" charset="0"/>
              <a:buChar char="•"/>
            </a:pPr>
            <a:r>
              <a:rPr lang="en-US" sz="2000" dirty="0">
                <a:solidFill>
                  <a:schemeClr val="tx1"/>
                </a:solidFill>
              </a:rPr>
              <a:t>Closing Remarks</a:t>
            </a:r>
          </a:p>
          <a:p>
            <a:pPr marL="0" lvl="1" indent="0">
              <a:lnSpc>
                <a:spcPct val="110000"/>
              </a:lnSpc>
              <a:spcBef>
                <a:spcPts val="1200"/>
              </a:spcBef>
              <a:spcAft>
                <a:spcPts val="200"/>
              </a:spcAft>
              <a:buClrTx/>
              <a:buSzPct val="100000"/>
              <a:buNone/>
            </a:pPr>
            <a:endParaRPr lang="en-US" sz="2800" dirty="0">
              <a:solidFill>
                <a:schemeClr val="tx1"/>
              </a:solidFill>
            </a:endParaRPr>
          </a:p>
        </p:txBody>
      </p:sp>
      <p:sp>
        <p:nvSpPr>
          <p:cNvPr id="4" name="Slide Number Placeholder 3"/>
          <p:cNvSpPr>
            <a:spLocks noGrp="1"/>
          </p:cNvSpPr>
          <p:nvPr>
            <p:ph type="sldNum" sz="quarter" idx="12"/>
          </p:nvPr>
        </p:nvSpPr>
        <p:spPr/>
        <p:txBody>
          <a:bodyPr/>
          <a:lstStyle/>
          <a:p>
            <a:fld id="{4CE482DC-2269-4F26-9D2A-7E44B1A4CD85}" type="slidenum">
              <a:rPr lang="en-US" smtClean="0"/>
              <a:t>3</a:t>
            </a:fld>
            <a:endParaRPr lang="en-US" dirty="0"/>
          </a:p>
        </p:txBody>
      </p:sp>
      <p:pic>
        <p:nvPicPr>
          <p:cNvPr id="10" name="Picture 9"/>
          <p:cNvPicPr>
            <a:picLocks noChangeAspect="1"/>
          </p:cNvPicPr>
          <p:nvPr/>
        </p:nvPicPr>
        <p:blipFill rotWithShape="1">
          <a:blip r:embed="rId3">
            <a:duotone>
              <a:prstClr val="black"/>
              <a:schemeClr val="accent5">
                <a:tint val="45000"/>
                <a:satMod val="400000"/>
              </a:schemeClr>
            </a:duotone>
          </a:blip>
          <a:srcRect l="25694" r="65601"/>
          <a:stretch/>
        </p:blipFill>
        <p:spPr>
          <a:xfrm>
            <a:off x="10849241" y="633774"/>
            <a:ext cx="1007338" cy="873522"/>
          </a:xfrm>
          <a:prstGeom prst="rect">
            <a:avLst/>
          </a:prstGeom>
        </p:spPr>
      </p:pic>
    </p:spTree>
    <p:extLst>
      <p:ext uri="{BB962C8B-B14F-4D97-AF65-F5344CB8AC3E}">
        <p14:creationId xmlns:p14="http://schemas.microsoft.com/office/powerpoint/2010/main" val="2542654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594359"/>
            <a:ext cx="4149969" cy="2286000"/>
          </a:xfrm>
        </p:spPr>
        <p:txBody>
          <a:bodyPr>
            <a:normAutofit/>
          </a:bodyPr>
          <a:lstStyle/>
          <a:p>
            <a:pPr algn="ctr"/>
            <a:r>
              <a:rPr lang="en-US" sz="2800" b="1" dirty="0"/>
              <a:t>Maine Health Data Organization (MHDO)</a:t>
            </a:r>
            <a:br>
              <a:rPr lang="en-US" sz="2800" b="1" dirty="0"/>
            </a:br>
            <a:br>
              <a:rPr lang="en-US" sz="2800" b="1" dirty="0"/>
            </a:br>
            <a:r>
              <a:rPr lang="en-US" sz="2800" b="1" dirty="0"/>
              <a:t>MHDO.Maine.gov</a:t>
            </a:r>
          </a:p>
        </p:txBody>
      </p:sp>
      <p:sp>
        <p:nvSpPr>
          <p:cNvPr id="4" name="Slide Number Placeholder 3"/>
          <p:cNvSpPr>
            <a:spLocks noGrp="1"/>
          </p:cNvSpPr>
          <p:nvPr>
            <p:ph type="sldNum" sz="quarter" idx="12"/>
          </p:nvPr>
        </p:nvSpPr>
        <p:spPr/>
        <p:txBody>
          <a:bodyPr/>
          <a:lstStyle/>
          <a:p>
            <a:fld id="{4CE482DC-2269-4F26-9D2A-7E44B1A4CD85}" type="slidenum">
              <a:rPr lang="en-US" smtClean="0"/>
              <a:pPr/>
              <a:t>4</a:t>
            </a:fld>
            <a:endParaRPr lang="en-US" dirty="0"/>
          </a:p>
        </p:txBody>
      </p:sp>
      <p:sp>
        <p:nvSpPr>
          <p:cNvPr id="6" name="Content Placeholder 2"/>
          <p:cNvSpPr>
            <a:spLocks noGrp="1"/>
          </p:cNvSpPr>
          <p:nvPr>
            <p:ph idx="1"/>
          </p:nvPr>
        </p:nvSpPr>
        <p:spPr>
          <a:xfrm>
            <a:off x="4800600" y="731520"/>
            <a:ext cx="6492240" cy="5257800"/>
          </a:xfrm>
        </p:spPr>
        <p:txBody>
          <a:bodyPr>
            <a:normAutofit fontScale="92500" lnSpcReduction="10000"/>
          </a:bodyPr>
          <a:lstStyle/>
          <a:p>
            <a:pPr marL="0" lvl="0" indent="0">
              <a:buNone/>
            </a:pPr>
            <a:r>
              <a:rPr lang="en-US" sz="2400" dirty="0"/>
              <a:t>The MHDO was created by the Legislature in 1995 as an independent executive agency (Title 22 Chapter 1683) that operates under the supervision of a multi-stakeholder Board of Directors. </a:t>
            </a:r>
          </a:p>
          <a:p>
            <a:pPr marL="0" lvl="0" indent="0">
              <a:buNone/>
            </a:pPr>
            <a:r>
              <a:rPr lang="en-US" sz="2400" dirty="0"/>
              <a:t>	The Governor appoints the members of the 	board. Board composition includes 	representation from: Payers, Hospitals, 	Providers, Home Health Care, Chiropractic, 	Consumers, Employers and, Government. </a:t>
            </a:r>
          </a:p>
          <a:p>
            <a:pPr marL="0" lvl="0" indent="0">
              <a:buNone/>
            </a:pPr>
            <a:r>
              <a:rPr lang="en-US" sz="2400" dirty="0"/>
              <a:t>MHDO’s purpose defined in law (Title 22, Chapter 1683) is to create and maintain a useful, objective, reliable and comprehensive health information data warehouse that is used to improve the health of Maine citizens and to promote transparency of the cost and quality of healthcare in the State of Maine by procedure, payer, facility, and provider in collaboration with the Maine Quality Forum (MQF). </a:t>
            </a:r>
            <a:endParaRPr lang="en-US" sz="2800" dirty="0"/>
          </a:p>
        </p:txBody>
      </p:sp>
    </p:spTree>
    <p:extLst>
      <p:ext uri="{BB962C8B-B14F-4D97-AF65-F5344CB8AC3E}">
        <p14:creationId xmlns:p14="http://schemas.microsoft.com/office/powerpoint/2010/main" val="1755273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594359"/>
            <a:ext cx="4149969" cy="2286000"/>
          </a:xfrm>
        </p:spPr>
        <p:txBody>
          <a:bodyPr>
            <a:normAutofit/>
          </a:bodyPr>
          <a:lstStyle/>
          <a:p>
            <a:pPr algn="ctr"/>
            <a:r>
              <a:rPr lang="en-US" sz="2800" b="1" dirty="0"/>
              <a:t>Maine  Health Data Organization</a:t>
            </a:r>
          </a:p>
        </p:txBody>
      </p:sp>
      <p:sp>
        <p:nvSpPr>
          <p:cNvPr id="4" name="Slide Number Placeholder 3"/>
          <p:cNvSpPr>
            <a:spLocks noGrp="1"/>
          </p:cNvSpPr>
          <p:nvPr>
            <p:ph type="sldNum" sz="quarter" idx="12"/>
          </p:nvPr>
        </p:nvSpPr>
        <p:spPr/>
        <p:txBody>
          <a:bodyPr/>
          <a:lstStyle/>
          <a:p>
            <a:fld id="{4CE482DC-2269-4F26-9D2A-7E44B1A4CD85}" type="slidenum">
              <a:rPr lang="en-US" smtClean="0"/>
              <a:pPr/>
              <a:t>5</a:t>
            </a:fld>
            <a:endParaRPr lang="en-US" dirty="0"/>
          </a:p>
        </p:txBody>
      </p:sp>
      <p:sp>
        <p:nvSpPr>
          <p:cNvPr id="6" name="Content Placeholder 2"/>
          <p:cNvSpPr>
            <a:spLocks noGrp="1"/>
          </p:cNvSpPr>
          <p:nvPr>
            <p:ph idx="1"/>
          </p:nvPr>
        </p:nvSpPr>
        <p:spPr>
          <a:xfrm>
            <a:off x="4800600" y="731520"/>
            <a:ext cx="6492240" cy="5257800"/>
          </a:xfrm>
        </p:spPr>
        <p:txBody>
          <a:bodyPr>
            <a:normAutofit lnSpcReduction="10000"/>
          </a:bodyPr>
          <a:lstStyle/>
          <a:p>
            <a:pPr marL="0" lvl="0" indent="0">
              <a:buNone/>
            </a:pPr>
            <a:r>
              <a:rPr lang="en-US" sz="2400" dirty="0"/>
              <a:t>The MHDO is responsible for the collection, secure storage, management and authorized release of healthcare data and information per the requirements defined in </a:t>
            </a:r>
            <a:r>
              <a:rPr lang="en-US" sz="2400" b="1" dirty="0"/>
              <a:t>Title 22, Chapter 1683, and thirteen agency rules, including Rule Chapter 270, </a:t>
            </a:r>
            <a:r>
              <a:rPr lang="en-US" sz="2400" b="0" i="1" dirty="0">
                <a:solidFill>
                  <a:srgbClr val="333333"/>
                </a:solidFill>
                <a:effectLst/>
              </a:rPr>
              <a:t>Uniform Reporting System for Health Care Quality Data Sets</a:t>
            </a:r>
            <a:endParaRPr lang="en-US" sz="2400" b="1" dirty="0"/>
          </a:p>
          <a:p>
            <a:pPr marL="0" lvl="0" indent="0">
              <a:buNone/>
            </a:pPr>
            <a:r>
              <a:rPr lang="en-US" sz="2400" dirty="0"/>
              <a:t>Data Sets submitted to MHDO include: private and public claims data, hospital inpatient and outpatient encounter data, hospital quality data, pharmacy data and hospital financial and provider organizational data. </a:t>
            </a:r>
          </a:p>
          <a:p>
            <a:pPr marL="0" lvl="0" indent="0">
              <a:buNone/>
            </a:pPr>
            <a:r>
              <a:rPr lang="en-US" sz="2400" dirty="0"/>
              <a:t>MHDO maintains over 1 billion healthcare records and that number grows every month when new data is submitted. </a:t>
            </a:r>
            <a:endParaRPr lang="en-US" sz="2800" dirty="0"/>
          </a:p>
        </p:txBody>
      </p:sp>
    </p:spTree>
    <p:extLst>
      <p:ext uri="{BB962C8B-B14F-4D97-AF65-F5344CB8AC3E}">
        <p14:creationId xmlns:p14="http://schemas.microsoft.com/office/powerpoint/2010/main" val="2063836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E1C5C-26D2-4129-AA12-5EFBE9D2EA41}"/>
              </a:ext>
            </a:extLst>
          </p:cNvPr>
          <p:cNvSpPr>
            <a:spLocks noGrp="1"/>
          </p:cNvSpPr>
          <p:nvPr>
            <p:ph type="title"/>
          </p:nvPr>
        </p:nvSpPr>
        <p:spPr>
          <a:xfrm>
            <a:off x="497711" y="497711"/>
            <a:ext cx="3159888" cy="2288129"/>
          </a:xfrm>
        </p:spPr>
        <p:txBody>
          <a:bodyPr>
            <a:normAutofit/>
          </a:bodyPr>
          <a:lstStyle/>
          <a:p>
            <a:r>
              <a:rPr lang="en-US" sz="2800" dirty="0"/>
              <a:t>MHDO Rule Chapter 270, Uniform Reporting  System for Health Care Quality Data Sets</a:t>
            </a:r>
            <a:endParaRPr lang="en-US" sz="2800" b="1" dirty="0"/>
          </a:p>
        </p:txBody>
      </p:sp>
      <p:sp>
        <p:nvSpPr>
          <p:cNvPr id="3" name="Content Placeholder 2">
            <a:extLst>
              <a:ext uri="{FF2B5EF4-FFF2-40B4-BE49-F238E27FC236}">
                <a16:creationId xmlns:a16="http://schemas.microsoft.com/office/drawing/2014/main" id="{4A1C0D73-EEE2-4094-ABC6-0D1B04992F89}"/>
              </a:ext>
            </a:extLst>
          </p:cNvPr>
          <p:cNvSpPr>
            <a:spLocks noGrp="1"/>
          </p:cNvSpPr>
          <p:nvPr>
            <p:ph idx="1"/>
          </p:nvPr>
        </p:nvSpPr>
        <p:spPr/>
        <p:txBody>
          <a:bodyPr/>
          <a:lstStyle/>
          <a:p>
            <a:pPr marL="0" indent="0">
              <a:buNone/>
            </a:pPr>
            <a:r>
              <a:rPr lang="en-US" dirty="0"/>
              <a:t>Rule Chapter 270 defines the health care </a:t>
            </a:r>
            <a:r>
              <a:rPr lang="en-US" dirty="0">
                <a:effectLst/>
                <a:ea typeface="Times New Roman" panose="02020603050405020304" pitchFamily="18" charset="0"/>
                <a:cs typeface="Times New Roman" panose="02020603050405020304" pitchFamily="18" charset="0"/>
              </a:rPr>
              <a:t>quality data sets and the provisions for filing the data sets to the Maine Health Data Organization.</a:t>
            </a:r>
          </a:p>
          <a:p>
            <a:pPr marL="0" marR="0">
              <a:spcBef>
                <a:spcPts val="1100"/>
              </a:spcBef>
              <a:spcAft>
                <a:spcPts val="0"/>
              </a:spcAft>
            </a:pPr>
            <a:r>
              <a:rPr lang="en-US" dirty="0">
                <a:effectLst/>
                <a:ea typeface="Times New Roman" panose="02020603050405020304" pitchFamily="18" charset="0"/>
                <a:cs typeface="Times New Roman" panose="02020603050405020304" pitchFamily="18" charset="0"/>
              </a:rPr>
              <a:t>The provisions include:</a:t>
            </a:r>
          </a:p>
          <a:p>
            <a:pPr marL="708660" marR="0" indent="-342900">
              <a:spcBef>
                <a:spcPts val="1100"/>
              </a:spcBef>
              <a:spcAft>
                <a:spcPts val="0"/>
              </a:spcAft>
              <a:buFont typeface="Wingdings" panose="05000000000000000000" pitchFamily="2" charset="2"/>
              <a:buChar char="Ø"/>
            </a:pPr>
            <a:r>
              <a:rPr lang="en-US" dirty="0">
                <a:effectLst/>
                <a:ea typeface="Times New Roman" panose="02020603050405020304" pitchFamily="18" charset="0"/>
                <a:cs typeface="Times New Roman" panose="02020603050405020304" pitchFamily="18" charset="0"/>
              </a:rPr>
              <a:t>Identification of the organizations required to report;</a:t>
            </a:r>
          </a:p>
          <a:p>
            <a:pPr marL="708660" marR="0" indent="-342900">
              <a:spcBef>
                <a:spcPts val="1100"/>
              </a:spcBef>
              <a:spcAft>
                <a:spcPts val="0"/>
              </a:spcAft>
              <a:buFont typeface="Wingdings" panose="05000000000000000000" pitchFamily="2" charset="2"/>
              <a:buChar char="Ø"/>
            </a:pPr>
            <a:r>
              <a:rPr lang="en-US" dirty="0">
                <a:effectLst/>
                <a:ea typeface="Times New Roman" panose="02020603050405020304" pitchFamily="18" charset="0"/>
                <a:cs typeface="Times New Roman" panose="02020603050405020304" pitchFamily="18" charset="0"/>
              </a:rPr>
              <a:t>Establishment of requirements for the content, form, medium, and time for filing health care quality metrics data;</a:t>
            </a:r>
          </a:p>
          <a:p>
            <a:pPr marL="708660" marR="0" indent="-342900">
              <a:spcBef>
                <a:spcPts val="1100"/>
              </a:spcBef>
              <a:spcAft>
                <a:spcPts val="0"/>
              </a:spcAft>
              <a:buFont typeface="Wingdings" panose="05000000000000000000" pitchFamily="2" charset="2"/>
              <a:buChar char="Ø"/>
            </a:pPr>
            <a:r>
              <a:rPr lang="en-US" dirty="0">
                <a:effectLst/>
                <a:ea typeface="Times New Roman" panose="02020603050405020304" pitchFamily="18" charset="0"/>
                <a:cs typeface="Times New Roman" panose="02020603050405020304" pitchFamily="18" charset="0"/>
              </a:rPr>
              <a:t>Establishment of standards for the data reported; and</a:t>
            </a:r>
          </a:p>
          <a:p>
            <a:pPr marL="708660" marR="0" indent="-342900">
              <a:spcBef>
                <a:spcPts val="1100"/>
              </a:spcBef>
              <a:spcAft>
                <a:spcPts val="0"/>
              </a:spcAft>
              <a:buFont typeface="Wingdings" panose="05000000000000000000" pitchFamily="2" charset="2"/>
              <a:buChar char="Ø"/>
            </a:pPr>
            <a:r>
              <a:rPr lang="en-US" dirty="0">
                <a:effectLst/>
                <a:ea typeface="Times New Roman" panose="02020603050405020304" pitchFamily="18" charset="0"/>
                <a:cs typeface="Times New Roman" panose="02020603050405020304" pitchFamily="18" charset="0"/>
              </a:rPr>
              <a:t>Compliance provisions.</a:t>
            </a:r>
          </a:p>
          <a:p>
            <a:endParaRPr lang="en-US" dirty="0"/>
          </a:p>
        </p:txBody>
      </p:sp>
      <p:sp>
        <p:nvSpPr>
          <p:cNvPr id="5" name="Slide Number Placeholder 4">
            <a:extLst>
              <a:ext uri="{FF2B5EF4-FFF2-40B4-BE49-F238E27FC236}">
                <a16:creationId xmlns:a16="http://schemas.microsoft.com/office/drawing/2014/main" id="{BF50CFB0-2EE4-4C63-9BCF-17EC266E5771}"/>
              </a:ext>
            </a:extLst>
          </p:cNvPr>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1555838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DAE09-6CF2-4B8A-978F-8F5D8204568B}"/>
              </a:ext>
            </a:extLst>
          </p:cNvPr>
          <p:cNvSpPr>
            <a:spLocks noGrp="1"/>
          </p:cNvSpPr>
          <p:nvPr>
            <p:ph type="title"/>
          </p:nvPr>
        </p:nvSpPr>
        <p:spPr/>
        <p:txBody>
          <a:bodyPr/>
          <a:lstStyle/>
          <a:p>
            <a:r>
              <a:rPr lang="en-US" dirty="0"/>
              <a:t>MHDO Rule Chapter 270</a:t>
            </a:r>
          </a:p>
        </p:txBody>
      </p:sp>
      <p:sp>
        <p:nvSpPr>
          <p:cNvPr id="3" name="Content Placeholder 2">
            <a:extLst>
              <a:ext uri="{FF2B5EF4-FFF2-40B4-BE49-F238E27FC236}">
                <a16:creationId xmlns:a16="http://schemas.microsoft.com/office/drawing/2014/main" id="{9FBFBE74-682F-46E6-BBC6-D8F3C481860D}"/>
              </a:ext>
            </a:extLst>
          </p:cNvPr>
          <p:cNvSpPr>
            <a:spLocks noGrp="1"/>
          </p:cNvSpPr>
          <p:nvPr>
            <p:ph idx="1"/>
          </p:nvPr>
        </p:nvSpPr>
        <p:spPr>
          <a:xfrm>
            <a:off x="4488873" y="275359"/>
            <a:ext cx="7481454" cy="6307281"/>
          </a:xfrm>
        </p:spPr>
        <p:txBody>
          <a:bodyPr>
            <a:normAutofit lnSpcReduction="10000"/>
          </a:bodyPr>
          <a:lstStyle/>
          <a:p>
            <a:pPr marL="0" indent="0">
              <a:buNone/>
            </a:pPr>
            <a:r>
              <a:rPr lang="en-US" sz="3200" b="1" dirty="0"/>
              <a:t>Chapter 270, Section 2. E., 2. G., and 2. H.</a:t>
            </a:r>
          </a:p>
          <a:p>
            <a:pPr marL="0" indent="0">
              <a:buNone/>
            </a:pPr>
            <a:r>
              <a:rPr lang="en-US" sz="2400" b="1" dirty="0">
                <a:effectLst/>
              </a:rPr>
              <a:t>E. </a:t>
            </a:r>
            <a:r>
              <a:rPr lang="en-US" sz="2400" dirty="0">
                <a:effectLst/>
              </a:rPr>
              <a:t>Each nursing facility shall make a quarterly submission to the MHDO of data, separated by month, for </a:t>
            </a:r>
            <a:r>
              <a:rPr lang="en-US" sz="2400" i="1" dirty="0">
                <a:effectLst/>
              </a:rPr>
              <a:t>Clostridium difficile</a:t>
            </a:r>
            <a:r>
              <a:rPr lang="en-US" sz="2400" dirty="0">
                <a:effectLst/>
              </a:rPr>
              <a:t> Lab ID Events for all facility-wide residents (FacWideIN) in accordance with NHSN specifications beginning July 1, 2020. (Measure steward - NHSN).  </a:t>
            </a:r>
          </a:p>
          <a:p>
            <a:pPr marL="0" indent="0">
              <a:lnSpc>
                <a:spcPct val="110000"/>
              </a:lnSpc>
              <a:spcBef>
                <a:spcPts val="0"/>
              </a:spcBef>
              <a:spcAft>
                <a:spcPts val="0"/>
              </a:spcAft>
              <a:buNone/>
            </a:pPr>
            <a:endParaRPr lang="en-US" sz="2400" dirty="0"/>
          </a:p>
          <a:p>
            <a:pPr marL="0" indent="0">
              <a:lnSpc>
                <a:spcPct val="100000"/>
              </a:lnSpc>
              <a:spcBef>
                <a:spcPts val="0"/>
              </a:spcBef>
              <a:spcAft>
                <a:spcPts val="0"/>
              </a:spcAft>
              <a:buNone/>
            </a:pPr>
            <a:r>
              <a:rPr lang="en-US" sz="2400" b="1" dirty="0">
                <a:effectLst/>
              </a:rPr>
              <a:t>G. </a:t>
            </a:r>
            <a:r>
              <a:rPr lang="en-US" sz="2400" dirty="0">
                <a:effectLst/>
              </a:rPr>
              <a:t>Each health care facility shall authorize </a:t>
            </a:r>
            <a:r>
              <a:rPr lang="en-US" sz="2400" b="1" dirty="0">
                <a:effectLst/>
              </a:rPr>
              <a:t>Maine CDC </a:t>
            </a:r>
            <a:r>
              <a:rPr lang="en-US" sz="2400" dirty="0">
                <a:effectLst/>
              </a:rPr>
              <a:t>to have access to the NHSN for facility specific reports of data submitted for any healthcare associated infection measure under a state or federal mandate and shall authorize Maine CDC to use this data for data validation, public health surveillance and performance improvement purposes.</a:t>
            </a:r>
            <a:endParaRPr lang="en-US" sz="2400" dirty="0"/>
          </a:p>
          <a:p>
            <a:pPr marL="0" indent="0">
              <a:buNone/>
            </a:pPr>
            <a:r>
              <a:rPr lang="en-US" sz="2400" b="1" dirty="0"/>
              <a:t>H. </a:t>
            </a:r>
            <a:r>
              <a:rPr lang="en-US" sz="2400" dirty="0">
                <a:effectLst/>
              </a:rPr>
              <a:t>Each health care facility shall also authorize the </a:t>
            </a:r>
            <a:r>
              <a:rPr lang="en-US" sz="2400" b="1" dirty="0">
                <a:effectLst/>
              </a:rPr>
              <a:t>MHDO</a:t>
            </a:r>
            <a:r>
              <a:rPr lang="en-US" sz="2400" dirty="0">
                <a:effectLst/>
              </a:rPr>
              <a:t> to have access to the NHSN for facility-specific reports of data submitted for any healthcare associated infection measure under a state or federal mandate, for the purpose of public reporting. </a:t>
            </a:r>
          </a:p>
          <a:p>
            <a:pPr marL="0" indent="0">
              <a:spcBef>
                <a:spcPts val="0"/>
              </a:spcBef>
              <a:spcAft>
                <a:spcPts val="0"/>
              </a:spcAft>
              <a:buNone/>
            </a:pPr>
            <a:endParaRPr lang="en-US" sz="2400" dirty="0"/>
          </a:p>
        </p:txBody>
      </p:sp>
      <p:sp>
        <p:nvSpPr>
          <p:cNvPr id="4" name="Text Placeholder 3">
            <a:extLst>
              <a:ext uri="{FF2B5EF4-FFF2-40B4-BE49-F238E27FC236}">
                <a16:creationId xmlns:a16="http://schemas.microsoft.com/office/drawing/2014/main" id="{4ADA76D4-0C0B-493F-B023-F01394960173}"/>
              </a:ext>
            </a:extLst>
          </p:cNvPr>
          <p:cNvSpPr>
            <a:spLocks noGrp="1"/>
          </p:cNvSpPr>
          <p:nvPr>
            <p:ph type="body" sz="half" idx="2"/>
          </p:nvPr>
        </p:nvSpPr>
        <p:spPr/>
        <p:txBody>
          <a:bodyPr/>
          <a:lstStyle/>
          <a:p>
            <a:endParaRPr lang="en-US" dirty="0"/>
          </a:p>
        </p:txBody>
      </p:sp>
      <p:sp>
        <p:nvSpPr>
          <p:cNvPr id="5" name="Slide Number Placeholder 4">
            <a:extLst>
              <a:ext uri="{FF2B5EF4-FFF2-40B4-BE49-F238E27FC236}">
                <a16:creationId xmlns:a16="http://schemas.microsoft.com/office/drawing/2014/main" id="{D403E6D5-B825-4D9B-95F3-16849F87A788}"/>
              </a:ext>
            </a:extLst>
          </p:cNvPr>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2331294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31C86-D735-4370-917D-6711E34ADD72}"/>
              </a:ext>
            </a:extLst>
          </p:cNvPr>
          <p:cNvSpPr>
            <a:spLocks noGrp="1"/>
          </p:cNvSpPr>
          <p:nvPr>
            <p:ph type="title"/>
          </p:nvPr>
        </p:nvSpPr>
        <p:spPr/>
        <p:txBody>
          <a:bodyPr/>
          <a:lstStyle/>
          <a:p>
            <a:r>
              <a:rPr lang="en-US" dirty="0"/>
              <a:t>Reporting Timeline</a:t>
            </a:r>
          </a:p>
        </p:txBody>
      </p:sp>
      <p:sp>
        <p:nvSpPr>
          <p:cNvPr id="3" name="Content Placeholder 2">
            <a:extLst>
              <a:ext uri="{FF2B5EF4-FFF2-40B4-BE49-F238E27FC236}">
                <a16:creationId xmlns:a16="http://schemas.microsoft.com/office/drawing/2014/main" id="{FDBFBF8E-781F-47F0-B210-5C02F0C7405D}"/>
              </a:ext>
            </a:extLst>
          </p:cNvPr>
          <p:cNvSpPr>
            <a:spLocks noGrp="1"/>
          </p:cNvSpPr>
          <p:nvPr>
            <p:ph idx="1"/>
          </p:nvPr>
        </p:nvSpPr>
        <p:spPr>
          <a:xfrm>
            <a:off x="4391130" y="731520"/>
            <a:ext cx="6901710" cy="5573684"/>
          </a:xfrm>
        </p:spPr>
        <p:txBody>
          <a:bodyPr/>
          <a:lstStyle/>
          <a:p>
            <a:pPr marL="0" marR="0">
              <a:lnSpc>
                <a:spcPct val="115000"/>
              </a:lnSpc>
              <a:spcBef>
                <a:spcPts val="0"/>
              </a:spcBef>
              <a:spcAft>
                <a:spcPts val="800"/>
              </a:spcAft>
            </a:pPr>
            <a:r>
              <a:rPr lang="en-US"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Data </a:t>
            </a:r>
            <a:r>
              <a:rPr lang="en-US" sz="2400" b="1" dirty="0">
                <a:solidFill>
                  <a:srgbClr val="000000"/>
                </a:solidFill>
                <a:latin typeface="Calibri" panose="020F0502020204030204" pitchFamily="34" charset="0"/>
                <a:ea typeface="Calibri" panose="020F0502020204030204" pitchFamily="34" charset="0"/>
                <a:cs typeface="Calibri" panose="020F0502020204030204" pitchFamily="34" charset="0"/>
              </a:rPr>
              <a:t>C</a:t>
            </a:r>
            <a:r>
              <a:rPr lang="en-US"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ollection </a:t>
            </a:r>
            <a:r>
              <a:rPr lang="en-US" sz="2400" b="1" dirty="0">
                <a:solidFill>
                  <a:srgbClr val="000000"/>
                </a:solidFill>
                <a:latin typeface="Calibri" panose="020F0502020204030204" pitchFamily="34" charset="0"/>
                <a:ea typeface="Calibri" panose="020F0502020204030204" pitchFamily="34" charset="0"/>
                <a:cs typeface="Calibri" panose="020F0502020204030204" pitchFamily="34" charset="0"/>
              </a:rPr>
              <a:t>B</a:t>
            </a:r>
            <a:r>
              <a:rPr lang="en-US"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egins on July 1, 2023</a:t>
            </a:r>
            <a:r>
              <a:rPr lang="en-US"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p>
          <a:p>
            <a:pPr marL="0" marR="0">
              <a:lnSpc>
                <a:spcPct val="115000"/>
              </a:lnSpc>
              <a:spcBef>
                <a:spcPts val="0"/>
              </a:spcBef>
              <a:spcAft>
                <a:spcPts val="800"/>
              </a:spcAf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Font typeface="Wingdings" panose="05000000000000000000" pitchFamily="2" charset="2"/>
              <a:buChar char=""/>
            </a:pP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Data collected during each calendar quarter shall be submitted no later than the 15th day of the 5th month following the end of each quarter. </a:t>
            </a:r>
          </a:p>
          <a:p>
            <a:pPr marL="0" marR="0" lvl="0" indent="0">
              <a:lnSpc>
                <a:spcPct val="115000"/>
              </a:lnSpc>
              <a:spcBef>
                <a:spcPts val="0"/>
              </a:spcBef>
              <a:spcAft>
                <a:spcPts val="80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800"/>
              </a:spcAft>
              <a:buFont typeface="Wingdings" panose="05000000000000000000" pitchFamily="2" charset="2"/>
              <a:buChar char=""/>
            </a:pP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 first quarterly data submission will be for data collected for the months of July-September 2023</a:t>
            </a:r>
            <a:r>
              <a:rPr lang="en-US"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The submission deadline is February 15</a:t>
            </a:r>
            <a:r>
              <a:rPr lang="en-US" b="1" baseline="300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a:t>
            </a:r>
            <a:r>
              <a:rPr lang="en-US"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2024</a:t>
            </a: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Although facilities are required to make quarterly data submissions, separated out by month, </a:t>
            </a:r>
            <a:r>
              <a:rPr lang="en-US"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facilities are urged to submit their data to NHSN each month. </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Text Placeholder 3">
            <a:extLst>
              <a:ext uri="{FF2B5EF4-FFF2-40B4-BE49-F238E27FC236}">
                <a16:creationId xmlns:a16="http://schemas.microsoft.com/office/drawing/2014/main" id="{D587F2BE-D46C-4073-A2BD-3BC2684ADC85}"/>
              </a:ext>
            </a:extLst>
          </p:cNvPr>
          <p:cNvSpPr>
            <a:spLocks noGrp="1"/>
          </p:cNvSpPr>
          <p:nvPr>
            <p:ph type="body" sz="half" idx="2"/>
          </p:nvPr>
        </p:nvSpPr>
        <p:spPr/>
        <p:txBody>
          <a:bodyPr/>
          <a:lstStyle/>
          <a:p>
            <a:endParaRPr lang="en-US"/>
          </a:p>
        </p:txBody>
      </p:sp>
      <p:sp>
        <p:nvSpPr>
          <p:cNvPr id="5" name="Slide Number Placeholder 4">
            <a:extLst>
              <a:ext uri="{FF2B5EF4-FFF2-40B4-BE49-F238E27FC236}">
                <a16:creationId xmlns:a16="http://schemas.microsoft.com/office/drawing/2014/main" id="{AF5A8674-7D8B-483A-A796-DF29C92FE65C}"/>
              </a:ext>
            </a:extLst>
          </p:cNvPr>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2020066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4D344-0672-41A5-AAEB-F68D6BE24756}"/>
              </a:ext>
            </a:extLst>
          </p:cNvPr>
          <p:cNvSpPr>
            <a:spLocks noGrp="1"/>
          </p:cNvSpPr>
          <p:nvPr>
            <p:ph type="title"/>
          </p:nvPr>
        </p:nvSpPr>
        <p:spPr/>
        <p:txBody>
          <a:bodyPr/>
          <a:lstStyle/>
          <a:p>
            <a:r>
              <a:rPr lang="en-US" dirty="0"/>
              <a:t>Filing Periods and Deadlines</a:t>
            </a:r>
          </a:p>
        </p:txBody>
      </p:sp>
      <p:sp>
        <p:nvSpPr>
          <p:cNvPr id="4" name="Text Placeholder 3">
            <a:extLst>
              <a:ext uri="{FF2B5EF4-FFF2-40B4-BE49-F238E27FC236}">
                <a16:creationId xmlns:a16="http://schemas.microsoft.com/office/drawing/2014/main" id="{ED9B0CA5-E643-493B-AAAE-3D88C987BDAB}"/>
              </a:ext>
            </a:extLst>
          </p:cNvPr>
          <p:cNvSpPr>
            <a:spLocks noGrp="1"/>
          </p:cNvSpPr>
          <p:nvPr>
            <p:ph type="body" sz="half" idx="2"/>
          </p:nvPr>
        </p:nvSpPr>
        <p:spPr/>
        <p:txBody>
          <a:bodyPr/>
          <a:lstStyle/>
          <a:p>
            <a:endParaRPr lang="en-US"/>
          </a:p>
        </p:txBody>
      </p:sp>
      <p:sp>
        <p:nvSpPr>
          <p:cNvPr id="5" name="Slide Number Placeholder 4">
            <a:extLst>
              <a:ext uri="{FF2B5EF4-FFF2-40B4-BE49-F238E27FC236}">
                <a16:creationId xmlns:a16="http://schemas.microsoft.com/office/drawing/2014/main" id="{973B02FC-0D11-4A10-8BC8-4185D34F8D52}"/>
              </a:ext>
            </a:extLst>
          </p:cNvPr>
          <p:cNvSpPr>
            <a:spLocks noGrp="1"/>
          </p:cNvSpPr>
          <p:nvPr>
            <p:ph type="sldNum" sz="quarter" idx="12"/>
          </p:nvPr>
        </p:nvSpPr>
        <p:spPr/>
        <p:txBody>
          <a:bodyPr/>
          <a:lstStyle/>
          <a:p>
            <a:fld id="{4FAB73BC-B049-4115-A692-8D63A059BFB8}" type="slidenum">
              <a:rPr lang="en-US" smtClean="0"/>
              <a:pPr/>
              <a:t>9</a:t>
            </a:fld>
            <a:endParaRPr lang="en-US" dirty="0"/>
          </a:p>
        </p:txBody>
      </p:sp>
      <p:sp>
        <p:nvSpPr>
          <p:cNvPr id="9" name="Content Placeholder 8">
            <a:extLst>
              <a:ext uri="{FF2B5EF4-FFF2-40B4-BE49-F238E27FC236}">
                <a16:creationId xmlns:a16="http://schemas.microsoft.com/office/drawing/2014/main" id="{9C54C7A0-D92D-44BC-8A0D-56568B11C68A}"/>
              </a:ext>
            </a:extLst>
          </p:cNvPr>
          <p:cNvSpPr>
            <a:spLocks noGrp="1"/>
          </p:cNvSpPr>
          <p:nvPr>
            <p:ph idx="1"/>
          </p:nvPr>
        </p:nvSpPr>
        <p:spPr>
          <a:xfrm>
            <a:off x="4464214" y="186670"/>
            <a:ext cx="6492240" cy="637711"/>
          </a:xfrm>
        </p:spPr>
        <p:txBody>
          <a:bodyPr>
            <a:normAutofit fontScale="77500" lnSpcReduction="20000"/>
          </a:bodyPr>
          <a:lstStyle/>
          <a:p>
            <a:endParaRPr lang="en-US"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b="1" dirty="0">
                <a:solidFill>
                  <a:srgbClr val="000000"/>
                </a:solidFill>
                <a:latin typeface="Calibri" panose="020F0502020204030204" pitchFamily="34" charset="0"/>
                <a:ea typeface="Calibri" panose="020F0502020204030204" pitchFamily="34" charset="0"/>
                <a:cs typeface="Calibri" panose="020F0502020204030204" pitchFamily="34" charset="0"/>
              </a:rPr>
              <a:t>The Filing Periods and Deadlines are as Follows: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graphicFrame>
        <p:nvGraphicFramePr>
          <p:cNvPr id="6" name="Table 5">
            <a:extLst>
              <a:ext uri="{FF2B5EF4-FFF2-40B4-BE49-F238E27FC236}">
                <a16:creationId xmlns:a16="http://schemas.microsoft.com/office/drawing/2014/main" id="{F00DAF88-CC7F-C24E-2FEE-2409A0A1F256}"/>
              </a:ext>
            </a:extLst>
          </p:cNvPr>
          <p:cNvGraphicFramePr>
            <a:graphicFrameLocks noGrp="1"/>
          </p:cNvGraphicFramePr>
          <p:nvPr>
            <p:extLst>
              <p:ext uri="{D42A27DB-BD31-4B8C-83A1-F6EECF244321}">
                <p14:modId xmlns:p14="http://schemas.microsoft.com/office/powerpoint/2010/main" val="3269138916"/>
              </p:ext>
            </p:extLst>
          </p:nvPr>
        </p:nvGraphicFramePr>
        <p:xfrm>
          <a:off x="4617403" y="3706043"/>
          <a:ext cx="6749415" cy="2487676"/>
        </p:xfrm>
        <a:graphic>
          <a:graphicData uri="http://schemas.openxmlformats.org/drawingml/2006/table">
            <a:tbl>
              <a:tblPr firstRow="1" firstCol="1" bandRow="1"/>
              <a:tblGrid>
                <a:gridCol w="2249805">
                  <a:extLst>
                    <a:ext uri="{9D8B030D-6E8A-4147-A177-3AD203B41FA5}">
                      <a16:colId xmlns:a16="http://schemas.microsoft.com/office/drawing/2014/main" val="671667379"/>
                    </a:ext>
                  </a:extLst>
                </a:gridCol>
                <a:gridCol w="2249805">
                  <a:extLst>
                    <a:ext uri="{9D8B030D-6E8A-4147-A177-3AD203B41FA5}">
                      <a16:colId xmlns:a16="http://schemas.microsoft.com/office/drawing/2014/main" val="1570696661"/>
                    </a:ext>
                  </a:extLst>
                </a:gridCol>
                <a:gridCol w="2249805">
                  <a:extLst>
                    <a:ext uri="{9D8B030D-6E8A-4147-A177-3AD203B41FA5}">
                      <a16:colId xmlns:a16="http://schemas.microsoft.com/office/drawing/2014/main" val="77836186"/>
                    </a:ext>
                  </a:extLst>
                </a:gridCol>
              </a:tblGrid>
              <a:tr h="0">
                <a:tc>
                  <a:txBody>
                    <a:bodyPr/>
                    <a:lstStyle/>
                    <a:p>
                      <a:pPr marL="0" marR="0" algn="ctr">
                        <a:lnSpc>
                          <a:spcPct val="115000"/>
                        </a:lnSpc>
                        <a:spcBef>
                          <a:spcPts val="0"/>
                        </a:spcBef>
                        <a:spcAft>
                          <a:spcPts val="0"/>
                        </a:spcAft>
                      </a:pPr>
                      <a:r>
                        <a:rPr lang="en-US" sz="12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April 2023</a:t>
                      </a:r>
                      <a:endPar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gridSpan="2">
                  <a:txBody>
                    <a:bodyPr/>
                    <a:lstStyle/>
                    <a:p>
                      <a:pPr marL="0" marR="0">
                        <a:lnSpc>
                          <a:spcPct val="115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Informational webinar hosted by the Maine Health Care Association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485130199"/>
                  </a:ext>
                </a:extLst>
              </a:tr>
              <a:tr h="479425">
                <a:tc>
                  <a:txBody>
                    <a:bodyPr/>
                    <a:lstStyle/>
                    <a:p>
                      <a:pPr marL="0" marR="0" algn="ctr">
                        <a:lnSpc>
                          <a:spcPct val="115000"/>
                        </a:lnSpc>
                        <a:spcBef>
                          <a:spcPts val="0"/>
                        </a:spcBef>
                        <a:spcAft>
                          <a:spcPts val="0"/>
                        </a:spcAft>
                      </a:pPr>
                      <a:r>
                        <a:rPr lang="en-US" sz="12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June 2023</a:t>
                      </a:r>
                      <a:endPar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gridSpan="2">
                  <a:txBody>
                    <a:bodyPr/>
                    <a:lstStyle/>
                    <a:p>
                      <a:pPr marL="0" marR="0">
                        <a:lnSpc>
                          <a:spcPct val="115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Educational materials (including a copy of the webinar) will be available online at the Maine Infection Prevention Forum Website  </a:t>
                      </a:r>
                      <a:r>
                        <a:rPr lang="en-US" sz="1200" u="sng">
                          <a:solidFill>
                            <a:srgbClr val="000000"/>
                          </a:solidFill>
                          <a:effectLst/>
                          <a:latin typeface="Calibri" panose="020F0502020204030204" pitchFamily="34" charset="0"/>
                          <a:ea typeface="Calibri" panose="020F0502020204030204" pitchFamily="34" charset="0"/>
                          <a:cs typeface="Calibri" panose="020F0502020204030204" pitchFamily="34" charset="0"/>
                          <a:hlinkClick r:id="rId2"/>
                        </a:rPr>
                        <a:t>https://maineinfectionpreventionforum.org</a:t>
                      </a: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899309383"/>
                  </a:ext>
                </a:extLst>
              </a:tr>
              <a:tr h="285115">
                <a:tc>
                  <a:txBody>
                    <a:bodyPr/>
                    <a:lstStyle/>
                    <a:p>
                      <a:pPr marL="0" marR="0" algn="ctr">
                        <a:lnSpc>
                          <a:spcPct val="115000"/>
                        </a:lnSpc>
                        <a:spcBef>
                          <a:spcPts val="0"/>
                        </a:spcBef>
                        <a:spcAft>
                          <a:spcPts val="0"/>
                        </a:spcAft>
                      </a:pPr>
                      <a:r>
                        <a:rPr lang="en-US" sz="12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July 2023</a:t>
                      </a:r>
                      <a:endPar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gridSpan="2">
                  <a:txBody>
                    <a:bodyPr/>
                    <a:lstStyle/>
                    <a:p>
                      <a:pPr marL="0" marR="0">
                        <a:lnSpc>
                          <a:spcPct val="115000"/>
                        </a:lnSpc>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CDI </a:t>
                      </a:r>
                      <a:r>
                        <a:rPr lang="en-US" sz="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LabID</a:t>
                      </a: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event surveillance begins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091698084"/>
                  </a:ext>
                </a:extLst>
              </a:tr>
              <a:tr h="93345">
                <a:tc rowSpan="7">
                  <a:txBody>
                    <a:bodyPr/>
                    <a:lstStyle/>
                    <a:p>
                      <a:pPr marL="0" marR="0" algn="ctr">
                        <a:lnSpc>
                          <a:spcPct val="115000"/>
                        </a:lnSpc>
                        <a:spcBef>
                          <a:spcPts val="0"/>
                        </a:spcBef>
                        <a:spcAft>
                          <a:spcPts val="0"/>
                        </a:spcAft>
                      </a:pPr>
                      <a:r>
                        <a:rPr lang="en-US" sz="12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Recommended Reporting Timeline</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nSpc>
                          <a:spcPct val="115000"/>
                        </a:lnSpc>
                        <a:spcBef>
                          <a:spcPts val="0"/>
                        </a:spcBef>
                        <a:spcAft>
                          <a:spcPts val="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Surveillance Month &amp; Data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Report Data to NHSN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3438498"/>
                  </a:ext>
                </a:extLst>
              </a:tr>
              <a:tr h="92710">
                <a:tc vMerge="1">
                  <a:txBody>
                    <a:bodyPr/>
                    <a:lstStyle/>
                    <a:p>
                      <a:endParaRPr lang="en-US"/>
                    </a:p>
                  </a:txBody>
                  <a:tcPr/>
                </a:tc>
                <a:tc>
                  <a:txBody>
                    <a:bodyPr/>
                    <a:lstStyle/>
                    <a:p>
                      <a:pPr marL="0" marR="0">
                        <a:lnSpc>
                          <a:spcPct val="115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July 2023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August 2023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7151742"/>
                  </a:ext>
                </a:extLst>
              </a:tr>
              <a:tr h="92710">
                <a:tc vMerge="1">
                  <a:txBody>
                    <a:bodyPr/>
                    <a:lstStyle/>
                    <a:p>
                      <a:endParaRPr lang="en-US"/>
                    </a:p>
                  </a:txBody>
                  <a:tcPr/>
                </a:tc>
                <a:tc>
                  <a:txBody>
                    <a:bodyPr/>
                    <a:lstStyle/>
                    <a:p>
                      <a:pPr marL="0" marR="0">
                        <a:lnSpc>
                          <a:spcPct val="115000"/>
                        </a:lnSpc>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August 2023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September 2023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8685652"/>
                  </a:ext>
                </a:extLst>
              </a:tr>
              <a:tr h="92710">
                <a:tc vMerge="1">
                  <a:txBody>
                    <a:bodyPr/>
                    <a:lstStyle/>
                    <a:p>
                      <a:endParaRPr lang="en-US"/>
                    </a:p>
                  </a:txBody>
                  <a:tcPr/>
                </a:tc>
                <a:tc>
                  <a:txBody>
                    <a:bodyPr/>
                    <a:lstStyle/>
                    <a:p>
                      <a:pPr marL="0" marR="0">
                        <a:lnSpc>
                          <a:spcPct val="115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September 2023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October 2023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5354872"/>
                  </a:ext>
                </a:extLst>
              </a:tr>
              <a:tr h="92710">
                <a:tc vMerge="1">
                  <a:txBody>
                    <a:bodyPr/>
                    <a:lstStyle/>
                    <a:p>
                      <a:endParaRPr lang="en-US"/>
                    </a:p>
                  </a:txBody>
                  <a:tcPr/>
                </a:tc>
                <a:tc>
                  <a:txBody>
                    <a:bodyPr/>
                    <a:lstStyle/>
                    <a:p>
                      <a:pPr marL="0" marR="0">
                        <a:lnSpc>
                          <a:spcPct val="115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October 2023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November 2023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3658855"/>
                  </a:ext>
                </a:extLst>
              </a:tr>
              <a:tr h="92710">
                <a:tc vMerge="1">
                  <a:txBody>
                    <a:bodyPr/>
                    <a:lstStyle/>
                    <a:p>
                      <a:endParaRPr lang="en-US"/>
                    </a:p>
                  </a:txBody>
                  <a:tcPr/>
                </a:tc>
                <a:tc>
                  <a:txBody>
                    <a:bodyPr/>
                    <a:lstStyle/>
                    <a:p>
                      <a:pPr marL="0" marR="0">
                        <a:lnSpc>
                          <a:spcPct val="115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November 2023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December 2023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5437661"/>
                  </a:ext>
                </a:extLst>
              </a:tr>
              <a:tr h="92710">
                <a:tc vMerge="1">
                  <a:txBody>
                    <a:bodyPr/>
                    <a:lstStyle/>
                    <a:p>
                      <a:endParaRPr lang="en-US"/>
                    </a:p>
                  </a:txBody>
                  <a:tcPr/>
                </a:tc>
                <a:tc>
                  <a:txBody>
                    <a:bodyPr/>
                    <a:lstStyle/>
                    <a:p>
                      <a:pPr marL="0" marR="0">
                        <a:lnSpc>
                          <a:spcPct val="115000"/>
                        </a:lnSpc>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December 2023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January 2024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2566516"/>
                  </a:ext>
                </a:extLst>
              </a:tr>
            </a:tbl>
          </a:graphicData>
        </a:graphic>
      </p:graphicFrame>
      <p:graphicFrame>
        <p:nvGraphicFramePr>
          <p:cNvPr id="8" name="Table 7">
            <a:extLst>
              <a:ext uri="{FF2B5EF4-FFF2-40B4-BE49-F238E27FC236}">
                <a16:creationId xmlns:a16="http://schemas.microsoft.com/office/drawing/2014/main" id="{929D4ECB-179E-3D5B-00F7-DD15B6B1DCE5}"/>
              </a:ext>
            </a:extLst>
          </p:cNvPr>
          <p:cNvGraphicFramePr>
            <a:graphicFrameLocks noGrp="1"/>
          </p:cNvGraphicFramePr>
          <p:nvPr>
            <p:extLst>
              <p:ext uri="{D42A27DB-BD31-4B8C-83A1-F6EECF244321}">
                <p14:modId xmlns:p14="http://schemas.microsoft.com/office/powerpoint/2010/main" val="2128754106"/>
              </p:ext>
            </p:extLst>
          </p:nvPr>
        </p:nvGraphicFramePr>
        <p:xfrm>
          <a:off x="4617402" y="881399"/>
          <a:ext cx="6492240" cy="1998960"/>
        </p:xfrm>
        <a:graphic>
          <a:graphicData uri="http://schemas.openxmlformats.org/drawingml/2006/table">
            <a:tbl>
              <a:tblPr/>
              <a:tblGrid>
                <a:gridCol w="1301510">
                  <a:extLst>
                    <a:ext uri="{9D8B030D-6E8A-4147-A177-3AD203B41FA5}">
                      <a16:colId xmlns:a16="http://schemas.microsoft.com/office/drawing/2014/main" val="3181645049"/>
                    </a:ext>
                  </a:extLst>
                </a:gridCol>
                <a:gridCol w="2970506">
                  <a:extLst>
                    <a:ext uri="{9D8B030D-6E8A-4147-A177-3AD203B41FA5}">
                      <a16:colId xmlns:a16="http://schemas.microsoft.com/office/drawing/2014/main" val="2369255796"/>
                    </a:ext>
                  </a:extLst>
                </a:gridCol>
                <a:gridCol w="2220224">
                  <a:extLst>
                    <a:ext uri="{9D8B030D-6E8A-4147-A177-3AD203B41FA5}">
                      <a16:colId xmlns:a16="http://schemas.microsoft.com/office/drawing/2014/main" val="2530091758"/>
                    </a:ext>
                  </a:extLst>
                </a:gridCol>
              </a:tblGrid>
              <a:tr h="562972">
                <a:tc>
                  <a:txBody>
                    <a:bodyPr/>
                    <a:lstStyle/>
                    <a:p>
                      <a:pPr marL="0" marR="0" algn="ctr">
                        <a:spcBef>
                          <a:spcPts val="0"/>
                        </a:spcBef>
                        <a:spcAft>
                          <a:spcPts val="0"/>
                        </a:spcAft>
                      </a:pPr>
                      <a:r>
                        <a:rPr lang="en-US" sz="12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Collection Quarter</a:t>
                      </a:r>
                      <a:endPar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ctr">
                        <a:spcBef>
                          <a:spcPts val="0"/>
                        </a:spcBef>
                        <a:spcAft>
                          <a:spcPts val="0"/>
                        </a:spcAft>
                      </a:pPr>
                      <a:r>
                        <a:rPr lang="en-US" sz="12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Months</a:t>
                      </a:r>
                      <a:endPar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tc>
                  <a:txBody>
                    <a:bodyPr/>
                    <a:lstStyle/>
                    <a:p>
                      <a:pPr marL="0" marR="0" algn="ctr">
                        <a:spcBef>
                          <a:spcPts val="0"/>
                        </a:spcBef>
                        <a:spcAft>
                          <a:spcPts val="0"/>
                        </a:spcAft>
                      </a:pPr>
                      <a:r>
                        <a:rPr lang="en-US" sz="12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Submission Date </a:t>
                      </a:r>
                      <a:br>
                        <a:rPr lang="en-US" sz="12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2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 later than)</a:t>
                      </a:r>
                      <a:endPar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3198782477"/>
                  </a:ext>
                </a:extLst>
              </a:tr>
              <a:tr h="358997">
                <a:tc>
                  <a:txBody>
                    <a:bodyPr/>
                    <a:lstStyle/>
                    <a:p>
                      <a:pPr marL="81280" marR="0">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r>
                        <a:rPr lang="en-US" sz="1200" baseline="30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a:t>
                      </a: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Quarter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January, February, March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390" marR="0">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August 15</a:t>
                      </a:r>
                      <a:r>
                        <a:rPr lang="en-US" sz="1200" baseline="30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a:t>
                      </a: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06064810"/>
                  </a:ext>
                </a:extLst>
              </a:tr>
              <a:tr h="358997">
                <a:tc>
                  <a:txBody>
                    <a:bodyPr/>
                    <a:lstStyle/>
                    <a:p>
                      <a:pPr marL="81280" marR="0">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r>
                        <a:rPr lang="en-US" sz="1200" baseline="30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nd</a:t>
                      </a: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Quarter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April, May, June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390" marR="0">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November 15</a:t>
                      </a:r>
                      <a:r>
                        <a:rPr lang="en-US" sz="1200" baseline="30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a:t>
                      </a: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6371269"/>
                  </a:ext>
                </a:extLst>
              </a:tr>
              <a:tr h="358997">
                <a:tc>
                  <a:txBody>
                    <a:bodyPr/>
                    <a:lstStyle/>
                    <a:p>
                      <a:pPr marL="81280" marR="0">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r>
                        <a:rPr lang="en-US" sz="1200" baseline="30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rd</a:t>
                      </a: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Quarter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July, August, September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390" marR="0">
                        <a:spcBef>
                          <a:spcPts val="0"/>
                        </a:spcBef>
                        <a:spcAft>
                          <a:spcPts val="0"/>
                        </a:spcAft>
                      </a:pP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February 15</a:t>
                      </a:r>
                      <a:r>
                        <a:rPr lang="en-US" sz="1200" baseline="30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a:t>
                      </a:r>
                      <a:r>
                        <a:rPr lang="en-US"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0703252"/>
                  </a:ext>
                </a:extLst>
              </a:tr>
              <a:tr h="358997">
                <a:tc>
                  <a:txBody>
                    <a:bodyPr/>
                    <a:lstStyle/>
                    <a:p>
                      <a:pPr marL="81280" marR="0">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a:t>
                      </a:r>
                      <a:r>
                        <a:rPr lang="en-US" sz="1200" baseline="30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a:t>
                      </a: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Quarter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October, November, December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390" marR="0">
                        <a:spcBef>
                          <a:spcPts val="0"/>
                        </a:spcBef>
                        <a:spcAft>
                          <a:spcPts val="0"/>
                        </a:spcAft>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May 15</a:t>
                      </a:r>
                      <a:r>
                        <a:rPr lang="en-US" sz="1200" baseline="30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a:t>
                      </a: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766728"/>
                  </a:ext>
                </a:extLst>
              </a:tr>
            </a:tbl>
          </a:graphicData>
        </a:graphic>
      </p:graphicFrame>
      <p:sp>
        <p:nvSpPr>
          <p:cNvPr id="10" name="Content Placeholder 8">
            <a:extLst>
              <a:ext uri="{FF2B5EF4-FFF2-40B4-BE49-F238E27FC236}">
                <a16:creationId xmlns:a16="http://schemas.microsoft.com/office/drawing/2014/main" id="{800ACC65-FFEA-0E5B-2E79-15998CE09108}"/>
              </a:ext>
            </a:extLst>
          </p:cNvPr>
          <p:cNvSpPr txBox="1">
            <a:spLocks/>
          </p:cNvSpPr>
          <p:nvPr/>
        </p:nvSpPr>
        <p:spPr>
          <a:xfrm>
            <a:off x="4514998" y="2948585"/>
            <a:ext cx="6492240" cy="637711"/>
          </a:xfrm>
          <a:prstGeom prst="rect">
            <a:avLst/>
          </a:prstGeom>
        </p:spPr>
        <p:txBody>
          <a:bodyPr vert="horz" lIns="0" tIns="45720" rIns="0" bIns="45720" rtlCol="0">
            <a:normAutofit fontScale="77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endParaRPr lang="en-US"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b="1" dirty="0">
                <a:solidFill>
                  <a:srgbClr val="000000"/>
                </a:solidFill>
                <a:latin typeface="Calibri" panose="020F0502020204030204" pitchFamily="34" charset="0"/>
                <a:ea typeface="Calibri" panose="020F0502020204030204" pitchFamily="34" charset="0"/>
                <a:cs typeface="Calibri" panose="020F0502020204030204" pitchFamily="34" charset="0"/>
              </a:rPr>
              <a:t>Implementation of New Reporting Requirement and Suggested Timelines</a:t>
            </a:r>
            <a:endParaRPr lang="en-US" dirty="0"/>
          </a:p>
        </p:txBody>
      </p:sp>
    </p:spTree>
    <p:extLst>
      <p:ext uri="{BB962C8B-B14F-4D97-AF65-F5344CB8AC3E}">
        <p14:creationId xmlns:p14="http://schemas.microsoft.com/office/powerpoint/2010/main" val="11704075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 - &amp;quot;Hospital Data Submitter Webinar&amp;quot;&quot;/&gt;&lt;property id=&quot;20307&quot; value=&quot;256&quot;/&gt;&lt;/object&gt;&lt;object type=&quot;3&quot; unique_id=&quot;10004&quot;&gt;&lt;property id=&quot;20148&quot; value=&quot;5&quot;/&gt;&lt;property id=&quot;20300&quot; value=&quot;Slide 2 - &amp;quot;Agenda&amp;quot;&quot;/&gt;&lt;property id=&quot;20307&quot; value=&quot;257&quot;/&gt;&lt;/object&gt;&lt;object type=&quot;3&quot; unique_id=&quot;10005&quot;&gt;&lt;property id=&quot;20148&quot; value=&quot;5&quot;/&gt;&lt;property id=&quot;20300&quot; value=&quot;Slide 3 - &amp;quot;Current Submission Updates&amp;quot;&quot;/&gt;&lt;property id=&quot;20307&quot; value=&quot;318&quot;/&gt;&lt;/object&gt;&lt;object type=&quot;3&quot; unique_id=&quot;10006&quot;&gt;&lt;property id=&quot;20148&quot; value=&quot;5&quot;/&gt;&lt;property id=&quot;20300&quot; value=&quot;Slide 4 - &amp;quot;New Data Submission Process&amp;quot;&quot;/&gt;&lt;property id=&quot;20307&quot; value=&quot;264&quot;/&gt;&lt;/object&gt;&lt;object type=&quot;3&quot; unique_id=&quot;10007&quot;&gt;&lt;property id=&quot;20148&quot; value=&quot;5&quot;/&gt;&lt;property id=&quot;20300&quot; value=&quot;Slide 5 - &amp;quot;Process Steps&amp;quot;&quot;/&gt;&lt;property id=&quot;20307&quot; value=&quot;309&quot;/&gt;&lt;/object&gt;&lt;object type=&quot;3&quot; unique_id=&quot;10008&quot;&gt;&lt;property id=&quot;20148&quot; value=&quot;5&quot;/&gt;&lt;property id=&quot;20300&quot; value=&quot;Slide 6 - &amp;quot;Step 1:  Registration&amp;quot;&quot;/&gt;&lt;property id=&quot;20307&quot; value=&quot;296&quot;/&gt;&lt;/object&gt;&lt;object type=&quot;3&quot; unique_id=&quot;10009&quot;&gt;&lt;property id=&quot;20148&quot; value=&quot;5&quot;/&gt;&lt;property id=&quot;20300&quot; value=&quot;Slide 7 - &amp;quot;Step 2: Data Submission&amp;quot;&quot;/&gt;&lt;property id=&quot;20307&quot; value=&quot;306&quot;/&gt;&lt;/object&gt;&lt;object type=&quot;3&quot; unique_id=&quot;10010&quot;&gt;&lt;property id=&quot;20148&quot; value=&quot;5&quot;/&gt;&lt;property id=&quot;20300&quot; value=&quot;Slide 8 - &amp;quot;Step 3: Data Processing &amp;amp; Validation&amp;quot;&quot;/&gt;&lt;property id=&quot;20307&quot; value=&quot;304&quot;/&gt;&lt;/object&gt;&lt;object type=&quot;3&quot; unique_id=&quot;10011&quot;&gt;&lt;property id=&quot;20148&quot; value=&quot;5&quot;/&gt;&lt;property id=&quot;20300&quot; value=&quot;Slide 9 - &amp;quot;Validations&amp;quot;&quot;/&gt;&lt;property id=&quot;20307&quot; value=&quot;307&quot;/&gt;&lt;/object&gt;&lt;object type=&quot;3&quot; unique_id=&quot;10012&quot;&gt;&lt;property id=&quot;20148&quot; value=&quot;5&quot;/&gt;&lt;property id=&quot;20300&quot; value=&quot;Slide 10 - &amp;quot;Process Overview&amp;quot;&quot;/&gt;&lt;property id=&quot;20307&quot; value=&quot;287&quot;/&gt;&lt;/object&gt;&lt;object type=&quot;3&quot; unique_id=&quot;10013&quot;&gt;&lt;property id=&quot;20148&quot; value=&quot;5&quot;/&gt;&lt;property id=&quot;20300&quot; value=&quot;Slide 11 - &amp;quot;Proposed Validation Rules&amp;quot;&quot;/&gt;&lt;property id=&quot;20307&quot; value=&quot;314&quot;/&gt;&lt;/object&gt;&lt;object type=&quot;3&quot; unique_id=&quot;10016&quot;&gt;&lt;property id=&quot;20148&quot; value=&quot;5&quot;/&gt;&lt;property id=&quot;20300&quot; value=&quot;Slide 12 - &amp;quot;Validation Issue Types&amp;quot;&quot;/&gt;&lt;property id=&quot;20307&quot; value=&quot;288&quot;/&gt;&lt;/object&gt;&lt;object type=&quot;3&quot; unique_id=&quot;10017&quot;&gt;&lt;property id=&quot;20148&quot; value=&quot;5&quot;/&gt;&lt;property id=&quot;20300&quot; value=&quot;Slide 13 - &amp;quot;Validation Issue Types&amp;quot;&quot;/&gt;&lt;property id=&quot;20307&quot; value=&quot;321&quot;/&gt;&lt;/object&gt;&lt;object type=&quot;3&quot; unique_id=&quot;10018&quot;&gt;&lt;property id=&quot;20148&quot; value=&quot;5&quot;/&gt;&lt;property id=&quot;20300&quot; value=&quot;Slide 14 - &amp;quot;Validation Issue Types&amp;quot;&quot;/&gt;&lt;property id=&quot;20307&quot; value=&quot;302&quot;/&gt;&lt;/object&gt;&lt;object type=&quot;3&quot; unique_id=&quot;10019&quot;&gt;&lt;property id=&quot;20148&quot; value=&quot;5&quot;/&gt;&lt;property id=&quot;20300&quot; value=&quot;Slide 15 - &amp;quot;Validation Issue Types&amp;quot;&quot;/&gt;&lt;property id=&quot;20307&quot; value=&quot;322&quot;/&gt;&lt;/object&gt;&lt;object type=&quot;3&quot; unique_id=&quot;10020&quot;&gt;&lt;property id=&quot;20148&quot; value=&quot;5&quot;/&gt;&lt;property id=&quot;20300&quot; value=&quot;Slide 16 - &amp;quot;Validation Issue Types&amp;quot;&quot;/&gt;&lt;property id=&quot;20307&quot; value=&quot;293&quot;/&gt;&lt;/object&gt;&lt;object type=&quot;3&quot; unique_id=&quot;10021&quot;&gt;&lt;property id=&quot;20148&quot; value=&quot;5&quot;/&gt;&lt;property id=&quot;20300&quot; value=&quot;Slide 17 - &amp;quot;Validation Issue Types&amp;quot;&quot;/&gt;&lt;property id=&quot;20307&quot; value=&quot;323&quot;/&gt;&lt;/object&gt;&lt;object type=&quot;3&quot; unique_id=&quot;10022&quot;&gt;&lt;property id=&quot;20148&quot; value=&quot;5&quot;/&gt;&lt;property id=&quot;20300&quot; value=&quot;Slide 18 - &amp;quot;Validation Issue Types&amp;quot;&quot;/&gt;&lt;property id=&quot;20307&quot; value=&quot;310&quot;/&gt;&lt;/object&gt;&lt;object type=&quot;3&quot; unique_id=&quot;10023&quot;&gt;&lt;property id=&quot;20148&quot; value=&quot;5&quot;/&gt;&lt;property id=&quot;20300&quot; value=&quot;Slide 19 - &amp;quot;Validation Issue Types&amp;quot;&quot;/&gt;&lt;property id=&quot;20307&quot; value=&quot;324&quot;/&gt;&lt;/object&gt;&lt;object type=&quot;3&quot; unique_id=&quot;10024&quot;&gt;&lt;property id=&quot;20148&quot; value=&quot;5&quot;/&gt;&lt;property id=&quot;20300&quot; value=&quot;Slide 20 - &amp;quot;Validation Notification and Issues &amp;quot;&quot;/&gt;&lt;property id=&quot;20307&quot; value=&quot;297&quot;/&gt;&lt;/object&gt;&lt;object type=&quot;3&quot; unique_id=&quot;10025&quot;&gt;&lt;property id=&quot;20148&quot; value=&quot;5&quot;/&gt;&lt;property id=&quot;20300&quot; value=&quot;Slide 21 - &amp;quot;Validation Notification and Issues &amp;quot;&quot;/&gt;&lt;property id=&quot;20307&quot; value=&quot;298&quot;/&gt;&lt;/object&gt;&lt;object type=&quot;3&quot; unique_id=&quot;10026&quot;&gt;&lt;property id=&quot;20148&quot; value=&quot;5&quot;/&gt;&lt;property id=&quot;20300&quot; value=&quot;Slide 23 - &amp;quot;Tips for Reducing Resubmissions&amp;quot;&quot;/&gt;&lt;property id=&quot;20307&quot; value=&quot;319&quot;/&gt;&lt;/object&gt;&lt;object type=&quot;3&quot; unique_id=&quot;10027&quot;&gt;&lt;property id=&quot;20148&quot; value=&quot;5&quot;/&gt;&lt;property id=&quot;20300&quot; value=&quot;Slide 22 - &amp;quot;Validation Issues&amp;quot;&quot;/&gt;&lt;property id=&quot;20307&quot; value=&quot;303&quot;/&gt;&lt;/object&gt;&lt;object type=&quot;3&quot; unique_id=&quot;10028&quot;&gt;&lt;property id=&quot;20148&quot; value=&quot;5&quot;/&gt;&lt;property id=&quot;20300&quot; value=&quot;Slide 26 - &amp;quot;Step 4: Data Passed to MHDO Data Warehouse&amp;quot;&quot;/&gt;&lt;property id=&quot;20307&quot; value=&quot;308&quot;/&gt;&lt;/object&gt;&lt;object type=&quot;3&quot; unique_id=&quot;10029&quot;&gt;&lt;property id=&quot;20148&quot; value=&quot;5&quot;/&gt;&lt;property id=&quot;20300&quot; value=&quot;Slide 27 - &amp;quot;Submission History&amp;quot;&quot;/&gt;&lt;property id=&quot;20307&quot; value=&quot;299&quot;/&gt;&lt;/object&gt;&lt;object type=&quot;3&quot; unique_id=&quot;10030&quot;&gt;&lt;property id=&quot;20148&quot; value=&quot;5&quot;/&gt;&lt;property id=&quot;20300&quot; value=&quot;Slide 28 - &amp;quot;Technology Requirements&amp;quot;&quot;/&gt;&lt;property id=&quot;20307&quot; value=&quot;275&quot;/&gt;&lt;/object&gt;&lt;object type=&quot;3&quot; unique_id=&quot;10031&quot;&gt;&lt;property id=&quot;20148&quot; value=&quot;5&quot;/&gt;&lt;property id=&quot;20300&quot; value=&quot;Slide 29 - &amp;quot;Technology Requirements: Browsers &amp;amp; Settings&amp;quot;&quot;/&gt;&lt;property id=&quot;20307&quot; value=&quot;266&quot;/&gt;&lt;/object&gt;&lt;object type=&quot;3&quot; unique_id=&quot;10032&quot;&gt;&lt;property id=&quot;20148&quot; value=&quot;5&quot;/&gt;&lt;property id=&quot;20300&quot; value=&quot;Slide 30 - &amp;quot;Technology Requirements: Email Notifications&amp;quot;&quot;/&gt;&lt;property id=&quot;20307&quot; value=&quot;292&quot;/&gt;&lt;/object&gt;&lt;object type=&quot;3&quot; unique_id=&quot;10033&quot;&gt;&lt;property id=&quot;20148&quot; value=&quot;5&quot;/&gt;&lt;property id=&quot;20300&quot; value=&quot;Slide 31 - &amp;quot;Technology Requirements: Encryption &amp;amp; Compression&amp;quot;&quot;/&gt;&lt;property id=&quot;20307&quot; value=&quot;265&quot;/&gt;&lt;/object&gt;&lt;object type=&quot;3&quot; unique_id=&quot;10034&quot;&gt;&lt;property id=&quot;20148&quot; value=&quot;5&quot;/&gt;&lt;property id=&quot;20300&quot; value=&quot;Slide 32 - &amp;quot; Data Warehouse Security &amp;amp; Storage&amp;quot;&quot;/&gt;&lt;property id=&quot;20307&quot; value=&quot;285&quot;/&gt;&lt;/object&gt;&lt;object type=&quot;3&quot; unique_id=&quot;10035&quot;&gt;&lt;property id=&quot;20148&quot; value=&quot;5&quot;/&gt;&lt;property id=&quot;20300&quot; value=&quot;Slide 33 - &amp;quot;MHDO Rule Chapter 241&amp;quot;&quot;/&gt;&lt;property id=&quot;20307&quot; value=&quot;311&quot;/&gt;&lt;/object&gt;&lt;object type=&quot;3&quot; unique_id=&quot;10036&quot;&gt;&lt;property id=&quot;20148&quot; value=&quot;5&quot;/&gt;&lt;property id=&quot;20300&quot; value=&quot;Slide 34 - &amp;quot;Chapter 241&amp;quot;&quot;/&gt;&lt;property id=&quot;20307&quot; value=&quot;316&quot;/&gt;&lt;/object&gt;&lt;object type=&quot;3&quot; unique_id=&quot;10037&quot;&gt;&lt;property id=&quot;20148&quot; value=&quot;5&quot;/&gt;&lt;property id=&quot;20300&quot; value=&quot;Slide 36 - &amp;quot;Chapter 241 Changes&amp;quot;&quot;/&gt;&lt;property id=&quot;20307&quot; value=&quot;315&quot;/&gt;&lt;/object&gt;&lt;object type=&quot;3&quot; unique_id=&quot;10038&quot;&gt;&lt;property id=&quot;20148&quot; value=&quot;5&quot;/&gt;&lt;property id=&quot;20300&quot; value=&quot;Slide 38 - &amp;quot;Tips and Helpful Hints&amp;quot;&quot;/&gt;&lt;property id=&quot;20307&quot; value=&quot;313&quot;/&gt;&lt;/object&gt;&lt;object type=&quot;3&quot; unique_id=&quot;10039&quot;&gt;&lt;property id=&quot;20148&quot; value=&quot;5&quot;/&gt;&lt;property id=&quot;20300&quot; value=&quot;Slide 39 - &amp;quot;Timeline &amp;amp; Next Steps&amp;quot;&quot;/&gt;&lt;property id=&quot;20307&quot; value=&quot;276&quot;/&gt;&lt;/object&gt;&lt;object type=&quot;3&quot; unique_id=&quot;10040&quot;&gt;&lt;property id=&quot;20148&quot; value=&quot;5&quot;/&gt;&lt;property id=&quot;20300&quot; value=&quot;Slide 40 - &amp;quot;High-Level Timeline&amp;quot;&quot;/&gt;&lt;property id=&quot;20307&quot; value=&quot;267&quot;/&gt;&lt;/object&gt;&lt;object type=&quot;3&quot; unique_id=&quot;10041&quot;&gt;&lt;property id=&quot;20148&quot; value=&quot;5&quot;/&gt;&lt;property id=&quot;20300&quot; value=&quot;Slide 41 - &amp;quot;Questions?&amp;quot;&quot;/&gt;&lt;property id=&quot;20307&quot; value=&quot;312&quot;/&gt;&lt;/object&gt;&lt;object type=&quot;3&quot; unique_id=&quot;10042&quot;&gt;&lt;property id=&quot;20148&quot; value=&quot;5&quot;/&gt;&lt;property id=&quot;20300&quot; value=&quot;Slide 42 - &amp;quot;Additional Questions or Comments:  webcontact.mhdo@maine.gov  Please indicate in the subject line that you are a h&quot;/&gt;&lt;property id=&quot;20307&quot; value=&quot;258&quot;/&gt;&lt;/object&gt;&lt;object type=&quot;3&quot; unique_id=&quot;10085&quot;&gt;&lt;property id=&quot;20148&quot; value=&quot;5&quot;/&gt;&lt;property id=&quot;20300&quot; value=&quot;Slide 24 - &amp;quot;Questions for Hospitals&amp;quot;&quot;/&gt;&lt;property id=&quot;20307&quot; value=&quot;327&quot;/&gt;&lt;/object&gt;&lt;object type=&quot;3&quot; unique_id=&quot;10086&quot;&gt;&lt;property id=&quot;20148&quot; value=&quot;5&quot;/&gt;&lt;property id=&quot;20300&quot; value=&quot;Slide 25 - &amp;quot;Questions for Hospitals: ICD-10&amp;quot;&quot;/&gt;&lt;property id=&quot;20307&quot; value=&quot;328&quot;/&gt;&lt;/object&gt;&lt;object type=&quot;3&quot; unique_id=&quot;10087&quot;&gt;&lt;property id=&quot;20148&quot; value=&quot;5&quot;/&gt;&lt;property id=&quot;20300&quot; value=&quot;Slide 35&quot;/&gt;&lt;property id=&quot;20307&quot; value=&quot;326&quot;/&gt;&lt;/object&gt;&lt;object type=&quot;3&quot; unique_id=&quot;10088&quot;&gt;&lt;property id=&quot;20148&quot; value=&quot;5&quot;/&gt;&lt;property id=&quot;20300&quot; value=&quot;Slide 37 - &amp;quot;Chapter 241 Changes (cont.)&amp;quot;&quot;/&gt;&lt;property id=&quot;20307&quot; value=&quot;325&quot;/&gt;&lt;/object&gt;&lt;/object&gt;&lt;object type=&quot;8&quot; unique_id=&quot;10084&quot;&gt;&lt;/object&gt;&lt;/object&gt;&lt;/database&gt;"/>
  <p:tag name="SECTOMILLISECCONVERTED" val="1"/>
</p:tagLst>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1_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17910</TotalTime>
  <Words>2211</Words>
  <Application>Microsoft Office PowerPoint</Application>
  <PresentationFormat>Widescreen</PresentationFormat>
  <Paragraphs>216</Paragraphs>
  <Slides>22</Slides>
  <Notes>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Calibri</vt:lpstr>
      <vt:lpstr>Calibri Light</vt:lpstr>
      <vt:lpstr>Wingdings</vt:lpstr>
      <vt:lpstr>Retrospect</vt:lpstr>
      <vt:lpstr>1_Retrospect</vt:lpstr>
      <vt:lpstr>New Reporting Requirement Specific to Nursing Facilities</vt:lpstr>
      <vt:lpstr>Participant Reminders</vt:lpstr>
      <vt:lpstr>Agenda</vt:lpstr>
      <vt:lpstr>Maine Health Data Organization (MHDO)  MHDO.Maine.gov</vt:lpstr>
      <vt:lpstr>Maine  Health Data Organization</vt:lpstr>
      <vt:lpstr>MHDO Rule Chapter 270, Uniform Reporting  System for Health Care Quality Data Sets</vt:lpstr>
      <vt:lpstr>MHDO Rule Chapter 270</vt:lpstr>
      <vt:lpstr>Reporting Timeline</vt:lpstr>
      <vt:lpstr>Filing Periods and Deadlines</vt:lpstr>
      <vt:lpstr>Protocol for CDI Data Collection and Reporting </vt:lpstr>
      <vt:lpstr>Surveillance</vt:lpstr>
      <vt:lpstr>Numerator</vt:lpstr>
      <vt:lpstr>Denominator</vt:lpstr>
      <vt:lpstr>NHSN LTCF Component MDRO &amp; CDI LabID Event Module</vt:lpstr>
      <vt:lpstr>NHSN Data Access</vt:lpstr>
      <vt:lpstr>NHSN Data Access</vt:lpstr>
      <vt:lpstr>NHSN Data Access</vt:lpstr>
      <vt:lpstr>NHSN Data Access</vt:lpstr>
      <vt:lpstr>NHSN Data Access</vt:lpstr>
      <vt:lpstr>Demo of Maine’s Infection Prevention Forum website</vt:lpstr>
      <vt:lpstr>Support Resource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Jessica Maloney</dc:creator>
  <cp:lastModifiedBy>Bonsant, Kimberly</cp:lastModifiedBy>
  <cp:revision>487</cp:revision>
  <cp:lastPrinted>2016-03-11T03:03:23Z</cp:lastPrinted>
  <dcterms:created xsi:type="dcterms:W3CDTF">2014-01-30T19:11:03Z</dcterms:created>
  <dcterms:modified xsi:type="dcterms:W3CDTF">2023-05-11T15:38:40Z</dcterms:modified>
</cp:coreProperties>
</file>