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661" r:id="rId5"/>
  </p:sldMasterIdLst>
  <p:notesMasterIdLst>
    <p:notesMasterId r:id="rId15"/>
  </p:notesMasterIdLst>
  <p:handoutMasterIdLst>
    <p:handoutMasterId r:id="rId16"/>
  </p:handoutMasterIdLst>
  <p:sldIdLst>
    <p:sldId id="257" r:id="rId6"/>
    <p:sldId id="565" r:id="rId7"/>
    <p:sldId id="569" r:id="rId8"/>
    <p:sldId id="555" r:id="rId9"/>
    <p:sldId id="564" r:id="rId10"/>
    <p:sldId id="571" r:id="rId11"/>
    <p:sldId id="570" r:id="rId12"/>
    <p:sldId id="512" r:id="rId13"/>
    <p:sldId id="553"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Mullins" initials="KM" lastIdx="7" clrIdx="0"/>
  <p:cmAuthor id="2" name="Leanne Candura" initials="LC" lastIdx="3" clrIdx="1"/>
  <p:cmAuthor id="3" name="Melissa Hillmyer" initials="MH" lastIdx="36" clrIdx="2"/>
  <p:cmAuthor id="4" name="Leanne Candura" initials="LC [2]" lastIdx="7" clrIdx="3"/>
  <p:cmAuthor id="5" name="Melissa Hillmyer" initials="MH [2]" lastIdx="21" clrIdx="4">
    <p:extLst>
      <p:ext uri="{19B8F6BF-5375-455C-9EA6-DF929625EA0E}">
        <p15:presenceInfo xmlns:p15="http://schemas.microsoft.com/office/powerpoint/2012/main" userId="S-1-5-21-1292428093-884357618-1801674531-5176" providerId="AD"/>
      </p:ext>
    </p:extLst>
  </p:cmAuthor>
  <p:cmAuthor id="6" name="Harrington, Karynlee" initials="HK" lastIdx="5" clrIdx="5">
    <p:extLst>
      <p:ext uri="{19B8F6BF-5375-455C-9EA6-DF929625EA0E}">
        <p15:presenceInfo xmlns:p15="http://schemas.microsoft.com/office/powerpoint/2012/main" userId="S-1-5-21-4241590797-1299073551-2511459964-91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C89D3"/>
    <a:srgbClr val="3787D4"/>
    <a:srgbClr val="629DD1"/>
    <a:srgbClr val="297FD5"/>
    <a:srgbClr val="5496D2"/>
    <a:srgbClr val="468ED2"/>
    <a:srgbClr val="478BC9"/>
    <a:srgbClr val="5091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3E6254-7A4F-43E6-A5EE-576B0CB1F749}" v="2" dt="2021-12-01T19:58:25.7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67" d="100"/>
          <a:sy n="67" d="100"/>
        </p:scale>
        <p:origin x="528" y="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8475" cy="4656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1" y="1"/>
            <a:ext cx="3038475" cy="465621"/>
          </a:xfrm>
          <a:prstGeom prst="rect">
            <a:avLst/>
          </a:prstGeom>
        </p:spPr>
        <p:txBody>
          <a:bodyPr vert="horz" lIns="91440" tIns="45720" rIns="91440" bIns="45720" rtlCol="0"/>
          <a:lstStyle>
            <a:lvl1pPr algn="r">
              <a:defRPr sz="1200"/>
            </a:lvl1pPr>
          </a:lstStyle>
          <a:p>
            <a:fld id="{71B595BD-5819-4B57-955A-D04F589414E5}" type="datetimeFigureOut">
              <a:rPr lang="en-US" smtClean="0"/>
              <a:t>12/1/2021</a:t>
            </a:fld>
            <a:endParaRPr lang="en-US"/>
          </a:p>
        </p:txBody>
      </p:sp>
      <p:sp>
        <p:nvSpPr>
          <p:cNvPr id="4" name="Footer Placeholder 3"/>
          <p:cNvSpPr>
            <a:spLocks noGrp="1"/>
          </p:cNvSpPr>
          <p:nvPr>
            <p:ph type="ftr" sz="quarter" idx="2"/>
          </p:nvPr>
        </p:nvSpPr>
        <p:spPr>
          <a:xfrm>
            <a:off x="3" y="8829181"/>
            <a:ext cx="3038475" cy="465621"/>
          </a:xfrm>
          <a:prstGeom prst="rect">
            <a:avLst/>
          </a:prstGeom>
        </p:spPr>
        <p:txBody>
          <a:bodyPr vert="horz" lIns="91440" tIns="45720" rIns="91440" bIns="45720" rtlCol="0" anchor="b"/>
          <a:lstStyle>
            <a:lvl1pPr algn="l">
              <a:defRPr sz="1200"/>
            </a:lvl1pPr>
          </a:lstStyle>
          <a:p>
            <a:r>
              <a:rPr lang="en-US"/>
              <a:t>MHDO Board Meeting June 4, 2020</a:t>
            </a:r>
          </a:p>
        </p:txBody>
      </p:sp>
      <p:sp>
        <p:nvSpPr>
          <p:cNvPr id="5" name="Slide Number Placeholder 4"/>
          <p:cNvSpPr>
            <a:spLocks noGrp="1"/>
          </p:cNvSpPr>
          <p:nvPr>
            <p:ph type="sldNum" sz="quarter" idx="3"/>
          </p:nvPr>
        </p:nvSpPr>
        <p:spPr>
          <a:xfrm>
            <a:off x="3970341" y="8829181"/>
            <a:ext cx="3038475" cy="465621"/>
          </a:xfrm>
          <a:prstGeom prst="rect">
            <a:avLst/>
          </a:prstGeom>
        </p:spPr>
        <p:txBody>
          <a:bodyPr vert="horz" lIns="91440" tIns="45720" rIns="91440" bIns="45720" rtlCol="0" anchor="b"/>
          <a:lstStyle>
            <a:lvl1pPr algn="r">
              <a:defRPr sz="1200"/>
            </a:lvl1pPr>
          </a:lstStyle>
          <a:p>
            <a:fld id="{28BFEC4C-DBE7-4D99-AD09-91A7AFD465C5}" type="slidenum">
              <a:rPr lang="en-US" smtClean="0"/>
              <a:t>‹#›</a:t>
            </a:fld>
            <a:endParaRPr lang="en-US"/>
          </a:p>
        </p:txBody>
      </p:sp>
    </p:spTree>
    <p:extLst>
      <p:ext uri="{BB962C8B-B14F-4D97-AF65-F5344CB8AC3E}">
        <p14:creationId xmlns:p14="http://schemas.microsoft.com/office/powerpoint/2010/main" val="65060879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970938" y="1"/>
            <a:ext cx="3037840" cy="466435"/>
          </a:xfrm>
          <a:prstGeom prst="rect">
            <a:avLst/>
          </a:prstGeom>
        </p:spPr>
        <p:txBody>
          <a:bodyPr vert="horz" lIns="92757" tIns="46378" rIns="92757" bIns="46378" rtlCol="0"/>
          <a:lstStyle>
            <a:lvl1pPr algn="r">
              <a:defRPr sz="1200"/>
            </a:lvl1pPr>
          </a:lstStyle>
          <a:p>
            <a:fld id="{7C51721D-FE74-4937-AFA3-EDEA76864D15}" type="datetimeFigureOut">
              <a:rPr lang="en-US" smtClean="0"/>
              <a:t>12/1/2021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2757" tIns="46378" rIns="92757" bIns="46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2757" tIns="46378" rIns="92757" bIns="46378" rtlCol="0" anchor="b"/>
          <a:lstStyle>
            <a:lvl1pPr algn="l">
              <a:defRPr sz="1200"/>
            </a:lvl1pPr>
          </a:lstStyle>
          <a:p>
            <a:r>
              <a:rPr lang="en-US"/>
              <a:t>MHDO Board Meeting June 4, 2020</a:t>
            </a:r>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2757" tIns="46378" rIns="92757" bIns="46378" rtlCol="0" anchor="b"/>
          <a:lstStyle>
            <a:lvl1pPr algn="r">
              <a:defRPr sz="1200"/>
            </a:lvl1pPr>
          </a:lstStyle>
          <a:p>
            <a:fld id="{CF13529E-598B-4780-B315-0810095E5A43}" type="slidenum">
              <a:rPr lang="en-US" smtClean="0"/>
              <a:t>‹#›</a:t>
            </a:fld>
            <a:endParaRPr lang="en-US"/>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3EECC008-9F6F-4DA1-BFFD-27F8B147B9D3}"/>
              </a:ext>
            </a:extLst>
          </p:cNvPr>
          <p:cNvSpPr>
            <a:spLocks noGrp="1"/>
          </p:cNvSpPr>
          <p:nvPr>
            <p:ph type="ftr" sz="quarter" idx="10"/>
          </p:nvPr>
        </p:nvSpPr>
        <p:spPr/>
        <p:txBody>
          <a:bodyPr/>
          <a:lstStyle/>
          <a:p>
            <a:r>
              <a:rPr lang="en-US"/>
              <a:t>MHDO Board Meeting June 4, 2020</a:t>
            </a:r>
          </a:p>
        </p:txBody>
      </p:sp>
    </p:spTree>
    <p:extLst>
      <p:ext uri="{BB962C8B-B14F-4D97-AF65-F5344CB8AC3E}">
        <p14:creationId xmlns:p14="http://schemas.microsoft.com/office/powerpoint/2010/main" val="261149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19C94574-2505-45ED-A778-2E7F4336F273}" type="datetime1">
              <a:rPr lang="en-US" smtClean="0"/>
              <a:t>12/1/2021</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33879B-242A-436D-AE10-2EF2B8FDEEFA}" type="datetime1">
              <a:rPr lang="en-US" smtClean="0"/>
              <a:t>12/1/2021</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31E9FA-E9CA-4FF6-B43A-4900CC0E9495}" type="datetime1">
              <a:rPr lang="en-US" smtClean="0"/>
              <a:t>12/1/2021</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3" y="2130227"/>
            <a:ext cx="10363435" cy="1470422"/>
          </a:xfrm>
        </p:spPr>
        <p:txBody>
          <a:bodyPr/>
          <a:lstStyle/>
          <a:p>
            <a:r>
              <a:rPr lang="en-US"/>
              <a:t>Click to edit Master title style</a:t>
            </a:r>
          </a:p>
        </p:txBody>
      </p:sp>
      <p:sp>
        <p:nvSpPr>
          <p:cNvPr id="3" name="Subtitle 2"/>
          <p:cNvSpPr>
            <a:spLocks noGrp="1"/>
          </p:cNvSpPr>
          <p:nvPr>
            <p:ph type="subTitle" idx="1"/>
          </p:nvPr>
        </p:nvSpPr>
        <p:spPr>
          <a:xfrm>
            <a:off x="1828565" y="3886399"/>
            <a:ext cx="8534870" cy="1752203"/>
          </a:xfrm>
        </p:spPr>
        <p:txBody>
          <a:bodyPr/>
          <a:lstStyle>
            <a:lvl1pPr marL="0" indent="0" algn="ctr">
              <a:buNone/>
              <a:defRPr/>
            </a:lvl1pPr>
            <a:lvl2pPr marL="141534" indent="0" algn="ctr">
              <a:buNone/>
              <a:defRPr/>
            </a:lvl2pPr>
            <a:lvl3pPr marL="283068" indent="0" algn="ctr">
              <a:buNone/>
              <a:defRPr/>
            </a:lvl3pPr>
            <a:lvl4pPr marL="424603" indent="0" algn="ctr">
              <a:buNone/>
              <a:defRPr/>
            </a:lvl4pPr>
            <a:lvl5pPr marL="566137" indent="0" algn="ctr">
              <a:buNone/>
              <a:defRPr/>
            </a:lvl5pPr>
            <a:lvl6pPr marL="707671" indent="0" algn="ctr">
              <a:buNone/>
              <a:defRPr/>
            </a:lvl6pPr>
            <a:lvl7pPr marL="849205" indent="0" algn="ctr">
              <a:buNone/>
              <a:defRPr/>
            </a:lvl7pPr>
            <a:lvl8pPr marL="990739" indent="0" algn="ctr">
              <a:buNone/>
              <a:defRPr/>
            </a:lvl8pPr>
            <a:lvl9pPr marL="1132274" indent="0" algn="ctr">
              <a:buNone/>
              <a:defRPr/>
            </a:lvl9pPr>
          </a:lstStyle>
          <a:p>
            <a:r>
              <a:rPr lang="en-US"/>
              <a:t>Click to edit Master subtitle style</a:t>
            </a:r>
          </a:p>
        </p:txBody>
      </p:sp>
    </p:spTree>
    <p:extLst>
      <p:ext uri="{BB962C8B-B14F-4D97-AF65-F5344CB8AC3E}">
        <p14:creationId xmlns:p14="http://schemas.microsoft.com/office/powerpoint/2010/main" val="3007758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3814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801"/>
            <a:ext cx="10363435" cy="1362273"/>
          </a:xfrm>
        </p:spPr>
        <p:txBody>
          <a:bodyPr anchor="t"/>
          <a:lstStyle>
            <a:lvl1pPr algn="l">
              <a:defRPr sz="1232" b="1" cap="all"/>
            </a:lvl1pPr>
          </a:lstStyle>
          <a:p>
            <a:r>
              <a:rPr lang="en-US"/>
              <a:t>Click to edit Master title style</a:t>
            </a:r>
          </a:p>
        </p:txBody>
      </p:sp>
      <p:sp>
        <p:nvSpPr>
          <p:cNvPr id="3" name="Text Placeholder 2"/>
          <p:cNvSpPr>
            <a:spLocks noGrp="1"/>
          </p:cNvSpPr>
          <p:nvPr>
            <p:ph type="body" idx="1"/>
          </p:nvPr>
        </p:nvSpPr>
        <p:spPr>
          <a:xfrm>
            <a:off x="963084" y="2906613"/>
            <a:ext cx="10363435" cy="1500188"/>
          </a:xfrm>
        </p:spPr>
        <p:txBody>
          <a:bodyPr anchor="b"/>
          <a:lstStyle>
            <a:lvl1pPr marL="0" indent="0">
              <a:buNone/>
              <a:defRPr sz="625"/>
            </a:lvl1pPr>
            <a:lvl2pPr marL="141534" indent="0">
              <a:buNone/>
              <a:defRPr sz="554"/>
            </a:lvl2pPr>
            <a:lvl3pPr marL="283068" indent="0">
              <a:buNone/>
              <a:defRPr sz="500"/>
            </a:lvl3pPr>
            <a:lvl4pPr marL="424603" indent="0">
              <a:buNone/>
              <a:defRPr sz="429"/>
            </a:lvl4pPr>
            <a:lvl5pPr marL="566137" indent="0">
              <a:buNone/>
              <a:defRPr sz="429"/>
            </a:lvl5pPr>
            <a:lvl6pPr marL="707671" indent="0">
              <a:buNone/>
              <a:defRPr sz="429"/>
            </a:lvl6pPr>
            <a:lvl7pPr marL="849205" indent="0">
              <a:buNone/>
              <a:defRPr sz="429"/>
            </a:lvl7pPr>
            <a:lvl8pPr marL="990739" indent="0">
              <a:buNone/>
              <a:defRPr sz="429"/>
            </a:lvl8pPr>
            <a:lvl9pPr marL="1132274" indent="0">
              <a:buNone/>
              <a:defRPr sz="429"/>
            </a:lvl9pPr>
          </a:lstStyle>
          <a:p>
            <a:pPr lvl="0"/>
            <a:r>
              <a:rPr lang="en-US"/>
              <a:t>Click to edit Master text styles</a:t>
            </a:r>
          </a:p>
        </p:txBody>
      </p:sp>
    </p:spTree>
    <p:extLst>
      <p:ext uri="{BB962C8B-B14F-4D97-AF65-F5344CB8AC3E}">
        <p14:creationId xmlns:p14="http://schemas.microsoft.com/office/powerpoint/2010/main" val="2776809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852"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06315"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7601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4836"/>
            <a:ext cx="1097256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718" y="1534914"/>
            <a:ext cx="5386917"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4" name="Content Placeholder 3"/>
          <p:cNvSpPr>
            <a:spLocks noGrp="1"/>
          </p:cNvSpPr>
          <p:nvPr>
            <p:ph sz="half" idx="2"/>
          </p:nvPr>
        </p:nvSpPr>
        <p:spPr>
          <a:xfrm>
            <a:off x="609718" y="2174875"/>
            <a:ext cx="5386917"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02" y="1534914"/>
            <a:ext cx="5388681"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6" name="Content Placeholder 5"/>
          <p:cNvSpPr>
            <a:spLocks noGrp="1"/>
          </p:cNvSpPr>
          <p:nvPr>
            <p:ph sz="quarter" idx="4"/>
          </p:nvPr>
        </p:nvSpPr>
        <p:spPr>
          <a:xfrm>
            <a:off x="6193602" y="2174875"/>
            <a:ext cx="5388681"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693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3617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2911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2852"/>
            <a:ext cx="4011083" cy="1162348"/>
          </a:xfrm>
        </p:spPr>
        <p:txBody>
          <a:bodyPr anchor="b"/>
          <a:lstStyle>
            <a:lvl1pPr algn="l">
              <a:defRPr sz="625" b="1"/>
            </a:lvl1pPr>
          </a:lstStyle>
          <a:p>
            <a:r>
              <a:rPr lang="en-US"/>
              <a:t>Click to edit Master title style</a:t>
            </a:r>
          </a:p>
        </p:txBody>
      </p:sp>
      <p:sp>
        <p:nvSpPr>
          <p:cNvPr id="3" name="Content Placeholder 2"/>
          <p:cNvSpPr>
            <a:spLocks noGrp="1"/>
          </p:cNvSpPr>
          <p:nvPr>
            <p:ph idx="1"/>
          </p:nvPr>
        </p:nvSpPr>
        <p:spPr>
          <a:xfrm>
            <a:off x="4766616" y="272852"/>
            <a:ext cx="6815667" cy="5853410"/>
          </a:xfrm>
        </p:spPr>
        <p:txBody>
          <a:bodyPr/>
          <a:lstStyle>
            <a:lvl1pPr>
              <a:defRPr sz="982"/>
            </a:lvl1pPr>
            <a:lvl2pPr>
              <a:defRPr sz="875"/>
            </a:lvl2pPr>
            <a:lvl3pPr>
              <a:defRPr sz="750"/>
            </a:lvl3pPr>
            <a:lvl4pPr>
              <a:defRPr sz="625"/>
            </a:lvl4pPr>
            <a:lvl5pPr>
              <a:defRPr sz="625"/>
            </a:lvl5pPr>
            <a:lvl6pPr>
              <a:defRPr sz="625"/>
            </a:lvl6pPr>
            <a:lvl7pPr>
              <a:defRPr sz="625"/>
            </a:lvl7pPr>
            <a:lvl8pPr>
              <a:defRPr sz="625"/>
            </a:lvl8pPr>
            <a:lvl9pPr>
              <a:defRPr sz="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718" y="1435199"/>
            <a:ext cx="4011083" cy="4691063"/>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227636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924B6376-0EAC-488E-9DD2-6CC035133219}" type="datetime1">
              <a:rPr lang="en-US" smtClean="0"/>
              <a:t>12/1/2021</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2" y="4800700"/>
            <a:ext cx="7315435" cy="566539"/>
          </a:xfrm>
        </p:spPr>
        <p:txBody>
          <a:bodyPr anchor="b"/>
          <a:lstStyle>
            <a:lvl1pPr algn="l">
              <a:defRPr sz="625" b="1"/>
            </a:lvl1pPr>
          </a:lstStyle>
          <a:p>
            <a:r>
              <a:rPr lang="en-US"/>
              <a:t>Click to edit Master title style</a:t>
            </a:r>
          </a:p>
        </p:txBody>
      </p:sp>
      <p:sp>
        <p:nvSpPr>
          <p:cNvPr id="3" name="Picture Placeholder 2"/>
          <p:cNvSpPr>
            <a:spLocks noGrp="1"/>
          </p:cNvSpPr>
          <p:nvPr>
            <p:ph type="pic" idx="1"/>
          </p:nvPr>
        </p:nvSpPr>
        <p:spPr>
          <a:xfrm>
            <a:off x="2389482" y="612676"/>
            <a:ext cx="7315435" cy="4115098"/>
          </a:xfrm>
        </p:spPr>
        <p:txBody>
          <a:bodyPr/>
          <a:lstStyle>
            <a:lvl1pPr marL="0" indent="0">
              <a:buNone/>
              <a:defRPr sz="982"/>
            </a:lvl1pPr>
            <a:lvl2pPr marL="141534" indent="0">
              <a:buNone/>
              <a:defRPr sz="875"/>
            </a:lvl2pPr>
            <a:lvl3pPr marL="283068" indent="0">
              <a:buNone/>
              <a:defRPr sz="750"/>
            </a:lvl3pPr>
            <a:lvl4pPr marL="424603" indent="0">
              <a:buNone/>
              <a:defRPr sz="625"/>
            </a:lvl4pPr>
            <a:lvl5pPr marL="566137" indent="0">
              <a:buNone/>
              <a:defRPr sz="625"/>
            </a:lvl5pPr>
            <a:lvl6pPr marL="707671" indent="0">
              <a:buNone/>
              <a:defRPr sz="625"/>
            </a:lvl6pPr>
            <a:lvl7pPr marL="849205" indent="0">
              <a:buNone/>
              <a:defRPr sz="625"/>
            </a:lvl7pPr>
            <a:lvl8pPr marL="990739" indent="0">
              <a:buNone/>
              <a:defRPr sz="625"/>
            </a:lvl8pPr>
            <a:lvl9pPr marL="1132274" indent="0">
              <a:buNone/>
              <a:defRPr sz="625"/>
            </a:lvl9pPr>
          </a:lstStyle>
          <a:p>
            <a:pPr lvl="0"/>
            <a:endParaRPr lang="en-US" noProof="0" dirty="0"/>
          </a:p>
        </p:txBody>
      </p:sp>
      <p:sp>
        <p:nvSpPr>
          <p:cNvPr id="4" name="Text Placeholder 3"/>
          <p:cNvSpPr>
            <a:spLocks noGrp="1"/>
          </p:cNvSpPr>
          <p:nvPr>
            <p:ph type="body" sz="half" idx="2"/>
          </p:nvPr>
        </p:nvSpPr>
        <p:spPr>
          <a:xfrm>
            <a:off x="2389482" y="5367238"/>
            <a:ext cx="7315435" cy="805160"/>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533989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9599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2898" y="265410"/>
            <a:ext cx="2929820" cy="644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852" y="265410"/>
            <a:ext cx="8733602" cy="644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090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10805B-260B-4179-B27C-F09E649327F5}" type="datetime1">
              <a:rPr lang="en-US" smtClean="0"/>
              <a:t>12/1/2021</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4E72BF-0D16-4273-974C-85466F0EDC50}" type="datetime1">
              <a:rPr lang="en-US" smtClean="0"/>
              <a:t>12/1/2021</a:t>
            </a:fld>
            <a:endParaRPr lang="en-US" dirty="0"/>
          </a:p>
        </p:txBody>
      </p:sp>
      <p:sp>
        <p:nvSpPr>
          <p:cNvPr id="6" name="Footer Placeholder 5"/>
          <p:cNvSpPr>
            <a:spLocks noGrp="1"/>
          </p:cNvSpPr>
          <p:nvPr>
            <p:ph type="ftr" sz="quarter" idx="11"/>
          </p:nvPr>
        </p:nvSpPr>
        <p:spPr/>
        <p:txBody>
          <a:bodyPr/>
          <a:lstStyle/>
          <a:p>
            <a:r>
              <a:rPr lang="en-US"/>
              <a:t>MHDO Board Meeting June 4, 2020</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E76412-2AA5-40AF-A4C5-89E5A25D9B91}" type="datetime1">
              <a:rPr lang="en-US" smtClean="0"/>
              <a:t>12/1/2021</a:t>
            </a:fld>
            <a:endParaRPr lang="en-US" dirty="0"/>
          </a:p>
        </p:txBody>
      </p:sp>
      <p:sp>
        <p:nvSpPr>
          <p:cNvPr id="8" name="Footer Placeholder 7"/>
          <p:cNvSpPr>
            <a:spLocks noGrp="1"/>
          </p:cNvSpPr>
          <p:nvPr>
            <p:ph type="ftr" sz="quarter" idx="11"/>
          </p:nvPr>
        </p:nvSpPr>
        <p:spPr/>
        <p:txBody>
          <a:bodyPr/>
          <a:lstStyle/>
          <a:p>
            <a:r>
              <a:rPr lang="en-US"/>
              <a:t>MHDO Board Meeting June 4, 2020</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8CA018-D4BB-4B48-B5A3-634B808D0BCA}" type="datetime1">
              <a:rPr lang="en-US" smtClean="0"/>
              <a:t>12/1/2021</a:t>
            </a:fld>
            <a:endParaRPr lang="en-US" dirty="0"/>
          </a:p>
        </p:txBody>
      </p:sp>
      <p:sp>
        <p:nvSpPr>
          <p:cNvPr id="4" name="Footer Placeholder 3"/>
          <p:cNvSpPr>
            <a:spLocks noGrp="1"/>
          </p:cNvSpPr>
          <p:nvPr>
            <p:ph type="ftr" sz="quarter" idx="11"/>
          </p:nvPr>
        </p:nvSpPr>
        <p:spPr/>
        <p:txBody>
          <a:bodyPr/>
          <a:lstStyle/>
          <a:p>
            <a:r>
              <a:rPr lang="en-US"/>
              <a:t>MHDO Board Meeting June 4, 2020</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948A76B-F5E0-4ECD-938D-579E8BDA95DB}" type="datetime1">
              <a:rPr lang="en-US" smtClean="0"/>
              <a:t>12/1/2021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MHDO Board Meeting June 4, 2020</a:t>
            </a:r>
            <a:endParaRPr lang="en-US" dirty="0"/>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8CE5F83-4ECB-4FF4-8D6F-AC8C8F172831}" type="datetime1">
              <a:rPr lang="en-US" smtClean="0"/>
              <a:t>12/1/2021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MHDO Board Meeting June 4, 2020</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D046D7-B0C7-475D-B085-2A6252A6F4D1}" type="datetime1">
              <a:rPr lang="en-US" smtClean="0"/>
              <a:t>12/1/2021</a:t>
            </a:fld>
            <a:endParaRPr lang="en-US" dirty="0"/>
          </a:p>
        </p:txBody>
      </p:sp>
      <p:sp>
        <p:nvSpPr>
          <p:cNvPr id="6" name="Footer Placeholder 5"/>
          <p:cNvSpPr>
            <a:spLocks noGrp="1"/>
          </p:cNvSpPr>
          <p:nvPr>
            <p:ph type="ftr" sz="quarter" idx="11"/>
          </p:nvPr>
        </p:nvSpPr>
        <p:spPr/>
        <p:txBody>
          <a:bodyPr/>
          <a:lstStyle/>
          <a:p>
            <a:r>
              <a:rPr lang="en-US"/>
              <a:t>MHDO Board Meeting June 4, 2020</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809FB4B-CF47-4344-95C8-10BB0C084E7A}" type="datetime1">
              <a:rPr lang="en-US" smtClean="0"/>
              <a:t>12/1/2021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MHDO Board Meeting June 4, 2020</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12192000" cy="1000125"/>
          </a:xfrm>
          <a:prstGeom prst="rect">
            <a:avLst/>
          </a:prstGeom>
          <a:solidFill>
            <a:srgbClr val="9E1B34"/>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27" name="Rectangle 33"/>
          <p:cNvSpPr>
            <a:spLocks noChangeArrowheads="1"/>
          </p:cNvSpPr>
          <p:nvPr userDrawn="1"/>
        </p:nvSpPr>
        <p:spPr bwMode="auto">
          <a:xfrm>
            <a:off x="192852" y="1174750"/>
            <a:ext cx="2770481"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28" name="Text Box 14"/>
          <p:cNvSpPr txBox="1">
            <a:spLocks noChangeArrowheads="1"/>
          </p:cNvSpPr>
          <p:nvPr userDrawn="1"/>
        </p:nvSpPr>
        <p:spPr bwMode="auto">
          <a:xfrm>
            <a:off x="166394" y="6743898"/>
            <a:ext cx="698500" cy="6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175" tIns="10086" rIns="20175" bIns="10086">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nSpc>
                <a:spcPct val="65000"/>
              </a:lnSpc>
              <a:spcBef>
                <a:spcPct val="50000"/>
              </a:spcBef>
            </a:pPr>
            <a:r>
              <a:rPr lang="en-US" altLang="en-US" sz="100" b="1">
                <a:solidFill>
                  <a:schemeClr val="bg2"/>
                </a:solidFill>
                <a:latin typeface="Arial" charset="0"/>
              </a:rPr>
              <a:t>TEMPLATE DESIGN © 2008</a:t>
            </a:r>
          </a:p>
          <a:p>
            <a:pPr>
              <a:lnSpc>
                <a:spcPct val="65000"/>
              </a:lnSpc>
              <a:spcBef>
                <a:spcPct val="50000"/>
              </a:spcBef>
            </a:pPr>
            <a:r>
              <a:rPr lang="en-US" altLang="en-US" sz="214" b="1">
                <a:solidFill>
                  <a:schemeClr val="bg2"/>
                </a:solidFill>
                <a:latin typeface="Arial" charset="0"/>
              </a:rPr>
              <a:t>www.PosterPresentations.com</a:t>
            </a:r>
          </a:p>
        </p:txBody>
      </p:sp>
      <p:sp>
        <p:nvSpPr>
          <p:cNvPr id="1029" name="Rectangle 15"/>
          <p:cNvSpPr>
            <a:spLocks noGrp="1" noChangeArrowheads="1"/>
          </p:cNvSpPr>
          <p:nvPr>
            <p:ph type="title"/>
          </p:nvPr>
        </p:nvSpPr>
        <p:spPr bwMode="auto">
          <a:xfrm>
            <a:off x="266935" y="265410"/>
            <a:ext cx="11645783"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982" tIns="56480" rIns="112982" bIns="56480" numCol="1" anchor="ctr" anchorCtr="0" compatLnSpc="1">
            <a:prstTxWarp prst="textNoShape">
              <a:avLst/>
            </a:prstTxWarp>
          </a:bodyPr>
          <a:lstStyle/>
          <a:p>
            <a:pPr lvl="0"/>
            <a:r>
              <a:rPr lang="en-US" altLang="en-US"/>
              <a:t>Click to edit Master title style</a:t>
            </a:r>
          </a:p>
        </p:txBody>
      </p:sp>
      <p:sp>
        <p:nvSpPr>
          <p:cNvPr id="1030" name="Rectangle 16"/>
          <p:cNvSpPr>
            <a:spLocks noGrp="1" noChangeArrowheads="1"/>
          </p:cNvSpPr>
          <p:nvPr>
            <p:ph type="body" idx="1"/>
          </p:nvPr>
        </p:nvSpPr>
        <p:spPr bwMode="auto">
          <a:xfrm>
            <a:off x="192852" y="1174750"/>
            <a:ext cx="2770481" cy="553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64999" tIns="564999" rIns="564999" bIns="564999"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p:cNvSpPr>
            <a:spLocks noChangeArrowheads="1"/>
          </p:cNvSpPr>
          <p:nvPr userDrawn="1"/>
        </p:nvSpPr>
        <p:spPr bwMode="auto">
          <a:xfrm>
            <a:off x="0" y="0"/>
            <a:ext cx="12192000" cy="68580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32" name="Rectangle 32"/>
          <p:cNvSpPr>
            <a:spLocks noChangeArrowheads="1"/>
          </p:cNvSpPr>
          <p:nvPr userDrawn="1"/>
        </p:nvSpPr>
        <p:spPr bwMode="auto">
          <a:xfrm>
            <a:off x="3192051"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33" name="Rectangle 34"/>
          <p:cNvSpPr>
            <a:spLocks noChangeArrowheads="1"/>
          </p:cNvSpPr>
          <p:nvPr userDrawn="1"/>
        </p:nvSpPr>
        <p:spPr bwMode="auto">
          <a:xfrm>
            <a:off x="618713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34" name="Rectangle 35"/>
          <p:cNvSpPr>
            <a:spLocks noChangeArrowheads="1"/>
          </p:cNvSpPr>
          <p:nvPr userDrawn="1"/>
        </p:nvSpPr>
        <p:spPr bwMode="auto">
          <a:xfrm>
            <a:off x="918868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Tree>
    <p:extLst>
      <p:ext uri="{BB962C8B-B14F-4D97-AF65-F5344CB8AC3E}">
        <p14:creationId xmlns:p14="http://schemas.microsoft.com/office/powerpoint/2010/main" val="396565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defTabSz="201981" rtl="0" eaLnBrk="0" fontAlgn="base" hangingPunct="0">
        <a:spcBef>
          <a:spcPct val="0"/>
        </a:spcBef>
        <a:spcAft>
          <a:spcPct val="0"/>
        </a:spcAft>
        <a:defRPr sz="1893">
          <a:solidFill>
            <a:srgbClr val="FFFFFF"/>
          </a:solidFill>
          <a:latin typeface="+mj-lt"/>
          <a:ea typeface="+mj-ea"/>
          <a:cs typeface="+mj-cs"/>
        </a:defRPr>
      </a:lvl1pPr>
      <a:lvl2pPr algn="ctr" defTabSz="201981" rtl="0" eaLnBrk="0" fontAlgn="base" hangingPunct="0">
        <a:spcBef>
          <a:spcPct val="0"/>
        </a:spcBef>
        <a:spcAft>
          <a:spcPct val="0"/>
        </a:spcAft>
        <a:defRPr sz="1893">
          <a:solidFill>
            <a:srgbClr val="FFFFFF"/>
          </a:solidFill>
          <a:latin typeface="Arial Black" pitchFamily="34" charset="0"/>
        </a:defRPr>
      </a:lvl2pPr>
      <a:lvl3pPr algn="ctr" defTabSz="201981" rtl="0" eaLnBrk="0" fontAlgn="base" hangingPunct="0">
        <a:spcBef>
          <a:spcPct val="0"/>
        </a:spcBef>
        <a:spcAft>
          <a:spcPct val="0"/>
        </a:spcAft>
        <a:defRPr sz="1893">
          <a:solidFill>
            <a:srgbClr val="FFFFFF"/>
          </a:solidFill>
          <a:latin typeface="Arial Black" pitchFamily="34" charset="0"/>
        </a:defRPr>
      </a:lvl3pPr>
      <a:lvl4pPr algn="ctr" defTabSz="201981" rtl="0" eaLnBrk="0" fontAlgn="base" hangingPunct="0">
        <a:spcBef>
          <a:spcPct val="0"/>
        </a:spcBef>
        <a:spcAft>
          <a:spcPct val="0"/>
        </a:spcAft>
        <a:defRPr sz="1893">
          <a:solidFill>
            <a:srgbClr val="FFFFFF"/>
          </a:solidFill>
          <a:latin typeface="Arial Black" pitchFamily="34" charset="0"/>
        </a:defRPr>
      </a:lvl4pPr>
      <a:lvl5pPr algn="ctr" defTabSz="201981" rtl="0" eaLnBrk="0" fontAlgn="base" hangingPunct="0">
        <a:spcBef>
          <a:spcPct val="0"/>
        </a:spcBef>
        <a:spcAft>
          <a:spcPct val="0"/>
        </a:spcAft>
        <a:defRPr sz="1893">
          <a:solidFill>
            <a:srgbClr val="FFFFFF"/>
          </a:solidFill>
          <a:latin typeface="Arial Black" pitchFamily="34" charset="0"/>
        </a:defRPr>
      </a:lvl5pPr>
      <a:lvl6pPr marL="141534" algn="ctr" defTabSz="201981" rtl="0" fontAlgn="base">
        <a:spcBef>
          <a:spcPct val="0"/>
        </a:spcBef>
        <a:spcAft>
          <a:spcPct val="0"/>
        </a:spcAft>
        <a:defRPr sz="1893">
          <a:solidFill>
            <a:srgbClr val="FFFFFF"/>
          </a:solidFill>
          <a:latin typeface="Arial Black" pitchFamily="34" charset="0"/>
        </a:defRPr>
      </a:lvl6pPr>
      <a:lvl7pPr marL="283068" algn="ctr" defTabSz="201981" rtl="0" fontAlgn="base">
        <a:spcBef>
          <a:spcPct val="0"/>
        </a:spcBef>
        <a:spcAft>
          <a:spcPct val="0"/>
        </a:spcAft>
        <a:defRPr sz="1893">
          <a:solidFill>
            <a:srgbClr val="FFFFFF"/>
          </a:solidFill>
          <a:latin typeface="Arial Black" pitchFamily="34" charset="0"/>
        </a:defRPr>
      </a:lvl7pPr>
      <a:lvl8pPr marL="424603" algn="ctr" defTabSz="201981" rtl="0" fontAlgn="base">
        <a:spcBef>
          <a:spcPct val="0"/>
        </a:spcBef>
        <a:spcAft>
          <a:spcPct val="0"/>
        </a:spcAft>
        <a:defRPr sz="1893">
          <a:solidFill>
            <a:srgbClr val="FFFFFF"/>
          </a:solidFill>
          <a:latin typeface="Arial Black" pitchFamily="34" charset="0"/>
        </a:defRPr>
      </a:lvl8pPr>
      <a:lvl9pPr marL="566137" algn="ctr" defTabSz="201981" rtl="0" fontAlgn="base">
        <a:spcBef>
          <a:spcPct val="0"/>
        </a:spcBef>
        <a:spcAft>
          <a:spcPct val="0"/>
        </a:spcAft>
        <a:defRPr sz="1893">
          <a:solidFill>
            <a:srgbClr val="FFFFFF"/>
          </a:solidFill>
          <a:latin typeface="Arial Black" pitchFamily="34" charset="0"/>
        </a:defRPr>
      </a:lvl9pPr>
    </p:titleStyle>
    <p:bodyStyle>
      <a:lvl1pPr marL="75682" indent="-75682" algn="l" defTabSz="201981" rtl="0" eaLnBrk="0" fontAlgn="base" hangingPunct="0">
        <a:spcBef>
          <a:spcPct val="20000"/>
        </a:spcBef>
        <a:spcAft>
          <a:spcPct val="0"/>
        </a:spcAft>
        <a:buChar char="•"/>
        <a:defRPr sz="643">
          <a:solidFill>
            <a:schemeClr val="tx1"/>
          </a:solidFill>
          <a:latin typeface="+mn-lt"/>
          <a:ea typeface="+mn-ea"/>
          <a:cs typeface="+mn-cs"/>
        </a:defRPr>
      </a:lvl1pPr>
      <a:lvl2pPr marL="163649" indent="-62413" algn="l" defTabSz="201981" rtl="0" eaLnBrk="0" fontAlgn="base" hangingPunct="0">
        <a:spcBef>
          <a:spcPct val="20000"/>
        </a:spcBef>
        <a:spcAft>
          <a:spcPct val="0"/>
        </a:spcAft>
        <a:buChar char="–"/>
        <a:defRPr sz="643">
          <a:solidFill>
            <a:schemeClr val="tx1"/>
          </a:solidFill>
          <a:latin typeface="+mn-lt"/>
        </a:defRPr>
      </a:lvl2pPr>
      <a:lvl3pPr marL="252599" indent="-50618" algn="l" defTabSz="201981" rtl="0" eaLnBrk="0" fontAlgn="base" hangingPunct="0">
        <a:spcBef>
          <a:spcPct val="20000"/>
        </a:spcBef>
        <a:spcAft>
          <a:spcPct val="0"/>
        </a:spcAft>
        <a:buChar char="•"/>
        <a:defRPr sz="518">
          <a:solidFill>
            <a:schemeClr val="tx1"/>
          </a:solidFill>
          <a:latin typeface="+mn-lt"/>
        </a:defRPr>
      </a:lvl3pPr>
      <a:lvl4pPr marL="353836" indent="-50618" algn="l" defTabSz="201981" rtl="0" eaLnBrk="0" fontAlgn="base" hangingPunct="0">
        <a:spcBef>
          <a:spcPct val="20000"/>
        </a:spcBef>
        <a:spcAft>
          <a:spcPct val="0"/>
        </a:spcAft>
        <a:buChar char="–"/>
        <a:defRPr sz="429">
          <a:solidFill>
            <a:schemeClr val="tx1"/>
          </a:solidFill>
          <a:latin typeface="+mn-lt"/>
        </a:defRPr>
      </a:lvl4pPr>
      <a:lvl5pPr marL="455072" indent="-50618" algn="l" defTabSz="201981" rtl="0" eaLnBrk="0" fontAlgn="base" hangingPunct="0">
        <a:spcBef>
          <a:spcPct val="20000"/>
        </a:spcBef>
        <a:spcAft>
          <a:spcPct val="0"/>
        </a:spcAft>
        <a:buChar char="»"/>
        <a:defRPr sz="429">
          <a:solidFill>
            <a:schemeClr val="tx1"/>
          </a:solidFill>
          <a:latin typeface="+mn-lt"/>
        </a:defRPr>
      </a:lvl5pPr>
      <a:lvl6pPr marL="596606" indent="-50618" algn="l" defTabSz="201981" rtl="0" fontAlgn="base">
        <a:spcBef>
          <a:spcPct val="20000"/>
        </a:spcBef>
        <a:spcAft>
          <a:spcPct val="0"/>
        </a:spcAft>
        <a:buChar char="»"/>
        <a:defRPr sz="429">
          <a:solidFill>
            <a:schemeClr val="tx1"/>
          </a:solidFill>
          <a:latin typeface="+mn-lt"/>
        </a:defRPr>
      </a:lvl6pPr>
      <a:lvl7pPr marL="738140" indent="-50618" algn="l" defTabSz="201981" rtl="0" fontAlgn="base">
        <a:spcBef>
          <a:spcPct val="20000"/>
        </a:spcBef>
        <a:spcAft>
          <a:spcPct val="0"/>
        </a:spcAft>
        <a:buChar char="»"/>
        <a:defRPr sz="429">
          <a:solidFill>
            <a:schemeClr val="tx1"/>
          </a:solidFill>
          <a:latin typeface="+mn-lt"/>
        </a:defRPr>
      </a:lvl7pPr>
      <a:lvl8pPr marL="879674" indent="-50618" algn="l" defTabSz="201981" rtl="0" fontAlgn="base">
        <a:spcBef>
          <a:spcPct val="20000"/>
        </a:spcBef>
        <a:spcAft>
          <a:spcPct val="0"/>
        </a:spcAft>
        <a:buChar char="»"/>
        <a:defRPr sz="429">
          <a:solidFill>
            <a:schemeClr val="tx1"/>
          </a:solidFill>
          <a:latin typeface="+mn-lt"/>
        </a:defRPr>
      </a:lvl8pPr>
      <a:lvl9pPr marL="1021209" indent="-50618" algn="l" defTabSz="201981" rtl="0" fontAlgn="base">
        <a:spcBef>
          <a:spcPct val="20000"/>
        </a:spcBef>
        <a:spcAft>
          <a:spcPct val="0"/>
        </a:spcAft>
        <a:buChar char="»"/>
        <a:defRPr sz="429">
          <a:solidFill>
            <a:schemeClr val="tx1"/>
          </a:solidFill>
          <a:latin typeface="+mn-lt"/>
        </a:defRPr>
      </a:lvl9pPr>
    </p:bodyStyle>
    <p:otherStyle>
      <a:defPPr>
        <a:defRPr lang="en-US"/>
      </a:defPPr>
      <a:lvl1pPr marL="0" algn="l" defTabSz="283068" rtl="0" eaLnBrk="1" latinLnBrk="0" hangingPunct="1">
        <a:defRPr sz="554" kern="1200">
          <a:solidFill>
            <a:schemeClr val="tx1"/>
          </a:solidFill>
          <a:latin typeface="+mn-lt"/>
          <a:ea typeface="+mn-ea"/>
          <a:cs typeface="+mn-cs"/>
        </a:defRPr>
      </a:lvl1pPr>
      <a:lvl2pPr marL="141534" algn="l" defTabSz="283068" rtl="0" eaLnBrk="1" latinLnBrk="0" hangingPunct="1">
        <a:defRPr sz="554" kern="1200">
          <a:solidFill>
            <a:schemeClr val="tx1"/>
          </a:solidFill>
          <a:latin typeface="+mn-lt"/>
          <a:ea typeface="+mn-ea"/>
          <a:cs typeface="+mn-cs"/>
        </a:defRPr>
      </a:lvl2pPr>
      <a:lvl3pPr marL="283068" algn="l" defTabSz="283068" rtl="0" eaLnBrk="1" latinLnBrk="0" hangingPunct="1">
        <a:defRPr sz="554" kern="1200">
          <a:solidFill>
            <a:schemeClr val="tx1"/>
          </a:solidFill>
          <a:latin typeface="+mn-lt"/>
          <a:ea typeface="+mn-ea"/>
          <a:cs typeface="+mn-cs"/>
        </a:defRPr>
      </a:lvl3pPr>
      <a:lvl4pPr marL="424603" algn="l" defTabSz="283068" rtl="0" eaLnBrk="1" latinLnBrk="0" hangingPunct="1">
        <a:defRPr sz="554" kern="1200">
          <a:solidFill>
            <a:schemeClr val="tx1"/>
          </a:solidFill>
          <a:latin typeface="+mn-lt"/>
          <a:ea typeface="+mn-ea"/>
          <a:cs typeface="+mn-cs"/>
        </a:defRPr>
      </a:lvl4pPr>
      <a:lvl5pPr marL="566137" algn="l" defTabSz="283068" rtl="0" eaLnBrk="1" latinLnBrk="0" hangingPunct="1">
        <a:defRPr sz="554" kern="1200">
          <a:solidFill>
            <a:schemeClr val="tx1"/>
          </a:solidFill>
          <a:latin typeface="+mn-lt"/>
          <a:ea typeface="+mn-ea"/>
          <a:cs typeface="+mn-cs"/>
        </a:defRPr>
      </a:lvl5pPr>
      <a:lvl6pPr marL="707671" algn="l" defTabSz="283068" rtl="0" eaLnBrk="1" latinLnBrk="0" hangingPunct="1">
        <a:defRPr sz="554" kern="1200">
          <a:solidFill>
            <a:schemeClr val="tx1"/>
          </a:solidFill>
          <a:latin typeface="+mn-lt"/>
          <a:ea typeface="+mn-ea"/>
          <a:cs typeface="+mn-cs"/>
        </a:defRPr>
      </a:lvl6pPr>
      <a:lvl7pPr marL="849205" algn="l" defTabSz="283068" rtl="0" eaLnBrk="1" latinLnBrk="0" hangingPunct="1">
        <a:defRPr sz="554" kern="1200">
          <a:solidFill>
            <a:schemeClr val="tx1"/>
          </a:solidFill>
          <a:latin typeface="+mn-lt"/>
          <a:ea typeface="+mn-ea"/>
          <a:cs typeface="+mn-cs"/>
        </a:defRPr>
      </a:lvl7pPr>
      <a:lvl8pPr marL="990739" algn="l" defTabSz="283068" rtl="0" eaLnBrk="1" latinLnBrk="0" hangingPunct="1">
        <a:defRPr sz="554" kern="1200">
          <a:solidFill>
            <a:schemeClr val="tx1"/>
          </a:solidFill>
          <a:latin typeface="+mn-lt"/>
          <a:ea typeface="+mn-ea"/>
          <a:cs typeface="+mn-cs"/>
        </a:defRPr>
      </a:lvl8pPr>
      <a:lvl9pPr marL="1132274" algn="l" defTabSz="283068" rtl="0" eaLnBrk="1" latinLnBrk="0" hangingPunct="1">
        <a:defRPr sz="5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milbank.org/wp-content/uploads/2021/04/Measuring_Non-Claims_7-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maineinfectionpreventionforum.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1"/>
            <a:ext cx="10115203" cy="1737360"/>
          </a:xfrm>
        </p:spPr>
        <p:txBody>
          <a:bodyPr>
            <a:normAutofit/>
          </a:bodyPr>
          <a:lstStyle/>
          <a:p>
            <a:r>
              <a:rPr lang="en-US" b="1" dirty="0">
                <a:solidFill>
                  <a:schemeClr val="tx1"/>
                </a:solidFill>
              </a:rPr>
              <a:t>Content</a:t>
            </a:r>
          </a:p>
        </p:txBody>
      </p:sp>
      <p:sp>
        <p:nvSpPr>
          <p:cNvPr id="3" name="Content Placeholder 2"/>
          <p:cNvSpPr>
            <a:spLocks noGrp="1"/>
          </p:cNvSpPr>
          <p:nvPr>
            <p:ph idx="1"/>
          </p:nvPr>
        </p:nvSpPr>
        <p:spPr>
          <a:xfrm>
            <a:off x="1097279" y="2039814"/>
            <a:ext cx="11036568" cy="4268221"/>
          </a:xfrm>
        </p:spPr>
        <p:txBody>
          <a:bodyPr>
            <a:noAutofit/>
          </a:bodyPr>
          <a:lstStyle/>
          <a:p>
            <a:pPr marL="342900" indent="-342900">
              <a:buAutoNum type="arabicPeriod"/>
            </a:pPr>
            <a:r>
              <a:rPr lang="en-US" sz="1800" dirty="0"/>
              <a:t>Vote on Final Adoption of Rule Chapter 247, </a:t>
            </a:r>
            <a:r>
              <a:rPr lang="en-US" sz="1800" i="1" dirty="0"/>
              <a:t>Uniform Reporting System for Non-Claims Based Payments, as proposed and amended</a:t>
            </a:r>
          </a:p>
          <a:p>
            <a:pPr marL="342900" indent="-342900">
              <a:buAutoNum type="arabicPeriod"/>
            </a:pPr>
            <a:r>
              <a:rPr lang="en-US" sz="1800" dirty="0"/>
              <a:t>Vote on Final Adoption of Rule Chapter</a:t>
            </a:r>
            <a:r>
              <a:rPr lang="en-US" sz="1800" b="1" dirty="0"/>
              <a:t> </a:t>
            </a:r>
            <a:r>
              <a:rPr lang="en-US" sz="1800" dirty="0"/>
              <a:t>730, </a:t>
            </a:r>
            <a:r>
              <a:rPr lang="en-US" sz="1800" i="1" dirty="0"/>
              <a:t>Interagency Reporting of Cancer-Incidence Registry and Vital Statistics Data </a:t>
            </a:r>
          </a:p>
          <a:p>
            <a:pPr marL="342900" indent="-342900">
              <a:buAutoNum type="arabicPeriod"/>
            </a:pPr>
            <a:r>
              <a:rPr lang="en-US" sz="1800" dirty="0"/>
              <a:t>Review Public Comments and Proposed Responses to Rule Chapter 120, </a:t>
            </a:r>
            <a:r>
              <a:rPr lang="en-US" sz="1800" i="1" dirty="0"/>
              <a:t>Release of Data to the Public</a:t>
            </a:r>
          </a:p>
          <a:p>
            <a:pPr marL="342900" indent="-342900">
              <a:buFont typeface="Calibri" panose="020F0502020204030204" pitchFamily="34" charset="0"/>
              <a:buAutoNum type="arabicPeriod"/>
            </a:pPr>
            <a:r>
              <a:rPr lang="en-US" sz="1800" dirty="0"/>
              <a:t>Vote on the Provisional Adoption of Rule Chapter 120, </a:t>
            </a:r>
            <a:r>
              <a:rPr lang="en-US" sz="1800" i="1" dirty="0"/>
              <a:t>Release of Data to the Public</a:t>
            </a:r>
            <a:r>
              <a:rPr lang="en-US" sz="1800" dirty="0"/>
              <a:t>, as proposed</a:t>
            </a:r>
          </a:p>
          <a:p>
            <a:pPr marL="342900" indent="-342900">
              <a:buFont typeface="Calibri" panose="020F0502020204030204" pitchFamily="34" charset="0"/>
              <a:buAutoNum type="arabicPeriod"/>
            </a:pPr>
            <a:r>
              <a:rPr lang="en-US" sz="1800" dirty="0"/>
              <a:t>Review Status of Annual Prescription Drug Pricing Transparency Report</a:t>
            </a:r>
          </a:p>
          <a:p>
            <a:pPr marL="342900" indent="-342900">
              <a:buFont typeface="Calibri" panose="020F0502020204030204" pitchFamily="34" charset="0"/>
              <a:buAutoNum type="arabicPeriod"/>
            </a:pPr>
            <a:r>
              <a:rPr lang="en-US" sz="1800" dirty="0"/>
              <a:t>Overview of Project Underway Specific to MHDO’s Hospital Financial Reports</a:t>
            </a:r>
          </a:p>
          <a:p>
            <a:pPr marL="342900" indent="-342900">
              <a:buFont typeface="Calibri" panose="020F0502020204030204" pitchFamily="34" charset="0"/>
              <a:buAutoNum type="arabicPeriod"/>
            </a:pPr>
            <a:r>
              <a:rPr lang="en-US" sz="1800" dirty="0"/>
              <a:t>Maine Quality Forum Update</a:t>
            </a:r>
          </a:p>
          <a:p>
            <a:pPr marL="342900" indent="-342900">
              <a:buFont typeface="Calibri" panose="020F0502020204030204" pitchFamily="34" charset="0"/>
              <a:buAutoNum type="arabicPeriod"/>
            </a:pPr>
            <a:endParaRPr lang="en-US" sz="1400" dirty="0"/>
          </a:p>
          <a:p>
            <a:pPr marL="342900" indent="-342900">
              <a:buFont typeface="Calibri" panose="020F0502020204030204" pitchFamily="34" charset="0"/>
              <a:buAutoNum type="arabicPeriod"/>
            </a:pPr>
            <a:endParaRPr lang="en-US" sz="1400" dirty="0"/>
          </a:p>
          <a:p>
            <a:pPr marL="0" indent="0">
              <a:buNone/>
            </a:pPr>
            <a:endParaRPr lang="en-US" sz="1400" i="1" dirty="0"/>
          </a:p>
          <a:p>
            <a:pPr marL="0" indent="0">
              <a:buNone/>
            </a:pPr>
            <a:endParaRPr lang="en-US"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2000" dirty="0"/>
          </a:p>
          <a:p>
            <a:pPr marL="457200" indent="-457200">
              <a:buFont typeface="Calibri" panose="020F0502020204030204" pitchFamily="34" charset="0"/>
              <a:buAutoNum type="arabicPeriod"/>
            </a:pPr>
            <a:endParaRPr lang="en-US" sz="2000" dirty="0"/>
          </a:p>
          <a:p>
            <a:pPr marL="457200" indent="-457200">
              <a:buAutoNum type="arabicPeriod"/>
            </a:pPr>
            <a:endParaRPr lang="en-US" sz="2000" dirty="0"/>
          </a:p>
          <a:p>
            <a:pPr marL="0" lvl="0" indent="0">
              <a:buNone/>
            </a:pPr>
            <a:endParaRPr lang="en-US" sz="2000" dirty="0">
              <a:solidFill>
                <a:schemeClr val="tx1"/>
              </a:solidFill>
            </a:endParaRPr>
          </a:p>
          <a:p>
            <a:pPr marL="0" indent="0">
              <a:buNone/>
            </a:pPr>
            <a:endParaRPr lang="en-US" sz="2800" dirty="0"/>
          </a:p>
          <a:p>
            <a:pPr marL="0" indent="0">
              <a:buNone/>
            </a:pPr>
            <a:endParaRPr lang="en-US" sz="2800" dirty="0">
              <a:solidFill>
                <a:schemeClr val="tx1"/>
              </a:solidFill>
            </a:endParaRPr>
          </a:p>
          <a:p>
            <a:pPr marL="292608" lvl="1" indent="0">
              <a:buNone/>
            </a:pPr>
            <a:endParaRPr lang="en-US" sz="1400" dirty="0">
              <a:solidFill>
                <a:schemeClr val="tx1"/>
              </a:solidFill>
            </a:endParaRPr>
          </a:p>
        </p:txBody>
      </p:sp>
      <p:sp>
        <p:nvSpPr>
          <p:cNvPr id="4" name="Slide Number Placeholder 3"/>
          <p:cNvSpPr>
            <a:spLocks noGrp="1"/>
          </p:cNvSpPr>
          <p:nvPr>
            <p:ph type="sldNum" sz="quarter" idx="12"/>
          </p:nvPr>
        </p:nvSpPr>
        <p:spPr/>
        <p:txBody>
          <a:bodyPr/>
          <a:lstStyle/>
          <a:p>
            <a:r>
              <a:rPr lang="en-US" dirty="0"/>
              <a:t>Page 1</a:t>
            </a:r>
          </a:p>
        </p:txBody>
      </p:sp>
      <p:pic>
        <p:nvPicPr>
          <p:cNvPr id="7" name="Picture 6"/>
          <p:cNvPicPr>
            <a:picLocks noChangeAspect="1"/>
          </p:cNvPicPr>
          <p:nvPr/>
        </p:nvPicPr>
        <p:blipFill>
          <a:blip r:embed="rId3"/>
          <a:stretch>
            <a:fillRect/>
          </a:stretch>
        </p:blipFill>
        <p:spPr>
          <a:xfrm>
            <a:off x="3892060" y="0"/>
            <a:ext cx="4501663" cy="1055078"/>
          </a:xfrm>
          <a:prstGeom prst="rect">
            <a:avLst/>
          </a:prstGeom>
          <a:solidFill>
            <a:schemeClr val="bg1"/>
          </a:solidFill>
        </p:spPr>
      </p:pic>
      <p:sp>
        <p:nvSpPr>
          <p:cNvPr id="8" name="Footer Placeholder 7">
            <a:extLst>
              <a:ext uri="{FF2B5EF4-FFF2-40B4-BE49-F238E27FC236}">
                <a16:creationId xmlns:a16="http://schemas.microsoft.com/office/drawing/2014/main" id="{7C1BF7BC-1AD9-43D3-A3F0-C757032F0D42}"/>
              </a:ext>
            </a:extLst>
          </p:cNvPr>
          <p:cNvSpPr>
            <a:spLocks noGrp="1"/>
          </p:cNvSpPr>
          <p:nvPr>
            <p:ph type="ftr" sz="quarter" idx="11"/>
          </p:nvPr>
        </p:nvSpPr>
        <p:spPr/>
        <p:txBody>
          <a:bodyPr/>
          <a:lstStyle/>
          <a:p>
            <a:r>
              <a:rPr lang="en-US" dirty="0"/>
              <a:t>MHDO Board Meeting December 2, 2021</a:t>
            </a:r>
          </a:p>
        </p:txBody>
      </p:sp>
    </p:spTree>
    <p:extLst>
      <p:ext uri="{BB962C8B-B14F-4D97-AF65-F5344CB8AC3E}">
        <p14:creationId xmlns:p14="http://schemas.microsoft.com/office/powerpoint/2010/main" val="2542654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6F69D-B71E-443F-B972-8BF1671F563E}"/>
              </a:ext>
            </a:extLst>
          </p:cNvPr>
          <p:cNvSpPr>
            <a:spLocks noGrp="1"/>
          </p:cNvSpPr>
          <p:nvPr>
            <p:ph type="title"/>
          </p:nvPr>
        </p:nvSpPr>
        <p:spPr>
          <a:xfrm>
            <a:off x="763399" y="33090"/>
            <a:ext cx="10754685" cy="1704271"/>
          </a:xfrm>
        </p:spPr>
        <p:txBody>
          <a:bodyPr>
            <a:normAutofit fontScale="90000"/>
          </a:bodyPr>
          <a:lstStyle/>
          <a:p>
            <a:br>
              <a:rPr lang="en-US" sz="3600" dirty="0"/>
            </a:br>
            <a:br>
              <a:rPr lang="en-US" sz="3600" dirty="0"/>
            </a:br>
            <a:br>
              <a:rPr lang="en-US" sz="3600" dirty="0"/>
            </a:br>
            <a:br>
              <a:rPr lang="en-US" sz="3600" dirty="0"/>
            </a:br>
            <a:br>
              <a:rPr lang="en-US" sz="3600" dirty="0"/>
            </a:br>
            <a:r>
              <a:rPr lang="en-US" sz="3600" dirty="0"/>
              <a:t>Rule Chapter 247</a:t>
            </a:r>
            <a:r>
              <a:rPr lang="en-US" sz="3600" b="1" dirty="0"/>
              <a:t>,</a:t>
            </a:r>
            <a:r>
              <a:rPr lang="en-US" sz="3600" dirty="0"/>
              <a:t> </a:t>
            </a:r>
            <a:r>
              <a:rPr lang="en-US" sz="3600" i="1" dirty="0"/>
              <a:t>Uniform Reporting System for Non-Claims-Based Payments (routine technical rule)</a:t>
            </a:r>
            <a:br>
              <a:rPr lang="en-US" dirty="0"/>
            </a:br>
            <a:endParaRPr lang="en-US" dirty="0"/>
          </a:p>
        </p:txBody>
      </p:sp>
      <p:sp>
        <p:nvSpPr>
          <p:cNvPr id="3" name="Content Placeholder 2">
            <a:extLst>
              <a:ext uri="{FF2B5EF4-FFF2-40B4-BE49-F238E27FC236}">
                <a16:creationId xmlns:a16="http://schemas.microsoft.com/office/drawing/2014/main" id="{6264C83D-38AC-40B4-BF33-B62F973ED7F0}"/>
              </a:ext>
            </a:extLst>
          </p:cNvPr>
          <p:cNvSpPr>
            <a:spLocks noGrp="1"/>
          </p:cNvSpPr>
          <p:nvPr>
            <p:ph idx="1"/>
          </p:nvPr>
        </p:nvSpPr>
        <p:spPr/>
        <p:txBody>
          <a:bodyPr>
            <a:normAutofit fontScale="25000" lnSpcReduction="20000"/>
          </a:bodyPr>
          <a:lstStyle/>
          <a:p>
            <a:pPr marL="0" indent="0">
              <a:buNone/>
            </a:pPr>
            <a:r>
              <a:rPr lang="en-US" sz="9600" dirty="0"/>
              <a:t>Revisions made to comment #5, page 6 of Basis Statement as follows. </a:t>
            </a:r>
          </a:p>
          <a:p>
            <a:pPr marL="0" indent="0">
              <a:buNone/>
            </a:pPr>
            <a:r>
              <a:rPr lang="en-US" sz="8000" b="1" dirty="0"/>
              <a:t>MHDO Staff Comment:  </a:t>
            </a:r>
            <a:r>
              <a:rPr lang="en-US" sz="8000" dirty="0"/>
              <a:t>Agree with the</a:t>
            </a:r>
            <a:r>
              <a:rPr lang="en-US" sz="8000" b="1" dirty="0"/>
              <a:t> </a:t>
            </a:r>
            <a:r>
              <a:rPr lang="en-US" sz="8000" dirty="0"/>
              <a:t>recommendation that we remove all references to the Milbank report, including the table in Appendix B, MHDO Source Codes; </a:t>
            </a:r>
            <a:r>
              <a:rPr lang="en-US" sz="8000" u="sng" dirty="0"/>
              <a:t>and add the following language to Appendix B:  Several definitions are adapted from the Milbank Memorial Fund Report, available from:  </a:t>
            </a:r>
          </a:p>
          <a:p>
            <a:r>
              <a:rPr lang="en-US" sz="8000" u="sng" dirty="0"/>
              <a:t> </a:t>
            </a:r>
            <a:r>
              <a:rPr lang="en-US" sz="8000" u="sng" dirty="0">
                <a:hlinkClick r:id="rId2"/>
              </a:rPr>
              <a:t>https://www.milbank.org/wp-content/uploads/2021/04/Measuring_Non-Claims_7-1.pdf</a:t>
            </a:r>
            <a:endParaRPr lang="en-US" sz="8000" u="sng" dirty="0"/>
          </a:p>
          <a:p>
            <a:pPr marL="0" indent="0">
              <a:buNone/>
            </a:pPr>
            <a:endParaRPr lang="en-US" sz="8000" u="sng" dirty="0"/>
          </a:p>
          <a:p>
            <a:pPr marL="0" indent="0">
              <a:buNone/>
            </a:pPr>
            <a:r>
              <a:rPr lang="en-US" sz="8000" b="1" dirty="0"/>
              <a:t>Recommended Board Action: </a:t>
            </a:r>
            <a:r>
              <a:rPr lang="en-US" sz="8000" dirty="0"/>
              <a:t> Delete the reference to the Milbank Report and associated table in Appendix B.  </a:t>
            </a:r>
            <a:r>
              <a:rPr lang="en-US" sz="8000" u="sng" dirty="0"/>
              <a:t>Add the following language to Appendix B:  Several definitions are adapted from the Milbank Memorial Fund Report, available from:</a:t>
            </a:r>
          </a:p>
          <a:p>
            <a:r>
              <a:rPr lang="en-US" sz="8000" dirty="0"/>
              <a:t> </a:t>
            </a:r>
          </a:p>
          <a:p>
            <a:r>
              <a:rPr lang="en-US" sz="8000" u="sng" dirty="0">
                <a:hlinkClick r:id="rId2"/>
              </a:rPr>
              <a:t>https://www.milbank.org/wp-content/uploads/2021/04/Measuring_Non-Claims_7-1.pdf</a:t>
            </a:r>
            <a:endParaRPr lang="en-US" sz="8000" dirty="0"/>
          </a:p>
          <a:p>
            <a:r>
              <a:rPr lang="en-US" dirty="0"/>
              <a:t> </a:t>
            </a:r>
          </a:p>
          <a:p>
            <a:endParaRPr lang="en-US" sz="3200" u="sng" dirty="0"/>
          </a:p>
          <a:p>
            <a:endParaRPr lang="en-US" sz="3200" dirty="0"/>
          </a:p>
          <a:p>
            <a:endParaRPr lang="en-US" dirty="0"/>
          </a:p>
        </p:txBody>
      </p:sp>
      <p:sp>
        <p:nvSpPr>
          <p:cNvPr id="4" name="Footer Placeholder 3">
            <a:extLst>
              <a:ext uri="{FF2B5EF4-FFF2-40B4-BE49-F238E27FC236}">
                <a16:creationId xmlns:a16="http://schemas.microsoft.com/office/drawing/2014/main" id="{BB484CC0-DDB3-4CB9-A0FC-D9B138D6D3F4}"/>
              </a:ext>
            </a:extLst>
          </p:cNvPr>
          <p:cNvSpPr>
            <a:spLocks noGrp="1"/>
          </p:cNvSpPr>
          <p:nvPr>
            <p:ph type="ftr" sz="quarter" idx="11"/>
          </p:nvPr>
        </p:nvSpPr>
        <p:spPr/>
        <p:txBody>
          <a:bodyPr/>
          <a:lstStyle/>
          <a:p>
            <a:r>
              <a:rPr lang="en-US" dirty="0"/>
              <a:t>MHDO Board Meeting December 2, 2021</a:t>
            </a:r>
          </a:p>
        </p:txBody>
      </p:sp>
      <p:sp>
        <p:nvSpPr>
          <p:cNvPr id="5" name="Slide Number Placeholder 4">
            <a:extLst>
              <a:ext uri="{FF2B5EF4-FFF2-40B4-BE49-F238E27FC236}">
                <a16:creationId xmlns:a16="http://schemas.microsoft.com/office/drawing/2014/main" id="{2DB1ABFB-62B2-42E1-B5E2-48EF90740A0A}"/>
              </a:ext>
            </a:extLst>
          </p:cNvPr>
          <p:cNvSpPr>
            <a:spLocks noGrp="1"/>
          </p:cNvSpPr>
          <p:nvPr>
            <p:ph type="sldNum" sz="quarter" idx="12"/>
          </p:nvPr>
        </p:nvSpPr>
        <p:spPr/>
        <p:txBody>
          <a:bodyPr/>
          <a:lstStyle/>
          <a:p>
            <a:fld id="{4CE482DC-2269-4F26-9D2A-7E44B1A4CD85}" type="slidenum">
              <a:rPr lang="en-US" smtClean="0"/>
              <a:pPr/>
              <a:t>2</a:t>
            </a:fld>
            <a:endParaRPr lang="en-US" dirty="0"/>
          </a:p>
        </p:txBody>
      </p:sp>
    </p:spTree>
    <p:extLst>
      <p:ext uri="{BB962C8B-B14F-4D97-AF65-F5344CB8AC3E}">
        <p14:creationId xmlns:p14="http://schemas.microsoft.com/office/powerpoint/2010/main" val="3282694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516C7-2CCC-4142-82FF-C0762AF961CD}"/>
              </a:ext>
            </a:extLst>
          </p:cNvPr>
          <p:cNvSpPr>
            <a:spLocks noGrp="1"/>
          </p:cNvSpPr>
          <p:nvPr>
            <p:ph type="title"/>
          </p:nvPr>
        </p:nvSpPr>
        <p:spPr/>
        <p:txBody>
          <a:bodyPr/>
          <a:lstStyle/>
          <a:p>
            <a:r>
              <a:rPr lang="en-US" dirty="0"/>
              <a:t>Rule Chapter 247</a:t>
            </a:r>
            <a:r>
              <a:rPr lang="en-US" b="1" dirty="0"/>
              <a:t>,</a:t>
            </a:r>
            <a:r>
              <a:rPr lang="en-US" dirty="0"/>
              <a:t> </a:t>
            </a:r>
            <a:r>
              <a:rPr lang="en-US" i="1" dirty="0"/>
              <a:t>Uniform Reporting System for Non-Claims-Based Payments</a:t>
            </a:r>
            <a:endParaRPr lang="en-US" dirty="0"/>
          </a:p>
        </p:txBody>
      </p:sp>
      <p:sp>
        <p:nvSpPr>
          <p:cNvPr id="3" name="Content Placeholder 2">
            <a:extLst>
              <a:ext uri="{FF2B5EF4-FFF2-40B4-BE49-F238E27FC236}">
                <a16:creationId xmlns:a16="http://schemas.microsoft.com/office/drawing/2014/main" id="{7762DE04-0E0F-4B80-AEE4-7808AE43373E}"/>
              </a:ext>
            </a:extLst>
          </p:cNvPr>
          <p:cNvSpPr>
            <a:spLocks noGrp="1"/>
          </p:cNvSpPr>
          <p:nvPr>
            <p:ph idx="1"/>
          </p:nvPr>
        </p:nvSpPr>
        <p:spPr/>
        <p:txBody>
          <a:bodyPr/>
          <a:lstStyle/>
          <a:p>
            <a:pPr marL="0" indent="0">
              <a:buNone/>
            </a:pPr>
            <a:r>
              <a:rPr lang="en-US" sz="3600" dirty="0"/>
              <a:t>Board received copy of Rule Chapter 247 which includes the updated revision to Appendix B.</a:t>
            </a:r>
          </a:p>
          <a:p>
            <a:pPr marL="0" indent="0">
              <a:buNone/>
            </a:pPr>
            <a:r>
              <a:rPr lang="en-US" sz="3600" b="1" dirty="0"/>
              <a:t>Recommendation:</a:t>
            </a:r>
            <a:r>
              <a:rPr lang="en-US" sz="3600" dirty="0"/>
              <a:t>  Board votes to adopt the changes to Rule Chapter 247,</a:t>
            </a:r>
            <a:r>
              <a:rPr lang="en-US" i="1" dirty="0"/>
              <a:t> Uniform Reporting System for Non-Claims Based Payments, </a:t>
            </a:r>
            <a:r>
              <a:rPr lang="en-US" sz="3600" dirty="0"/>
              <a:t>as proposed and amended; and to authorize Karynlee to sign the MAPA 1 form.</a:t>
            </a:r>
          </a:p>
          <a:p>
            <a:endParaRPr lang="en-US" dirty="0"/>
          </a:p>
        </p:txBody>
      </p:sp>
      <p:sp>
        <p:nvSpPr>
          <p:cNvPr id="4" name="Footer Placeholder 3">
            <a:extLst>
              <a:ext uri="{FF2B5EF4-FFF2-40B4-BE49-F238E27FC236}">
                <a16:creationId xmlns:a16="http://schemas.microsoft.com/office/drawing/2014/main" id="{8AB93C6D-F0C0-4BBF-BE7A-5FC1E0D51227}"/>
              </a:ext>
            </a:extLst>
          </p:cNvPr>
          <p:cNvSpPr>
            <a:spLocks noGrp="1"/>
          </p:cNvSpPr>
          <p:nvPr>
            <p:ph type="ftr" sz="quarter" idx="11"/>
          </p:nvPr>
        </p:nvSpPr>
        <p:spPr/>
        <p:txBody>
          <a:bodyPr/>
          <a:lstStyle/>
          <a:p>
            <a:r>
              <a:rPr lang="en-US" dirty="0"/>
              <a:t>MHDO Board Meeting December 2, 2021</a:t>
            </a:r>
          </a:p>
        </p:txBody>
      </p:sp>
      <p:sp>
        <p:nvSpPr>
          <p:cNvPr id="5" name="Slide Number Placeholder 4">
            <a:extLst>
              <a:ext uri="{FF2B5EF4-FFF2-40B4-BE49-F238E27FC236}">
                <a16:creationId xmlns:a16="http://schemas.microsoft.com/office/drawing/2014/main" id="{DC00DE8B-36B4-4D3C-9AE8-A7314D229AF6}"/>
              </a:ext>
            </a:extLst>
          </p:cNvPr>
          <p:cNvSpPr>
            <a:spLocks noGrp="1"/>
          </p:cNvSpPr>
          <p:nvPr>
            <p:ph type="sldNum" sz="quarter" idx="12"/>
          </p:nvPr>
        </p:nvSpPr>
        <p:spPr/>
        <p:txBody>
          <a:bodyPr/>
          <a:lstStyle/>
          <a:p>
            <a:fld id="{4CE482DC-2269-4F26-9D2A-7E44B1A4CD85}" type="slidenum">
              <a:rPr lang="en-US" smtClean="0"/>
              <a:pPr/>
              <a:t>3</a:t>
            </a:fld>
            <a:endParaRPr lang="en-US" dirty="0"/>
          </a:p>
        </p:txBody>
      </p:sp>
    </p:spTree>
    <p:extLst>
      <p:ext uri="{BB962C8B-B14F-4D97-AF65-F5344CB8AC3E}">
        <p14:creationId xmlns:p14="http://schemas.microsoft.com/office/powerpoint/2010/main" val="37902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p:txBody>
          <a:bodyPr>
            <a:normAutofit fontScale="90000"/>
          </a:bodyPr>
          <a:lstStyle/>
          <a:p>
            <a:br>
              <a:rPr lang="en-US" sz="3600" dirty="0"/>
            </a:br>
            <a:br>
              <a:rPr lang="en-US" sz="3600" dirty="0"/>
            </a:br>
            <a:br>
              <a:rPr lang="en-US" sz="3600" dirty="0"/>
            </a:br>
            <a:r>
              <a:rPr lang="en-US" sz="3100" dirty="0"/>
              <a:t>Rule Chapter 730, </a:t>
            </a:r>
            <a:r>
              <a:rPr lang="en-US" sz="3100" i="1" dirty="0"/>
              <a:t>Interagency Reporting of Cancer-Incidence Registry and Vital Statistics Data (Joint Rule with DHHS &amp; routine technical rule)</a:t>
            </a:r>
            <a:br>
              <a:rPr lang="en-US" dirty="0"/>
            </a:br>
            <a:endParaRPr lang="en-US" sz="3600" b="1" dirty="0"/>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p:txBody>
          <a:bodyPr>
            <a:normAutofit fontScale="92500" lnSpcReduction="10000"/>
          </a:bodyPr>
          <a:lstStyle/>
          <a:p>
            <a:r>
              <a:rPr lang="en-US" dirty="0"/>
              <a:t>No verbal or written comments received on the proposed rule. </a:t>
            </a:r>
          </a:p>
          <a:p>
            <a:r>
              <a:rPr lang="en-US" dirty="0"/>
              <a:t>Board received copy of rule as originally proposed with minor corrections suggested by AG’s office</a:t>
            </a:r>
          </a:p>
          <a:p>
            <a:r>
              <a:rPr lang="en-US" b="1" dirty="0"/>
              <a:t>Recommendation:  </a:t>
            </a:r>
            <a:r>
              <a:rPr lang="en-US" dirty="0"/>
              <a:t>Board votes to adopt Rule Chapter 730,</a:t>
            </a:r>
            <a:r>
              <a:rPr lang="en-US" b="1" i="1" dirty="0"/>
              <a:t> </a:t>
            </a:r>
            <a:r>
              <a:rPr lang="en-US" i="1" dirty="0"/>
              <a:t>Interagency Reporting of Cancer-Incidence Registry and Vital Statistics Data, as proposed with minor corrections based on recommendations from the AG’s office</a:t>
            </a:r>
            <a:r>
              <a:rPr lang="en-US" sz="3200" dirty="0"/>
              <a:t>; and to authorize Karynlee to sign the MAPA 1 form.</a:t>
            </a:r>
            <a:endParaRPr lang="en-US" dirty="0"/>
          </a:p>
          <a:p>
            <a:endParaRPr lang="en-US" dirty="0"/>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dirty="0"/>
              <a:t>MHDO Board Meeting December 2, 2021</a:t>
            </a:r>
          </a:p>
          <a:p>
            <a:endParaRPr lang="en-US" dirty="0"/>
          </a:p>
        </p:txBody>
      </p:sp>
      <p:sp>
        <p:nvSpPr>
          <p:cNvPr id="5" name="Slide Number Placeholder 4">
            <a:extLst>
              <a:ext uri="{FF2B5EF4-FFF2-40B4-BE49-F238E27FC236}">
                <a16:creationId xmlns:a16="http://schemas.microsoft.com/office/drawing/2014/main" id="{F07F4718-25C6-4F32-9943-F89E7BD5FB5F}"/>
              </a:ext>
            </a:extLst>
          </p:cNvPr>
          <p:cNvSpPr>
            <a:spLocks noGrp="1"/>
          </p:cNvSpPr>
          <p:nvPr>
            <p:ph type="sldNum" sz="quarter" idx="12"/>
          </p:nvPr>
        </p:nvSpPr>
        <p:spPr/>
        <p:txBody>
          <a:bodyPr/>
          <a:lstStyle/>
          <a:p>
            <a:fld id="{4CE482DC-2269-4F26-9D2A-7E44B1A4CD85}" type="slidenum">
              <a:rPr lang="en-US" smtClean="0"/>
              <a:pPr/>
              <a:t>4</a:t>
            </a:fld>
            <a:endParaRPr lang="en-US" dirty="0"/>
          </a:p>
        </p:txBody>
      </p:sp>
    </p:spTree>
    <p:extLst>
      <p:ext uri="{BB962C8B-B14F-4D97-AF65-F5344CB8AC3E}">
        <p14:creationId xmlns:p14="http://schemas.microsoft.com/office/powerpoint/2010/main" val="3811725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34B9A-9CEC-452F-9971-F64B0197326E}"/>
              </a:ext>
            </a:extLst>
          </p:cNvPr>
          <p:cNvSpPr>
            <a:spLocks noGrp="1"/>
          </p:cNvSpPr>
          <p:nvPr>
            <p:ph type="title"/>
          </p:nvPr>
        </p:nvSpPr>
        <p:spPr/>
        <p:txBody>
          <a:bodyPr>
            <a:noAutofit/>
          </a:bodyPr>
          <a:lstStyle/>
          <a:p>
            <a:r>
              <a:rPr lang="en-US" sz="3600" dirty="0"/>
              <a:t>Rule Chapter 120, </a:t>
            </a:r>
            <a:r>
              <a:rPr lang="en-US" sz="3600" i="1" dirty="0"/>
              <a:t>Release of Data to the Public (major substantive rule)</a:t>
            </a:r>
            <a:endParaRPr lang="en-US" sz="3600" dirty="0"/>
          </a:p>
        </p:txBody>
      </p:sp>
      <p:sp>
        <p:nvSpPr>
          <p:cNvPr id="3" name="Content Placeholder 2">
            <a:extLst>
              <a:ext uri="{FF2B5EF4-FFF2-40B4-BE49-F238E27FC236}">
                <a16:creationId xmlns:a16="http://schemas.microsoft.com/office/drawing/2014/main" id="{3D2E5AC7-ACE4-4FD2-B27B-F53C0E89F254}"/>
              </a:ext>
            </a:extLst>
          </p:cNvPr>
          <p:cNvSpPr>
            <a:spLocks noGrp="1"/>
          </p:cNvSpPr>
          <p:nvPr>
            <p:ph idx="1"/>
          </p:nvPr>
        </p:nvSpPr>
        <p:spPr>
          <a:xfrm>
            <a:off x="1097279" y="1933575"/>
            <a:ext cx="10115203" cy="3935518"/>
          </a:xfrm>
        </p:spPr>
        <p:txBody>
          <a:bodyPr>
            <a:normAutofit lnSpcReduction="10000"/>
          </a:bodyPr>
          <a:lstStyle/>
          <a:p>
            <a:pPr marL="0" indent="0">
              <a:buNone/>
            </a:pPr>
            <a:r>
              <a:rPr lang="en-US" sz="3500" dirty="0"/>
              <a:t>Review Basis Statement (one set of written comments received).</a:t>
            </a:r>
          </a:p>
          <a:p>
            <a:pPr marL="0" indent="0">
              <a:buNone/>
            </a:pPr>
            <a:r>
              <a:rPr lang="en-US" sz="3500" dirty="0"/>
              <a:t>Board received copy of rule which includes the proposed changes as originally presented.</a:t>
            </a:r>
          </a:p>
          <a:p>
            <a:pPr marL="0" indent="0">
              <a:buNone/>
            </a:pPr>
            <a:r>
              <a:rPr lang="en-US" sz="3500" b="1" dirty="0"/>
              <a:t>Recommendation:</a:t>
            </a:r>
            <a:r>
              <a:rPr lang="en-US" sz="3500" dirty="0"/>
              <a:t>  Board votes to provisionally adopt the changes to Rule Chapter 120,</a:t>
            </a:r>
            <a:r>
              <a:rPr lang="en-US" i="1" dirty="0"/>
              <a:t> Release of Data to the Public, </a:t>
            </a:r>
            <a:r>
              <a:rPr lang="en-US" sz="3500" dirty="0"/>
              <a:t>as proposed; and to authorize Karynlee to send the proposed rule to the legislature.</a:t>
            </a:r>
          </a:p>
          <a:p>
            <a:endParaRPr lang="en-US" dirty="0"/>
          </a:p>
        </p:txBody>
      </p:sp>
      <p:sp>
        <p:nvSpPr>
          <p:cNvPr id="4" name="Footer Placeholder 3">
            <a:extLst>
              <a:ext uri="{FF2B5EF4-FFF2-40B4-BE49-F238E27FC236}">
                <a16:creationId xmlns:a16="http://schemas.microsoft.com/office/drawing/2014/main" id="{92C52E72-C02C-4712-8492-E0775330FB87}"/>
              </a:ext>
            </a:extLst>
          </p:cNvPr>
          <p:cNvSpPr>
            <a:spLocks noGrp="1"/>
          </p:cNvSpPr>
          <p:nvPr>
            <p:ph type="ftr" sz="quarter" idx="11"/>
          </p:nvPr>
        </p:nvSpPr>
        <p:spPr/>
        <p:txBody>
          <a:bodyPr/>
          <a:lstStyle/>
          <a:p>
            <a:r>
              <a:rPr lang="en-US" dirty="0"/>
              <a:t>MHDO Board Meeting December 2, 2021</a:t>
            </a:r>
          </a:p>
        </p:txBody>
      </p:sp>
      <p:sp>
        <p:nvSpPr>
          <p:cNvPr id="5" name="Slide Number Placeholder 4">
            <a:extLst>
              <a:ext uri="{FF2B5EF4-FFF2-40B4-BE49-F238E27FC236}">
                <a16:creationId xmlns:a16="http://schemas.microsoft.com/office/drawing/2014/main" id="{5ADEC998-2AEA-4202-A88C-7FA7837EA323}"/>
              </a:ext>
            </a:extLst>
          </p:cNvPr>
          <p:cNvSpPr>
            <a:spLocks noGrp="1"/>
          </p:cNvSpPr>
          <p:nvPr>
            <p:ph type="sldNum" sz="quarter" idx="12"/>
          </p:nvPr>
        </p:nvSpPr>
        <p:spPr/>
        <p:txBody>
          <a:bodyPr/>
          <a:lstStyle/>
          <a:p>
            <a:fld id="{4CE482DC-2269-4F26-9D2A-7E44B1A4CD85}" type="slidenum">
              <a:rPr lang="en-US" smtClean="0"/>
              <a:pPr/>
              <a:t>5</a:t>
            </a:fld>
            <a:endParaRPr lang="en-US" dirty="0"/>
          </a:p>
        </p:txBody>
      </p:sp>
    </p:spTree>
    <p:extLst>
      <p:ext uri="{BB962C8B-B14F-4D97-AF65-F5344CB8AC3E}">
        <p14:creationId xmlns:p14="http://schemas.microsoft.com/office/powerpoint/2010/main" val="3428068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BB5F8-AF34-44A9-8DA6-9F46AC0B53F4}"/>
              </a:ext>
            </a:extLst>
          </p:cNvPr>
          <p:cNvSpPr>
            <a:spLocks noGrp="1"/>
          </p:cNvSpPr>
          <p:nvPr>
            <p:ph type="title"/>
          </p:nvPr>
        </p:nvSpPr>
        <p:spPr/>
        <p:txBody>
          <a:bodyPr/>
          <a:lstStyle/>
          <a:p>
            <a:r>
              <a:rPr lang="en-US" dirty="0"/>
              <a:t>Annual Prescription Drug Pricing Transparency Report (PL 2020, Ch. 470)</a:t>
            </a:r>
          </a:p>
        </p:txBody>
      </p:sp>
      <p:sp>
        <p:nvSpPr>
          <p:cNvPr id="3" name="Content Placeholder 2">
            <a:extLst>
              <a:ext uri="{FF2B5EF4-FFF2-40B4-BE49-F238E27FC236}">
                <a16:creationId xmlns:a16="http://schemas.microsoft.com/office/drawing/2014/main" id="{9DEA5792-EAD5-4603-BEE3-639CDAF9B0CF}"/>
              </a:ext>
            </a:extLst>
          </p:cNvPr>
          <p:cNvSpPr>
            <a:spLocks noGrp="1"/>
          </p:cNvSpPr>
          <p:nvPr>
            <p:ph idx="1"/>
          </p:nvPr>
        </p:nvSpPr>
        <p:spPr/>
        <p:txBody>
          <a:bodyPr/>
          <a:lstStyle/>
          <a:p>
            <a:pPr marL="0" indent="0">
              <a:buNone/>
            </a:pPr>
            <a:r>
              <a:rPr lang="en-US" dirty="0"/>
              <a:t>Revised Timeline</a:t>
            </a:r>
          </a:p>
          <a:p>
            <a:pPr marL="0" indent="0">
              <a:buNone/>
            </a:pPr>
            <a:r>
              <a:rPr lang="en-US" baseline="30000" dirty="0"/>
              <a:t>Board receives draft report by December 10th        </a:t>
            </a:r>
            <a:endParaRPr lang="en-US" dirty="0"/>
          </a:p>
          <a:p>
            <a:pPr marL="0" indent="0">
              <a:buNone/>
            </a:pPr>
            <a:r>
              <a:rPr lang="en-US" baseline="30000" dirty="0"/>
              <a:t>Feedback due by December 20th</a:t>
            </a:r>
            <a:endParaRPr lang="en-US" dirty="0"/>
          </a:p>
          <a:p>
            <a:pPr marL="0" indent="0">
              <a:buNone/>
            </a:pPr>
            <a:r>
              <a:rPr lang="en-US" baseline="30000" dirty="0"/>
              <a:t>MHDO finalizes report week of December 27th </a:t>
            </a:r>
          </a:p>
          <a:p>
            <a:pPr marL="0" indent="0">
              <a:buNone/>
            </a:pPr>
            <a:r>
              <a:rPr lang="en-US" baseline="30000" dirty="0"/>
              <a:t>MHDO submits to HCIFS Committee first week of January 2022</a:t>
            </a:r>
            <a:endParaRPr lang="en-US" dirty="0"/>
          </a:p>
          <a:p>
            <a:endParaRPr lang="en-US" dirty="0"/>
          </a:p>
        </p:txBody>
      </p:sp>
      <p:sp>
        <p:nvSpPr>
          <p:cNvPr id="4" name="Footer Placeholder 3">
            <a:extLst>
              <a:ext uri="{FF2B5EF4-FFF2-40B4-BE49-F238E27FC236}">
                <a16:creationId xmlns:a16="http://schemas.microsoft.com/office/drawing/2014/main" id="{17008F96-2FDC-4652-94DE-3C0E63376C6E}"/>
              </a:ext>
            </a:extLst>
          </p:cNvPr>
          <p:cNvSpPr>
            <a:spLocks noGrp="1"/>
          </p:cNvSpPr>
          <p:nvPr>
            <p:ph type="ftr" sz="quarter" idx="11"/>
          </p:nvPr>
        </p:nvSpPr>
        <p:spPr/>
        <p:txBody>
          <a:bodyPr/>
          <a:lstStyle/>
          <a:p>
            <a:r>
              <a:rPr lang="en-US"/>
              <a:t>MHDO Board Meeting June 4, 2020</a:t>
            </a:r>
            <a:endParaRPr lang="en-US" dirty="0"/>
          </a:p>
        </p:txBody>
      </p:sp>
      <p:sp>
        <p:nvSpPr>
          <p:cNvPr id="5" name="Slide Number Placeholder 4">
            <a:extLst>
              <a:ext uri="{FF2B5EF4-FFF2-40B4-BE49-F238E27FC236}">
                <a16:creationId xmlns:a16="http://schemas.microsoft.com/office/drawing/2014/main" id="{6BB97627-7B7F-4F60-8439-01B5FBDBD411}"/>
              </a:ext>
            </a:extLst>
          </p:cNvPr>
          <p:cNvSpPr>
            <a:spLocks noGrp="1"/>
          </p:cNvSpPr>
          <p:nvPr>
            <p:ph type="sldNum" sz="quarter" idx="12"/>
          </p:nvPr>
        </p:nvSpPr>
        <p:spPr/>
        <p:txBody>
          <a:bodyPr/>
          <a:lstStyle/>
          <a:p>
            <a:fld id="{4CE482DC-2269-4F26-9D2A-7E44B1A4CD85}" type="slidenum">
              <a:rPr lang="en-US" smtClean="0"/>
              <a:pPr/>
              <a:t>6</a:t>
            </a:fld>
            <a:endParaRPr lang="en-US" dirty="0"/>
          </a:p>
        </p:txBody>
      </p:sp>
    </p:spTree>
    <p:extLst>
      <p:ext uri="{BB962C8B-B14F-4D97-AF65-F5344CB8AC3E}">
        <p14:creationId xmlns:p14="http://schemas.microsoft.com/office/powerpoint/2010/main" val="29260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EB764-9029-45BA-A566-13038427098E}"/>
              </a:ext>
            </a:extLst>
          </p:cNvPr>
          <p:cNvSpPr>
            <a:spLocks noGrp="1"/>
          </p:cNvSpPr>
          <p:nvPr>
            <p:ph type="title"/>
          </p:nvPr>
        </p:nvSpPr>
        <p:spPr/>
        <p:txBody>
          <a:bodyPr/>
          <a:lstStyle/>
          <a:p>
            <a:r>
              <a:rPr lang="en-US" dirty="0"/>
              <a:t>MHDO Annual Report of Hospital Financial Data </a:t>
            </a:r>
          </a:p>
        </p:txBody>
      </p:sp>
      <p:sp>
        <p:nvSpPr>
          <p:cNvPr id="3" name="Content Placeholder 2">
            <a:extLst>
              <a:ext uri="{FF2B5EF4-FFF2-40B4-BE49-F238E27FC236}">
                <a16:creationId xmlns:a16="http://schemas.microsoft.com/office/drawing/2014/main" id="{CBB1405A-5197-4413-900A-06625275D93F}"/>
              </a:ext>
            </a:extLst>
          </p:cNvPr>
          <p:cNvSpPr>
            <a:spLocks noGrp="1"/>
          </p:cNvSpPr>
          <p:nvPr>
            <p:ph idx="1"/>
          </p:nvPr>
        </p:nvSpPr>
        <p:spPr/>
        <p:txBody>
          <a:bodyPr>
            <a:normAutofit/>
          </a:bodyPr>
          <a:lstStyle/>
          <a:p>
            <a:pPr marL="0" indent="0">
              <a:buNone/>
            </a:pPr>
            <a:r>
              <a:rPr lang="en-US" dirty="0"/>
              <a:t>Updating language on MHDO website where our standardized hospital financial reports live</a:t>
            </a:r>
          </a:p>
          <a:p>
            <a:pPr marL="0" indent="0">
              <a:buNone/>
            </a:pPr>
            <a:r>
              <a:rPr lang="en-US" sz="1900" dirty="0"/>
              <a:t>	Goal is to add language that provides context and clarity about what MHDO collects 	and as been reporting on since 2004; </a:t>
            </a:r>
          </a:p>
          <a:p>
            <a:pPr marL="0" indent="0">
              <a:buNone/>
            </a:pPr>
            <a:r>
              <a:rPr lang="en-US" sz="1900" dirty="0"/>
              <a:t>	Hospitals populate and submit to MHDO the MHDO standardized accounting templates using 	data from their audited financial statements for their unconsolidated functions; </a:t>
            </a:r>
          </a:p>
          <a:p>
            <a:pPr marL="0" indent="0">
              <a:buNone/>
            </a:pPr>
            <a:r>
              <a:rPr lang="en-US" sz="1900" dirty="0"/>
              <a:t>	Beginning in hospital FY2021, based on an update to Rule Ch. 300 adopted by the MHDO 	board, hospitals will populate the MHDO standardized accounting templates using data from 	their audited financial statements for their unconsolidated and </a:t>
            </a:r>
            <a:r>
              <a:rPr lang="en-US" sz="1900" u="sng" dirty="0"/>
              <a:t>consolidated</a:t>
            </a:r>
            <a:r>
              <a:rPr lang="en-US" sz="1900" dirty="0"/>
              <a:t> 	functions.  Reports will be available on MHDO website in October-November 2022</a:t>
            </a:r>
          </a:p>
          <a:p>
            <a:pPr marL="0" indent="0">
              <a:buNone/>
            </a:pPr>
            <a:endParaRPr lang="en-US" sz="19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dirty="0"/>
          </a:p>
        </p:txBody>
      </p:sp>
      <p:sp>
        <p:nvSpPr>
          <p:cNvPr id="4" name="Footer Placeholder 3">
            <a:extLst>
              <a:ext uri="{FF2B5EF4-FFF2-40B4-BE49-F238E27FC236}">
                <a16:creationId xmlns:a16="http://schemas.microsoft.com/office/drawing/2014/main" id="{B3607F56-134F-484E-8FEA-F3C6CCCFF7C3}"/>
              </a:ext>
            </a:extLst>
          </p:cNvPr>
          <p:cNvSpPr>
            <a:spLocks noGrp="1"/>
          </p:cNvSpPr>
          <p:nvPr>
            <p:ph type="ftr" sz="quarter" idx="11"/>
          </p:nvPr>
        </p:nvSpPr>
        <p:spPr/>
        <p:txBody>
          <a:bodyPr/>
          <a:lstStyle/>
          <a:p>
            <a:r>
              <a:rPr lang="en-US" dirty="0"/>
              <a:t>MHDO Board Meeting December 2, 2021</a:t>
            </a:r>
          </a:p>
        </p:txBody>
      </p:sp>
      <p:sp>
        <p:nvSpPr>
          <p:cNvPr id="5" name="Slide Number Placeholder 4">
            <a:extLst>
              <a:ext uri="{FF2B5EF4-FFF2-40B4-BE49-F238E27FC236}">
                <a16:creationId xmlns:a16="http://schemas.microsoft.com/office/drawing/2014/main" id="{0658C887-9181-42E1-9081-3A1696F4E0DD}"/>
              </a:ext>
            </a:extLst>
          </p:cNvPr>
          <p:cNvSpPr>
            <a:spLocks noGrp="1"/>
          </p:cNvSpPr>
          <p:nvPr>
            <p:ph type="sldNum" sz="quarter" idx="12"/>
          </p:nvPr>
        </p:nvSpPr>
        <p:spPr/>
        <p:txBody>
          <a:bodyPr/>
          <a:lstStyle/>
          <a:p>
            <a:fld id="{4CE482DC-2269-4F26-9D2A-7E44B1A4CD85}" type="slidenum">
              <a:rPr lang="en-US" smtClean="0"/>
              <a:pPr/>
              <a:t>7</a:t>
            </a:fld>
            <a:endParaRPr lang="en-US" dirty="0"/>
          </a:p>
        </p:txBody>
      </p:sp>
    </p:spTree>
    <p:extLst>
      <p:ext uri="{BB962C8B-B14F-4D97-AF65-F5344CB8AC3E}">
        <p14:creationId xmlns:p14="http://schemas.microsoft.com/office/powerpoint/2010/main" val="3055583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1778D-EA8F-4825-B8C1-4DD0D0FEE87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D27E05A-AEC6-41B5-A0CB-56CCCC38D11C}"/>
              </a:ext>
            </a:extLst>
          </p:cNvPr>
          <p:cNvSpPr>
            <a:spLocks noGrp="1"/>
          </p:cNvSpPr>
          <p:nvPr>
            <p:ph idx="1"/>
          </p:nvPr>
        </p:nvSpPr>
        <p:spPr>
          <a:xfrm>
            <a:off x="1097280" y="2183933"/>
            <a:ext cx="10115202" cy="3829279"/>
          </a:xfrm>
        </p:spPr>
        <p:txBody>
          <a:bodyPr>
            <a:normAutofit fontScale="25000" lnSpcReduction="20000"/>
          </a:bodyPr>
          <a:lstStyle/>
          <a:p>
            <a:pPr marL="0" indent="0">
              <a:buNone/>
            </a:pPr>
            <a:r>
              <a:rPr lang="en-US" sz="12800" dirty="0"/>
              <a:t>Key Activities</a:t>
            </a:r>
          </a:p>
          <a:p>
            <a:pPr marL="0" indent="0">
              <a:buNone/>
            </a:pPr>
            <a:r>
              <a:rPr lang="en-US" sz="8000" dirty="0"/>
              <a:t>Preparing annual report on Primary Care Spending in the State of Maine.</a:t>
            </a:r>
          </a:p>
          <a:p>
            <a:pPr marL="0" indent="0">
              <a:buNone/>
            </a:pPr>
            <a:r>
              <a:rPr lang="en-US" sz="8000" dirty="0"/>
              <a:t>Participating in LD 1196, </a:t>
            </a:r>
            <a:r>
              <a:rPr lang="en-US" sz="8000" i="1" dirty="0"/>
              <a:t>Investments in Primary Care &amp; Behavioral Health, </a:t>
            </a:r>
            <a:r>
              <a:rPr lang="en-US" sz="8000" dirty="0"/>
              <a:t>Stakeholder Group, (as requested by HCIFS Committee).</a:t>
            </a:r>
          </a:p>
          <a:p>
            <a:pPr marL="0" indent="0">
              <a:buNone/>
            </a:pPr>
            <a:r>
              <a:rPr lang="en-US" sz="8000" dirty="0"/>
              <a:t>Preparing annual report on Rate of Healthcare Associated Infections in State of Maine.</a:t>
            </a:r>
          </a:p>
          <a:p>
            <a:pPr marL="0" indent="0">
              <a:buNone/>
            </a:pPr>
            <a:r>
              <a:rPr lang="en-US" sz="8000" dirty="0"/>
              <a:t>Updating Quality Data on CompareMaine as data becomes available:</a:t>
            </a:r>
          </a:p>
          <a:p>
            <a:pPr marL="0" indent="0">
              <a:buNone/>
            </a:pPr>
            <a:r>
              <a:rPr lang="en-US" sz="2400" dirty="0"/>
              <a:t>		</a:t>
            </a:r>
            <a:r>
              <a:rPr lang="en-US" sz="7200" dirty="0"/>
              <a:t>Preventing Serious complications</a:t>
            </a:r>
          </a:p>
          <a:p>
            <a:pPr marL="0" indent="0">
              <a:buNone/>
            </a:pPr>
            <a:r>
              <a:rPr lang="en-US" sz="7200" dirty="0"/>
              <a:t>		Preventing Healthcare- Associated Infections</a:t>
            </a:r>
          </a:p>
          <a:p>
            <a:pPr marL="0" indent="0">
              <a:buNone/>
            </a:pPr>
            <a:r>
              <a:rPr lang="en-US" sz="7200" dirty="0"/>
              <a:t>		Preventing Falls with Injury</a:t>
            </a:r>
          </a:p>
          <a:p>
            <a:pPr marL="0" indent="0">
              <a:buNone/>
            </a:pPr>
            <a:r>
              <a:rPr lang="en-US" sz="7200" dirty="0"/>
              <a:t>		Preventing Pressure ulcers</a:t>
            </a:r>
          </a:p>
          <a:p>
            <a:pPr marL="0" indent="0">
              <a:buNone/>
            </a:pPr>
            <a:r>
              <a:rPr lang="en-US" sz="7200" dirty="0"/>
              <a:t>		Unplanned Hospital-Wide Readmissions</a:t>
            </a:r>
          </a:p>
          <a:p>
            <a:pPr marL="0" indent="0">
              <a:buNone/>
            </a:pPr>
            <a:r>
              <a:rPr lang="en-US" sz="7200" dirty="0"/>
              <a:t>	 </a:t>
            </a:r>
          </a:p>
          <a:p>
            <a:pPr marL="0" indent="0">
              <a:buNone/>
            </a:pPr>
            <a:r>
              <a:rPr lang="en-US" sz="3200" dirty="0"/>
              <a:t>	</a:t>
            </a:r>
            <a:endParaRPr lang="en-US" sz="2000" dirty="0"/>
          </a:p>
          <a:p>
            <a:pPr marL="0" indent="0">
              <a:buNone/>
            </a:pPr>
            <a:endParaRPr lang="en-US" sz="2000" dirty="0"/>
          </a:p>
          <a:p>
            <a:pPr marL="0" indent="0">
              <a:buNone/>
            </a:pPr>
            <a:endParaRPr lang="en-US" sz="2000" dirty="0"/>
          </a:p>
          <a:p>
            <a:pPr marL="0" indent="0">
              <a:buNone/>
            </a:pPr>
            <a:endParaRPr lang="en-US" sz="2000" dirty="0"/>
          </a:p>
        </p:txBody>
      </p:sp>
      <p:sp>
        <p:nvSpPr>
          <p:cNvPr id="4" name="Footer Placeholder 3">
            <a:extLst>
              <a:ext uri="{FF2B5EF4-FFF2-40B4-BE49-F238E27FC236}">
                <a16:creationId xmlns:a16="http://schemas.microsoft.com/office/drawing/2014/main" id="{5DD19CF2-BBF8-48E1-A7C4-13EE659688DE}"/>
              </a:ext>
            </a:extLst>
          </p:cNvPr>
          <p:cNvSpPr>
            <a:spLocks noGrp="1"/>
          </p:cNvSpPr>
          <p:nvPr>
            <p:ph type="ftr" sz="quarter" idx="11"/>
          </p:nvPr>
        </p:nvSpPr>
        <p:spPr/>
        <p:txBody>
          <a:bodyPr/>
          <a:lstStyle/>
          <a:p>
            <a:r>
              <a:rPr lang="en-US" dirty="0"/>
              <a:t>MHDO Board Meeting December 2, 2021</a:t>
            </a:r>
          </a:p>
          <a:p>
            <a:endParaRPr lang="en-US" dirty="0"/>
          </a:p>
        </p:txBody>
      </p:sp>
      <p:sp>
        <p:nvSpPr>
          <p:cNvPr id="5" name="Slide Number Placeholder 4">
            <a:extLst>
              <a:ext uri="{FF2B5EF4-FFF2-40B4-BE49-F238E27FC236}">
                <a16:creationId xmlns:a16="http://schemas.microsoft.com/office/drawing/2014/main" id="{9D134A11-8AD2-48F6-B990-BEE075DD06EE}"/>
              </a:ext>
            </a:extLst>
          </p:cNvPr>
          <p:cNvSpPr>
            <a:spLocks noGrp="1"/>
          </p:cNvSpPr>
          <p:nvPr>
            <p:ph type="sldNum" sz="quarter" idx="12"/>
          </p:nvPr>
        </p:nvSpPr>
        <p:spPr/>
        <p:txBody>
          <a:bodyPr/>
          <a:lstStyle/>
          <a:p>
            <a:fld id="{4CE482DC-2269-4F26-9D2A-7E44B1A4CD85}" type="slidenum">
              <a:rPr lang="en-US" smtClean="0"/>
              <a:pPr/>
              <a:t>8</a:t>
            </a:fld>
            <a:endParaRPr lang="en-US" dirty="0"/>
          </a:p>
        </p:txBody>
      </p:sp>
      <p:pic>
        <p:nvPicPr>
          <p:cNvPr id="6" name="Picture 2" descr="logo of words">
            <a:extLst>
              <a:ext uri="{FF2B5EF4-FFF2-40B4-BE49-F238E27FC236}">
                <a16:creationId xmlns:a16="http://schemas.microsoft.com/office/drawing/2014/main" id="{45028304-AA01-467B-BB14-911ABD3351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9892" y="903372"/>
            <a:ext cx="38481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660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1778D-EA8F-4825-B8C1-4DD0D0FEE87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D27E05A-AEC6-41B5-A0CB-56CCCC38D11C}"/>
              </a:ext>
            </a:extLst>
          </p:cNvPr>
          <p:cNvSpPr>
            <a:spLocks noGrp="1"/>
          </p:cNvSpPr>
          <p:nvPr>
            <p:ph idx="1"/>
          </p:nvPr>
        </p:nvSpPr>
        <p:spPr>
          <a:xfrm>
            <a:off x="1097280" y="2183933"/>
            <a:ext cx="10115202" cy="3829279"/>
          </a:xfrm>
        </p:spPr>
        <p:txBody>
          <a:bodyPr>
            <a:normAutofit lnSpcReduction="10000"/>
          </a:bodyPr>
          <a:lstStyle/>
          <a:p>
            <a:pPr marL="0" indent="0">
              <a:buNone/>
            </a:pPr>
            <a:r>
              <a:rPr lang="en-US" sz="2900" b="1" dirty="0"/>
              <a:t>Project Firstline</a:t>
            </a:r>
            <a:r>
              <a:rPr lang="en-US" sz="2900" dirty="0"/>
              <a:t> </a:t>
            </a:r>
          </a:p>
          <a:p>
            <a:pPr marL="0" indent="0">
              <a:buNone/>
            </a:pPr>
            <a:r>
              <a:rPr lang="en-US" sz="2900" dirty="0"/>
              <a:t>Federal CDC’s infection control training collaborative, designed to help every frontline healthcare worker gain the knowledge and confidence to stop infections.</a:t>
            </a:r>
          </a:p>
          <a:p>
            <a:pPr marL="0" indent="0">
              <a:buNone/>
            </a:pPr>
            <a:r>
              <a:rPr lang="en-US" sz="2900" dirty="0"/>
              <a:t>MQF is providing technical support to the Maine CDC.</a:t>
            </a:r>
          </a:p>
          <a:p>
            <a:pPr marL="0" indent="0">
              <a:buNone/>
            </a:pPr>
            <a:r>
              <a:rPr lang="en-US" sz="2900" dirty="0"/>
              <a:t>New </a:t>
            </a:r>
            <a:r>
              <a:rPr lang="en-US" sz="2900" dirty="0">
                <a:solidFill>
                  <a:srgbClr val="000000"/>
                </a:solidFill>
              </a:rPr>
              <a:t>content</a:t>
            </a:r>
            <a:r>
              <a:rPr lang="en-US" sz="2900" dirty="0"/>
              <a:t> added to the Infection Prevention Forum (infection prevention online learning modules for healthcare and direct care professionals) </a:t>
            </a:r>
            <a:r>
              <a:rPr lang="en-US" sz="2900" dirty="0">
                <a:hlinkClick r:id="rId2"/>
              </a:rPr>
              <a:t>https://maineinfectionpreventionforum.org/</a:t>
            </a:r>
            <a:endParaRPr lang="en-US" sz="2900" dirty="0"/>
          </a:p>
          <a:p>
            <a:pPr marL="0" indent="0">
              <a:buNone/>
            </a:pPr>
            <a:endParaRPr lang="en-US" sz="2000" dirty="0"/>
          </a:p>
          <a:p>
            <a:pPr marL="0" indent="0">
              <a:buNone/>
            </a:pPr>
            <a:endParaRPr lang="en-US" sz="2000" dirty="0"/>
          </a:p>
          <a:p>
            <a:pPr marL="0" indent="0">
              <a:buNone/>
            </a:pPr>
            <a:endParaRPr lang="en-US" sz="2000" dirty="0"/>
          </a:p>
        </p:txBody>
      </p:sp>
      <p:sp>
        <p:nvSpPr>
          <p:cNvPr id="4" name="Footer Placeholder 3">
            <a:extLst>
              <a:ext uri="{FF2B5EF4-FFF2-40B4-BE49-F238E27FC236}">
                <a16:creationId xmlns:a16="http://schemas.microsoft.com/office/drawing/2014/main" id="{5DD19CF2-BBF8-48E1-A7C4-13EE659688DE}"/>
              </a:ext>
            </a:extLst>
          </p:cNvPr>
          <p:cNvSpPr>
            <a:spLocks noGrp="1"/>
          </p:cNvSpPr>
          <p:nvPr>
            <p:ph type="ftr" sz="quarter" idx="11"/>
          </p:nvPr>
        </p:nvSpPr>
        <p:spPr/>
        <p:txBody>
          <a:bodyPr/>
          <a:lstStyle/>
          <a:p>
            <a:r>
              <a:rPr lang="en-US" dirty="0"/>
              <a:t>MHDO Board Meeting December 2, 2021</a:t>
            </a:r>
          </a:p>
          <a:p>
            <a:endParaRPr lang="en-US" dirty="0"/>
          </a:p>
        </p:txBody>
      </p:sp>
      <p:sp>
        <p:nvSpPr>
          <p:cNvPr id="5" name="Slide Number Placeholder 4">
            <a:extLst>
              <a:ext uri="{FF2B5EF4-FFF2-40B4-BE49-F238E27FC236}">
                <a16:creationId xmlns:a16="http://schemas.microsoft.com/office/drawing/2014/main" id="{9D134A11-8AD2-48F6-B990-BEE075DD06EE}"/>
              </a:ext>
            </a:extLst>
          </p:cNvPr>
          <p:cNvSpPr>
            <a:spLocks noGrp="1"/>
          </p:cNvSpPr>
          <p:nvPr>
            <p:ph type="sldNum" sz="quarter" idx="12"/>
          </p:nvPr>
        </p:nvSpPr>
        <p:spPr/>
        <p:txBody>
          <a:bodyPr/>
          <a:lstStyle/>
          <a:p>
            <a:fld id="{4CE482DC-2269-4F26-9D2A-7E44B1A4CD85}" type="slidenum">
              <a:rPr lang="en-US" smtClean="0"/>
              <a:pPr/>
              <a:t>9</a:t>
            </a:fld>
            <a:endParaRPr lang="en-US" dirty="0"/>
          </a:p>
        </p:txBody>
      </p:sp>
      <p:pic>
        <p:nvPicPr>
          <p:cNvPr id="6" name="Picture 2" descr="logo of words">
            <a:extLst>
              <a:ext uri="{FF2B5EF4-FFF2-40B4-BE49-F238E27FC236}">
                <a16:creationId xmlns:a16="http://schemas.microsoft.com/office/drawing/2014/main" id="{45028304-AA01-467B-BB14-911ABD3351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9892" y="903372"/>
            <a:ext cx="38481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4696269"/>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Custom Design">
  <a:themeElements>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B5ABF7CBCBD7D4C97F7B3852BBF8017" ma:contentTypeVersion="5" ma:contentTypeDescription="Create a new document." ma:contentTypeScope="" ma:versionID="114cfa938927b21c61d8745db80dc3d3">
  <xsd:schema xmlns:xsd="http://www.w3.org/2001/XMLSchema" xmlns:xs="http://www.w3.org/2001/XMLSchema" xmlns:p="http://schemas.microsoft.com/office/2006/metadata/properties" xmlns:ns3="8fe2067a-31b0-458f-a81b-54502c5a278d" targetNamespace="http://schemas.microsoft.com/office/2006/metadata/properties" ma:root="true" ma:fieldsID="3e3016455444da2927782e04aed2bc8c" ns3:_="">
    <xsd:import namespace="8fe2067a-31b0-458f-a81b-54502c5a278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e2067a-31b0-458f-a81b-54502c5a27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6FDC4F-32CE-4025-94F1-A4DA19BC6448}">
  <ds:schemaRefs>
    <ds:schemaRef ds:uri="http://schemas.microsoft.com/office/2006/documentManagement/types"/>
    <ds:schemaRef ds:uri="http://purl.org/dc/terms/"/>
    <ds:schemaRef ds:uri="http://schemas.openxmlformats.org/package/2006/metadata/core-properties"/>
    <ds:schemaRef ds:uri="http://www.w3.org/XML/1998/namespace"/>
    <ds:schemaRef ds:uri="http://purl.org/dc/dcmitype/"/>
    <ds:schemaRef ds:uri="8fe2067a-31b0-458f-a81b-54502c5a278d"/>
    <ds:schemaRef ds:uri="http://purl.org/dc/elements/1.1/"/>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646CE121-E200-432B-A479-8F3F8E750E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e2067a-31b0-458f-a81b-54502c5a27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1CB3BA1-9D7F-4CE1-9FB7-41F0141240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11184</TotalTime>
  <Words>912</Words>
  <Application>Microsoft Office PowerPoint</Application>
  <PresentationFormat>Widescreen</PresentationFormat>
  <Paragraphs>92</Paragraphs>
  <Slides>9</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Arial Black</vt:lpstr>
      <vt:lpstr>Arial Narrow</vt:lpstr>
      <vt:lpstr>Calibri</vt:lpstr>
      <vt:lpstr>Calibri Light</vt:lpstr>
      <vt:lpstr>Retrospect</vt:lpstr>
      <vt:lpstr>Custom Design</vt:lpstr>
      <vt:lpstr>Content</vt:lpstr>
      <vt:lpstr>     Rule Chapter 247, Uniform Reporting System for Non-Claims-Based Payments (routine technical rule) </vt:lpstr>
      <vt:lpstr>Rule Chapter 247, Uniform Reporting System for Non-Claims-Based Payments</vt:lpstr>
      <vt:lpstr>   Rule Chapter 730, Interagency Reporting of Cancer-Incidence Registry and Vital Statistics Data (Joint Rule with DHHS &amp; routine technical rule) </vt:lpstr>
      <vt:lpstr>Rule Chapter 120, Release of Data to the Public (major substantive rule)</vt:lpstr>
      <vt:lpstr>Annual Prescription Drug Pricing Transparency Report (PL 2020, Ch. 470)</vt:lpstr>
      <vt:lpstr>MHDO Annual Report of Hospital Financial Data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dc:title>
  <dc:creator>Melissa Hillmyer</dc:creator>
  <cp:lastModifiedBy>Harrington, Karynlee</cp:lastModifiedBy>
  <cp:revision>137</cp:revision>
  <dcterms:created xsi:type="dcterms:W3CDTF">2020-06-02T04:02:18Z</dcterms:created>
  <dcterms:modified xsi:type="dcterms:W3CDTF">2021-12-01T20:01:22Z</dcterms:modified>
</cp:coreProperties>
</file>