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  <p:sldMasterId id="2147483661" r:id="rId5"/>
  </p:sldMasterIdLst>
  <p:notesMasterIdLst>
    <p:notesMasterId r:id="rId18"/>
  </p:notesMasterIdLst>
  <p:handoutMasterIdLst>
    <p:handoutMasterId r:id="rId19"/>
  </p:handoutMasterIdLst>
  <p:sldIdLst>
    <p:sldId id="257" r:id="rId6"/>
    <p:sldId id="555" r:id="rId7"/>
    <p:sldId id="575" r:id="rId8"/>
    <p:sldId id="572" r:id="rId9"/>
    <p:sldId id="576" r:id="rId10"/>
    <p:sldId id="577" r:id="rId11"/>
    <p:sldId id="578" r:id="rId12"/>
    <p:sldId id="579" r:id="rId13"/>
    <p:sldId id="580" r:id="rId14"/>
    <p:sldId id="559" r:id="rId15"/>
    <p:sldId id="574" r:id="rId16"/>
    <p:sldId id="512" r:id="rId1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e Mullins" initials="KM" lastIdx="7" clrIdx="0"/>
  <p:cmAuthor id="2" name="Leanne Candura" initials="LC" lastIdx="3" clrIdx="1"/>
  <p:cmAuthor id="3" name="Melissa Hillmyer" initials="MH" lastIdx="36" clrIdx="2"/>
  <p:cmAuthor id="4" name="Leanne Candura" initials="LC [2]" lastIdx="7" clrIdx="3"/>
  <p:cmAuthor id="5" name="Melissa Hillmyer" initials="MH [2]" lastIdx="21" clrIdx="4">
    <p:extLst>
      <p:ext uri="{19B8F6BF-5375-455C-9EA6-DF929625EA0E}">
        <p15:presenceInfo xmlns:p15="http://schemas.microsoft.com/office/powerpoint/2012/main" userId="S-1-5-21-1292428093-884357618-1801674531-5176" providerId="AD"/>
      </p:ext>
    </p:extLst>
  </p:cmAuthor>
  <p:cmAuthor id="6" name="Harrington, Karynlee" initials="HK" lastIdx="5" clrIdx="5">
    <p:extLst>
      <p:ext uri="{19B8F6BF-5375-455C-9EA6-DF929625EA0E}">
        <p15:presenceInfo xmlns:p15="http://schemas.microsoft.com/office/powerpoint/2012/main" userId="S-1-5-21-4241590797-1299073551-2511459964-91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C89D3"/>
    <a:srgbClr val="3787D4"/>
    <a:srgbClr val="629DD1"/>
    <a:srgbClr val="297FD5"/>
    <a:srgbClr val="5496D2"/>
    <a:srgbClr val="468ED2"/>
    <a:srgbClr val="478BC9"/>
    <a:srgbClr val="5091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38475" cy="4656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1" y="1"/>
            <a:ext cx="3038475" cy="4656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595BD-5819-4B57-955A-D04F589414E5}" type="datetimeFigureOut">
              <a:rPr lang="en-US" smtClean="0"/>
              <a:t>2/3/2023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29181"/>
            <a:ext cx="3038475" cy="465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MHDO Board Meeting June 4,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1" y="8829181"/>
            <a:ext cx="3038475" cy="465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FEC4C-DBE7-4D99-AD09-91A7AFD465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60879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>
              <a:defRPr sz="1200"/>
            </a:lvl1pPr>
          </a:lstStyle>
          <a:p>
            <a:fld id="{7C51721D-FE74-4937-AFA3-EDEA76864D15}" type="datetimeFigureOut">
              <a:rPr lang="en-US" smtClean="0"/>
              <a:t>2/3/2023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57" tIns="46378" rIns="92757" bIns="4637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2757" tIns="46378" rIns="92757" bIns="4637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4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/>
            </a:lvl1pPr>
          </a:lstStyle>
          <a:p>
            <a:r>
              <a:rPr lang="en-US" dirty="0"/>
              <a:t>MHDO Board Meeting June 4,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4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>
              <a:defRPr sz="1200"/>
            </a:lvl1pPr>
          </a:lstStyle>
          <a:p>
            <a:fld id="{CF13529E-598B-4780-B315-0810095E5A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163171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egislature.maine.gov/bills/getPDF.asp?paper=HP0226&amp;item=1&amp;snum=131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ECC008-9F6F-4DA1-BFFD-27F8B147B9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MHDO Board Meeting June 4, 2020</a:t>
            </a:r>
          </a:p>
        </p:txBody>
      </p:sp>
    </p:spTree>
    <p:extLst>
      <p:ext uri="{BB962C8B-B14F-4D97-AF65-F5344CB8AC3E}">
        <p14:creationId xmlns:p14="http://schemas.microsoft.com/office/powerpoint/2010/main" val="2611490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LD 375 -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Resolve, Regarding Legislative Review of Portions of Chapter 570: Uniform Reporting System for Prescription Drug Price Data Sets, a Major Substantive Rule of the Maine Health Data Organization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dirty="0"/>
              <a:t>MHDO Board Meeting June 4, 2020</a:t>
            </a:r>
          </a:p>
        </p:txBody>
      </p:sp>
    </p:spTree>
    <p:extLst>
      <p:ext uri="{BB962C8B-B14F-4D97-AF65-F5344CB8AC3E}">
        <p14:creationId xmlns:p14="http://schemas.microsoft.com/office/powerpoint/2010/main" val="1635363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800" cap="none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4574-2505-45ED-A778-2E7F4336F273}" type="datetime1">
              <a:rPr lang="en-US" smtClean="0"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MHDO Board Meeting June 4,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879B-242A-436D-AE10-2EF2B8FDEEFA}" type="datetime1">
              <a:rPr lang="en-US" smtClean="0"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MHDO Board Meeting June 4,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E9FA-E9CA-4FF6-B43A-4900CC0E9495}" type="datetime1">
              <a:rPr lang="en-US" smtClean="0"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MHDO Board Meeting June 4,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3" y="2130227"/>
            <a:ext cx="10363435" cy="147042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5" y="3886399"/>
            <a:ext cx="8534870" cy="1752203"/>
          </a:xfrm>
        </p:spPr>
        <p:txBody>
          <a:bodyPr/>
          <a:lstStyle>
            <a:lvl1pPr marL="0" indent="0" algn="ctr">
              <a:buNone/>
              <a:defRPr/>
            </a:lvl1pPr>
            <a:lvl2pPr marL="141534" indent="0" algn="ctr">
              <a:buNone/>
              <a:defRPr/>
            </a:lvl2pPr>
            <a:lvl3pPr marL="283068" indent="0" algn="ctr">
              <a:buNone/>
              <a:defRPr/>
            </a:lvl3pPr>
            <a:lvl4pPr marL="424603" indent="0" algn="ctr">
              <a:buNone/>
              <a:defRPr/>
            </a:lvl4pPr>
            <a:lvl5pPr marL="566137" indent="0" algn="ctr">
              <a:buNone/>
              <a:defRPr/>
            </a:lvl5pPr>
            <a:lvl6pPr marL="707671" indent="0" algn="ctr">
              <a:buNone/>
              <a:defRPr/>
            </a:lvl6pPr>
            <a:lvl7pPr marL="849205" indent="0" algn="ctr">
              <a:buNone/>
              <a:defRPr/>
            </a:lvl7pPr>
            <a:lvl8pPr marL="990739" indent="0" algn="ctr">
              <a:buNone/>
              <a:defRPr/>
            </a:lvl8pPr>
            <a:lvl9pPr marL="113227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07758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138143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801"/>
            <a:ext cx="10363435" cy="1362273"/>
          </a:xfrm>
        </p:spPr>
        <p:txBody>
          <a:bodyPr anchor="t"/>
          <a:lstStyle>
            <a:lvl1pPr algn="l">
              <a:defRPr sz="1232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613"/>
            <a:ext cx="10363435" cy="1500188"/>
          </a:xfrm>
        </p:spPr>
        <p:txBody>
          <a:bodyPr anchor="b"/>
          <a:lstStyle>
            <a:lvl1pPr marL="0" indent="0">
              <a:buNone/>
              <a:defRPr sz="625"/>
            </a:lvl1pPr>
            <a:lvl2pPr marL="141534" indent="0">
              <a:buNone/>
              <a:defRPr sz="554"/>
            </a:lvl2pPr>
            <a:lvl3pPr marL="283068" indent="0">
              <a:buNone/>
              <a:defRPr sz="500"/>
            </a:lvl3pPr>
            <a:lvl4pPr marL="424603" indent="0">
              <a:buNone/>
              <a:defRPr sz="429"/>
            </a:lvl4pPr>
            <a:lvl5pPr marL="566137" indent="0">
              <a:buNone/>
              <a:defRPr sz="429"/>
            </a:lvl5pPr>
            <a:lvl6pPr marL="707671" indent="0">
              <a:buNone/>
              <a:defRPr sz="429"/>
            </a:lvl6pPr>
            <a:lvl7pPr marL="849205" indent="0">
              <a:buNone/>
              <a:defRPr sz="429"/>
            </a:lvl7pPr>
            <a:lvl8pPr marL="990739" indent="0">
              <a:buNone/>
              <a:defRPr sz="429"/>
            </a:lvl8pPr>
            <a:lvl9pPr marL="1132274" indent="0">
              <a:buNone/>
              <a:defRPr sz="42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6809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852" y="1174750"/>
            <a:ext cx="1357019" cy="5533926"/>
          </a:xfrm>
        </p:spPr>
        <p:txBody>
          <a:bodyPr/>
          <a:lstStyle>
            <a:lvl1pPr>
              <a:defRPr sz="875"/>
            </a:lvl1pPr>
            <a:lvl2pPr>
              <a:defRPr sz="750"/>
            </a:lvl2pPr>
            <a:lvl3pPr>
              <a:defRPr sz="625"/>
            </a:lvl3pPr>
            <a:lvl4pPr>
              <a:defRPr sz="554"/>
            </a:lvl4pPr>
            <a:lvl5pPr>
              <a:defRPr sz="554"/>
            </a:lvl5pPr>
            <a:lvl6pPr>
              <a:defRPr sz="554"/>
            </a:lvl6pPr>
            <a:lvl7pPr>
              <a:defRPr sz="554"/>
            </a:lvl7pPr>
            <a:lvl8pPr>
              <a:defRPr sz="554"/>
            </a:lvl8pPr>
            <a:lvl9pPr>
              <a:defRPr sz="5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6315" y="1174750"/>
            <a:ext cx="1357019" cy="5533926"/>
          </a:xfrm>
        </p:spPr>
        <p:txBody>
          <a:bodyPr/>
          <a:lstStyle>
            <a:lvl1pPr>
              <a:defRPr sz="875"/>
            </a:lvl1pPr>
            <a:lvl2pPr>
              <a:defRPr sz="750"/>
            </a:lvl2pPr>
            <a:lvl3pPr>
              <a:defRPr sz="625"/>
            </a:lvl3pPr>
            <a:lvl4pPr>
              <a:defRPr sz="554"/>
            </a:lvl4pPr>
            <a:lvl5pPr>
              <a:defRPr sz="554"/>
            </a:lvl5pPr>
            <a:lvl6pPr>
              <a:defRPr sz="554"/>
            </a:lvl6pPr>
            <a:lvl7pPr>
              <a:defRPr sz="554"/>
            </a:lvl7pPr>
            <a:lvl8pPr>
              <a:defRPr sz="554"/>
            </a:lvl8pPr>
            <a:lvl9pPr>
              <a:defRPr sz="5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7601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718" y="274836"/>
            <a:ext cx="1097256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718" y="1534914"/>
            <a:ext cx="5386917" cy="639961"/>
          </a:xfrm>
        </p:spPr>
        <p:txBody>
          <a:bodyPr anchor="b"/>
          <a:lstStyle>
            <a:lvl1pPr marL="0" indent="0">
              <a:buNone/>
              <a:defRPr sz="750" b="1"/>
            </a:lvl1pPr>
            <a:lvl2pPr marL="141534" indent="0">
              <a:buNone/>
              <a:defRPr sz="625" b="1"/>
            </a:lvl2pPr>
            <a:lvl3pPr marL="283068" indent="0">
              <a:buNone/>
              <a:defRPr sz="554" b="1"/>
            </a:lvl3pPr>
            <a:lvl4pPr marL="424603" indent="0">
              <a:buNone/>
              <a:defRPr sz="500" b="1"/>
            </a:lvl4pPr>
            <a:lvl5pPr marL="566137" indent="0">
              <a:buNone/>
              <a:defRPr sz="500" b="1"/>
            </a:lvl5pPr>
            <a:lvl6pPr marL="707671" indent="0">
              <a:buNone/>
              <a:defRPr sz="500" b="1"/>
            </a:lvl6pPr>
            <a:lvl7pPr marL="849205" indent="0">
              <a:buNone/>
              <a:defRPr sz="500" b="1"/>
            </a:lvl7pPr>
            <a:lvl8pPr marL="990739" indent="0">
              <a:buNone/>
              <a:defRPr sz="500" b="1"/>
            </a:lvl8pPr>
            <a:lvl9pPr marL="1132274" indent="0">
              <a:buNone/>
              <a:defRPr sz="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718" y="2174875"/>
            <a:ext cx="5386917" cy="3951387"/>
          </a:xfrm>
        </p:spPr>
        <p:txBody>
          <a:bodyPr/>
          <a:lstStyle>
            <a:lvl1pPr>
              <a:defRPr sz="750"/>
            </a:lvl1pPr>
            <a:lvl2pPr>
              <a:defRPr sz="625"/>
            </a:lvl2pPr>
            <a:lvl3pPr>
              <a:defRPr sz="554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602" y="1534914"/>
            <a:ext cx="5388681" cy="639961"/>
          </a:xfrm>
        </p:spPr>
        <p:txBody>
          <a:bodyPr anchor="b"/>
          <a:lstStyle>
            <a:lvl1pPr marL="0" indent="0">
              <a:buNone/>
              <a:defRPr sz="750" b="1"/>
            </a:lvl1pPr>
            <a:lvl2pPr marL="141534" indent="0">
              <a:buNone/>
              <a:defRPr sz="625" b="1"/>
            </a:lvl2pPr>
            <a:lvl3pPr marL="283068" indent="0">
              <a:buNone/>
              <a:defRPr sz="554" b="1"/>
            </a:lvl3pPr>
            <a:lvl4pPr marL="424603" indent="0">
              <a:buNone/>
              <a:defRPr sz="500" b="1"/>
            </a:lvl4pPr>
            <a:lvl5pPr marL="566137" indent="0">
              <a:buNone/>
              <a:defRPr sz="500" b="1"/>
            </a:lvl5pPr>
            <a:lvl6pPr marL="707671" indent="0">
              <a:buNone/>
              <a:defRPr sz="500" b="1"/>
            </a:lvl6pPr>
            <a:lvl7pPr marL="849205" indent="0">
              <a:buNone/>
              <a:defRPr sz="500" b="1"/>
            </a:lvl7pPr>
            <a:lvl8pPr marL="990739" indent="0">
              <a:buNone/>
              <a:defRPr sz="500" b="1"/>
            </a:lvl8pPr>
            <a:lvl9pPr marL="1132274" indent="0">
              <a:buNone/>
              <a:defRPr sz="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602" y="2174875"/>
            <a:ext cx="5388681" cy="3951387"/>
          </a:xfrm>
        </p:spPr>
        <p:txBody>
          <a:bodyPr/>
          <a:lstStyle>
            <a:lvl1pPr>
              <a:defRPr sz="750"/>
            </a:lvl1pPr>
            <a:lvl2pPr>
              <a:defRPr sz="625"/>
            </a:lvl2pPr>
            <a:lvl3pPr>
              <a:defRPr sz="554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8693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536178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29115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718" y="272852"/>
            <a:ext cx="4011083" cy="1162348"/>
          </a:xfrm>
        </p:spPr>
        <p:txBody>
          <a:bodyPr anchor="b"/>
          <a:lstStyle>
            <a:lvl1pPr algn="l">
              <a:defRPr sz="6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616" y="272852"/>
            <a:ext cx="6815667" cy="5853410"/>
          </a:xfrm>
        </p:spPr>
        <p:txBody>
          <a:bodyPr/>
          <a:lstStyle>
            <a:lvl1pPr>
              <a:defRPr sz="982"/>
            </a:lvl1pPr>
            <a:lvl2pPr>
              <a:defRPr sz="875"/>
            </a:lvl2pPr>
            <a:lvl3pPr>
              <a:defRPr sz="750"/>
            </a:lvl3pPr>
            <a:lvl4pPr>
              <a:defRPr sz="625"/>
            </a:lvl4pPr>
            <a:lvl5pPr>
              <a:defRPr sz="625"/>
            </a:lvl5pPr>
            <a:lvl6pPr>
              <a:defRPr sz="625"/>
            </a:lvl6pPr>
            <a:lvl7pPr>
              <a:defRPr sz="625"/>
            </a:lvl7pPr>
            <a:lvl8pPr>
              <a:defRPr sz="625"/>
            </a:lvl8pPr>
            <a:lvl9pPr>
              <a:defRPr sz="6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718" y="1435199"/>
            <a:ext cx="4011083" cy="4691063"/>
          </a:xfrm>
        </p:spPr>
        <p:txBody>
          <a:bodyPr/>
          <a:lstStyle>
            <a:lvl1pPr marL="0" indent="0">
              <a:buNone/>
              <a:defRPr sz="429"/>
            </a:lvl1pPr>
            <a:lvl2pPr marL="141534" indent="0">
              <a:buNone/>
              <a:defRPr sz="375"/>
            </a:lvl2pPr>
            <a:lvl3pPr marL="283068" indent="0">
              <a:buNone/>
              <a:defRPr sz="304"/>
            </a:lvl3pPr>
            <a:lvl4pPr marL="424603" indent="0">
              <a:buNone/>
              <a:defRPr sz="286"/>
            </a:lvl4pPr>
            <a:lvl5pPr marL="566137" indent="0">
              <a:buNone/>
              <a:defRPr sz="286"/>
            </a:lvl5pPr>
            <a:lvl6pPr marL="707671" indent="0">
              <a:buNone/>
              <a:defRPr sz="286"/>
            </a:lvl6pPr>
            <a:lvl7pPr marL="849205" indent="0">
              <a:buNone/>
              <a:defRPr sz="286"/>
            </a:lvl7pPr>
            <a:lvl8pPr marL="990739" indent="0">
              <a:buNone/>
              <a:defRPr sz="286"/>
            </a:lvl8pPr>
            <a:lvl9pPr marL="1132274" indent="0">
              <a:buNone/>
              <a:defRPr sz="28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6366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115203" cy="1450757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39814"/>
            <a:ext cx="10115202" cy="3829279"/>
          </a:xfrm>
        </p:spPr>
        <p:txBody>
          <a:bodyPr/>
          <a:lstStyle>
            <a:lvl1pPr>
              <a:defRPr sz="3400"/>
            </a:lvl1pPr>
            <a:lvl2pPr>
              <a:defRPr sz="2400">
                <a:solidFill>
                  <a:schemeClr val="accent3">
                    <a:lumMod val="75000"/>
                  </a:schemeClr>
                </a:solidFill>
              </a:defRPr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B6376-0EAC-488E-9DD2-6CC035133219}" type="datetime1">
              <a:rPr lang="en-US" smtClean="0"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MHDO Board Meeting June 4,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200"/>
            </a:lvl1pPr>
          </a:lstStyle>
          <a:p>
            <a:fld id="{4CE482DC-2269-4F26-9D2A-7E44B1A4CD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82" y="4800700"/>
            <a:ext cx="7315435" cy="566539"/>
          </a:xfrm>
        </p:spPr>
        <p:txBody>
          <a:bodyPr anchor="b"/>
          <a:lstStyle>
            <a:lvl1pPr algn="l">
              <a:defRPr sz="6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82" y="612676"/>
            <a:ext cx="7315435" cy="4115098"/>
          </a:xfrm>
        </p:spPr>
        <p:txBody>
          <a:bodyPr/>
          <a:lstStyle>
            <a:lvl1pPr marL="0" indent="0">
              <a:buNone/>
              <a:defRPr sz="982"/>
            </a:lvl1pPr>
            <a:lvl2pPr marL="141534" indent="0">
              <a:buNone/>
              <a:defRPr sz="875"/>
            </a:lvl2pPr>
            <a:lvl3pPr marL="283068" indent="0">
              <a:buNone/>
              <a:defRPr sz="750"/>
            </a:lvl3pPr>
            <a:lvl4pPr marL="424603" indent="0">
              <a:buNone/>
              <a:defRPr sz="625"/>
            </a:lvl4pPr>
            <a:lvl5pPr marL="566137" indent="0">
              <a:buNone/>
              <a:defRPr sz="625"/>
            </a:lvl5pPr>
            <a:lvl6pPr marL="707671" indent="0">
              <a:buNone/>
              <a:defRPr sz="625"/>
            </a:lvl6pPr>
            <a:lvl7pPr marL="849205" indent="0">
              <a:buNone/>
              <a:defRPr sz="625"/>
            </a:lvl7pPr>
            <a:lvl8pPr marL="990739" indent="0">
              <a:buNone/>
              <a:defRPr sz="625"/>
            </a:lvl8pPr>
            <a:lvl9pPr marL="1132274" indent="0">
              <a:buNone/>
              <a:defRPr sz="625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82" y="5367238"/>
            <a:ext cx="7315435" cy="805160"/>
          </a:xfrm>
        </p:spPr>
        <p:txBody>
          <a:bodyPr/>
          <a:lstStyle>
            <a:lvl1pPr marL="0" indent="0">
              <a:buNone/>
              <a:defRPr sz="429"/>
            </a:lvl1pPr>
            <a:lvl2pPr marL="141534" indent="0">
              <a:buNone/>
              <a:defRPr sz="375"/>
            </a:lvl2pPr>
            <a:lvl3pPr marL="283068" indent="0">
              <a:buNone/>
              <a:defRPr sz="304"/>
            </a:lvl3pPr>
            <a:lvl4pPr marL="424603" indent="0">
              <a:buNone/>
              <a:defRPr sz="286"/>
            </a:lvl4pPr>
            <a:lvl5pPr marL="566137" indent="0">
              <a:buNone/>
              <a:defRPr sz="286"/>
            </a:lvl5pPr>
            <a:lvl6pPr marL="707671" indent="0">
              <a:buNone/>
              <a:defRPr sz="286"/>
            </a:lvl6pPr>
            <a:lvl7pPr marL="849205" indent="0">
              <a:buNone/>
              <a:defRPr sz="286"/>
            </a:lvl7pPr>
            <a:lvl8pPr marL="990739" indent="0">
              <a:buNone/>
              <a:defRPr sz="286"/>
            </a:lvl8pPr>
            <a:lvl9pPr marL="1132274" indent="0">
              <a:buNone/>
              <a:defRPr sz="28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9894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89599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2898" y="265410"/>
            <a:ext cx="2929820" cy="64432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852" y="265410"/>
            <a:ext cx="8733602" cy="64432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0902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805B-260B-4179-B27C-F09E649327F5}" type="datetime1">
              <a:rPr lang="en-US" smtClean="0"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MHDO Board Meeting June 4,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197703"/>
            <a:ext cx="10058400" cy="145075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E72BF-0D16-4273-974C-85466F0EDC50}" type="datetime1">
              <a:rPr lang="en-US" smtClean="0"/>
              <a:t>2/3/2023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MHDO Board Meeting June 4,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6412-2AA5-40AF-A4C5-89E5A25D9B91}" type="datetime1">
              <a:rPr lang="en-US" smtClean="0"/>
              <a:t>2/3/2023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MHDO Board Meeting June 4, 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A018-D4BB-4B48-B5A3-634B808D0BCA}" type="datetime1">
              <a:rPr lang="en-US" smtClean="0"/>
              <a:t>2/3/2023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MHDO Board Meeting June 4,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A76B-F5E0-4ECD-938D-579E8BDA95DB}" type="datetime1">
              <a:rPr lang="en-US" smtClean="0"/>
              <a:t>2/3/2023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MHDO Board Meeting June 4, 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2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600" b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8CE5F83-4ECB-4FF4-8D6F-AC8C8F172831}" type="datetime1">
              <a:rPr lang="en-US" smtClean="0"/>
              <a:t>2/3/2023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MHDO Board Meeting June 4,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46D7-B0C7-475D-B085-2A6252A6F4D1}" type="datetime1">
              <a:rPr lang="en-US" smtClean="0"/>
              <a:t>2/3/2023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MHDO Board Meeting June 4,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809FB4B-CF47-4344-95C8-10BB0C084E7A}" type="datetime1">
              <a:rPr lang="en-US" smtClean="0"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MHDO Board Meeting June 4,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6"/>
          <p:cNvSpPr>
            <a:spLocks noChangeArrowheads="1"/>
          </p:cNvSpPr>
          <p:nvPr userDrawn="1"/>
        </p:nvSpPr>
        <p:spPr bwMode="auto">
          <a:xfrm>
            <a:off x="0" y="0"/>
            <a:ext cx="12192000" cy="1000125"/>
          </a:xfrm>
          <a:prstGeom prst="rect">
            <a:avLst/>
          </a:prstGeom>
          <a:solidFill>
            <a:srgbClr val="9E1B3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28302" tIns="14151" rIns="28302" bIns="14151" anchor="ctr"/>
          <a:lstStyle>
            <a:lvl1pPr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en-US" altLang="en-US" sz="375" dirty="0"/>
          </a:p>
        </p:txBody>
      </p:sp>
      <p:sp>
        <p:nvSpPr>
          <p:cNvPr id="1027" name="Rectangle 33"/>
          <p:cNvSpPr>
            <a:spLocks noChangeArrowheads="1"/>
          </p:cNvSpPr>
          <p:nvPr userDrawn="1"/>
        </p:nvSpPr>
        <p:spPr bwMode="auto">
          <a:xfrm>
            <a:off x="192852" y="1174750"/>
            <a:ext cx="2770481" cy="5533926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28302" tIns="14151" rIns="28302" bIns="14151" anchor="ctr"/>
          <a:lstStyle>
            <a:lvl1pPr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en-US" altLang="en-US" sz="375" dirty="0"/>
          </a:p>
        </p:txBody>
      </p:sp>
      <p:sp>
        <p:nvSpPr>
          <p:cNvPr id="1028" name="Text Box 14"/>
          <p:cNvSpPr txBox="1">
            <a:spLocks noChangeArrowheads="1"/>
          </p:cNvSpPr>
          <p:nvPr userDrawn="1"/>
        </p:nvSpPr>
        <p:spPr bwMode="auto">
          <a:xfrm>
            <a:off x="166394" y="6743898"/>
            <a:ext cx="698500" cy="68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175" tIns="10086" rIns="20175" bIns="10086">
            <a:spAutoFit/>
          </a:bodyPr>
          <a:lstStyle>
            <a:lvl1pPr defTabSz="652463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652463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652463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652463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652463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en-US" sz="100" b="1" dirty="0">
                <a:solidFill>
                  <a:schemeClr val="bg2"/>
                </a:solidFill>
                <a:latin typeface="Arial" charset="0"/>
              </a:rPr>
              <a:t>TEMPLATE DESIGN © 2008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en-US" sz="214" b="1" dirty="0">
                <a:solidFill>
                  <a:schemeClr val="bg2"/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102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266935" y="265410"/>
            <a:ext cx="11645783" cy="458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2982" tIns="56480" rIns="112982" bIns="564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852" y="1174750"/>
            <a:ext cx="2770481" cy="553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64999" tIns="564999" rIns="564999" bIns="5649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</p:txBody>
      </p:sp>
      <p:sp>
        <p:nvSpPr>
          <p:cNvPr id="1031" name="Rectangle 25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28302" tIns="14151" rIns="28302" bIns="14151" anchor="ctr"/>
          <a:lstStyle>
            <a:lvl1pPr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en-US" altLang="en-US" sz="375" dirty="0"/>
          </a:p>
        </p:txBody>
      </p:sp>
      <p:sp>
        <p:nvSpPr>
          <p:cNvPr id="1032" name="Rectangle 32"/>
          <p:cNvSpPr>
            <a:spLocks noChangeArrowheads="1"/>
          </p:cNvSpPr>
          <p:nvPr userDrawn="1"/>
        </p:nvSpPr>
        <p:spPr bwMode="auto">
          <a:xfrm>
            <a:off x="3192051" y="1174750"/>
            <a:ext cx="2772833" cy="5533926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28302" tIns="14151" rIns="28302" bIns="14151" anchor="ctr"/>
          <a:lstStyle>
            <a:lvl1pPr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en-US" altLang="en-US" sz="375" dirty="0"/>
          </a:p>
        </p:txBody>
      </p:sp>
      <p:sp>
        <p:nvSpPr>
          <p:cNvPr id="1033" name="Rectangle 34"/>
          <p:cNvSpPr>
            <a:spLocks noChangeArrowheads="1"/>
          </p:cNvSpPr>
          <p:nvPr userDrawn="1"/>
        </p:nvSpPr>
        <p:spPr bwMode="auto">
          <a:xfrm>
            <a:off x="6187135" y="1174750"/>
            <a:ext cx="2772833" cy="5533926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28302" tIns="14151" rIns="28302" bIns="14151" anchor="ctr"/>
          <a:lstStyle>
            <a:lvl1pPr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en-US" altLang="en-US" sz="375" dirty="0"/>
          </a:p>
        </p:txBody>
      </p:sp>
      <p:sp>
        <p:nvSpPr>
          <p:cNvPr id="1034" name="Rectangle 35"/>
          <p:cNvSpPr>
            <a:spLocks noChangeArrowheads="1"/>
          </p:cNvSpPr>
          <p:nvPr userDrawn="1"/>
        </p:nvSpPr>
        <p:spPr bwMode="auto">
          <a:xfrm>
            <a:off x="9188685" y="1174750"/>
            <a:ext cx="2772833" cy="5533926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28302" tIns="14151" rIns="28302" bIns="14151" anchor="ctr"/>
          <a:lstStyle>
            <a:lvl1pPr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en-US" altLang="en-US" sz="375" dirty="0"/>
          </a:p>
        </p:txBody>
      </p:sp>
    </p:spTree>
    <p:extLst>
      <p:ext uri="{BB962C8B-B14F-4D97-AF65-F5344CB8AC3E}">
        <p14:creationId xmlns:p14="http://schemas.microsoft.com/office/powerpoint/2010/main" val="3965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ctr" defTabSz="201981" rtl="0" eaLnBrk="0" fontAlgn="base" hangingPunct="0">
        <a:spcBef>
          <a:spcPct val="0"/>
        </a:spcBef>
        <a:spcAft>
          <a:spcPct val="0"/>
        </a:spcAft>
        <a:defRPr sz="1893">
          <a:solidFill>
            <a:srgbClr val="FFFFFF"/>
          </a:solidFill>
          <a:latin typeface="+mj-lt"/>
          <a:ea typeface="+mj-ea"/>
          <a:cs typeface="+mj-cs"/>
        </a:defRPr>
      </a:lvl1pPr>
      <a:lvl2pPr algn="ctr" defTabSz="201981" rtl="0" eaLnBrk="0" fontAlgn="base" hangingPunct="0">
        <a:spcBef>
          <a:spcPct val="0"/>
        </a:spcBef>
        <a:spcAft>
          <a:spcPct val="0"/>
        </a:spcAft>
        <a:defRPr sz="1893">
          <a:solidFill>
            <a:srgbClr val="FFFFFF"/>
          </a:solidFill>
          <a:latin typeface="Arial Black" pitchFamily="34" charset="0"/>
        </a:defRPr>
      </a:lvl2pPr>
      <a:lvl3pPr algn="ctr" defTabSz="201981" rtl="0" eaLnBrk="0" fontAlgn="base" hangingPunct="0">
        <a:spcBef>
          <a:spcPct val="0"/>
        </a:spcBef>
        <a:spcAft>
          <a:spcPct val="0"/>
        </a:spcAft>
        <a:defRPr sz="1893">
          <a:solidFill>
            <a:srgbClr val="FFFFFF"/>
          </a:solidFill>
          <a:latin typeface="Arial Black" pitchFamily="34" charset="0"/>
        </a:defRPr>
      </a:lvl3pPr>
      <a:lvl4pPr algn="ctr" defTabSz="201981" rtl="0" eaLnBrk="0" fontAlgn="base" hangingPunct="0">
        <a:spcBef>
          <a:spcPct val="0"/>
        </a:spcBef>
        <a:spcAft>
          <a:spcPct val="0"/>
        </a:spcAft>
        <a:defRPr sz="1893">
          <a:solidFill>
            <a:srgbClr val="FFFFFF"/>
          </a:solidFill>
          <a:latin typeface="Arial Black" pitchFamily="34" charset="0"/>
        </a:defRPr>
      </a:lvl4pPr>
      <a:lvl5pPr algn="ctr" defTabSz="201981" rtl="0" eaLnBrk="0" fontAlgn="base" hangingPunct="0">
        <a:spcBef>
          <a:spcPct val="0"/>
        </a:spcBef>
        <a:spcAft>
          <a:spcPct val="0"/>
        </a:spcAft>
        <a:defRPr sz="1893">
          <a:solidFill>
            <a:srgbClr val="FFFFFF"/>
          </a:solidFill>
          <a:latin typeface="Arial Black" pitchFamily="34" charset="0"/>
        </a:defRPr>
      </a:lvl5pPr>
      <a:lvl6pPr marL="141534" algn="ctr" defTabSz="201981" rtl="0" fontAlgn="base">
        <a:spcBef>
          <a:spcPct val="0"/>
        </a:spcBef>
        <a:spcAft>
          <a:spcPct val="0"/>
        </a:spcAft>
        <a:defRPr sz="1893">
          <a:solidFill>
            <a:srgbClr val="FFFFFF"/>
          </a:solidFill>
          <a:latin typeface="Arial Black" pitchFamily="34" charset="0"/>
        </a:defRPr>
      </a:lvl6pPr>
      <a:lvl7pPr marL="283068" algn="ctr" defTabSz="201981" rtl="0" fontAlgn="base">
        <a:spcBef>
          <a:spcPct val="0"/>
        </a:spcBef>
        <a:spcAft>
          <a:spcPct val="0"/>
        </a:spcAft>
        <a:defRPr sz="1893">
          <a:solidFill>
            <a:srgbClr val="FFFFFF"/>
          </a:solidFill>
          <a:latin typeface="Arial Black" pitchFamily="34" charset="0"/>
        </a:defRPr>
      </a:lvl7pPr>
      <a:lvl8pPr marL="424603" algn="ctr" defTabSz="201981" rtl="0" fontAlgn="base">
        <a:spcBef>
          <a:spcPct val="0"/>
        </a:spcBef>
        <a:spcAft>
          <a:spcPct val="0"/>
        </a:spcAft>
        <a:defRPr sz="1893">
          <a:solidFill>
            <a:srgbClr val="FFFFFF"/>
          </a:solidFill>
          <a:latin typeface="Arial Black" pitchFamily="34" charset="0"/>
        </a:defRPr>
      </a:lvl8pPr>
      <a:lvl9pPr marL="566137" algn="ctr" defTabSz="201981" rtl="0" fontAlgn="base">
        <a:spcBef>
          <a:spcPct val="0"/>
        </a:spcBef>
        <a:spcAft>
          <a:spcPct val="0"/>
        </a:spcAft>
        <a:defRPr sz="1893">
          <a:solidFill>
            <a:srgbClr val="FFFFFF"/>
          </a:solidFill>
          <a:latin typeface="Arial Black" pitchFamily="34" charset="0"/>
        </a:defRPr>
      </a:lvl9pPr>
    </p:titleStyle>
    <p:bodyStyle>
      <a:lvl1pPr marL="75682" indent="-75682" algn="l" defTabSz="201981" rtl="0" eaLnBrk="0" fontAlgn="base" hangingPunct="0">
        <a:spcBef>
          <a:spcPct val="20000"/>
        </a:spcBef>
        <a:spcAft>
          <a:spcPct val="0"/>
        </a:spcAft>
        <a:buChar char="•"/>
        <a:defRPr sz="643">
          <a:solidFill>
            <a:schemeClr val="tx1"/>
          </a:solidFill>
          <a:latin typeface="+mn-lt"/>
          <a:ea typeface="+mn-ea"/>
          <a:cs typeface="+mn-cs"/>
        </a:defRPr>
      </a:lvl1pPr>
      <a:lvl2pPr marL="163649" indent="-62413" algn="l" defTabSz="201981" rtl="0" eaLnBrk="0" fontAlgn="base" hangingPunct="0">
        <a:spcBef>
          <a:spcPct val="20000"/>
        </a:spcBef>
        <a:spcAft>
          <a:spcPct val="0"/>
        </a:spcAft>
        <a:buChar char="–"/>
        <a:defRPr sz="643">
          <a:solidFill>
            <a:schemeClr val="tx1"/>
          </a:solidFill>
          <a:latin typeface="+mn-lt"/>
        </a:defRPr>
      </a:lvl2pPr>
      <a:lvl3pPr marL="252599" indent="-50618" algn="l" defTabSz="201981" rtl="0" eaLnBrk="0" fontAlgn="base" hangingPunct="0">
        <a:spcBef>
          <a:spcPct val="20000"/>
        </a:spcBef>
        <a:spcAft>
          <a:spcPct val="0"/>
        </a:spcAft>
        <a:buChar char="•"/>
        <a:defRPr sz="518">
          <a:solidFill>
            <a:schemeClr val="tx1"/>
          </a:solidFill>
          <a:latin typeface="+mn-lt"/>
        </a:defRPr>
      </a:lvl3pPr>
      <a:lvl4pPr marL="353836" indent="-50618" algn="l" defTabSz="201981" rtl="0" eaLnBrk="0" fontAlgn="base" hangingPunct="0">
        <a:spcBef>
          <a:spcPct val="20000"/>
        </a:spcBef>
        <a:spcAft>
          <a:spcPct val="0"/>
        </a:spcAft>
        <a:buChar char="–"/>
        <a:defRPr sz="429">
          <a:solidFill>
            <a:schemeClr val="tx1"/>
          </a:solidFill>
          <a:latin typeface="+mn-lt"/>
        </a:defRPr>
      </a:lvl4pPr>
      <a:lvl5pPr marL="455072" indent="-50618" algn="l" defTabSz="201981" rtl="0" eaLnBrk="0" fontAlgn="base" hangingPunct="0">
        <a:spcBef>
          <a:spcPct val="20000"/>
        </a:spcBef>
        <a:spcAft>
          <a:spcPct val="0"/>
        </a:spcAft>
        <a:buChar char="»"/>
        <a:defRPr sz="429">
          <a:solidFill>
            <a:schemeClr val="tx1"/>
          </a:solidFill>
          <a:latin typeface="+mn-lt"/>
        </a:defRPr>
      </a:lvl5pPr>
      <a:lvl6pPr marL="596606" indent="-50618" algn="l" defTabSz="201981" rtl="0" fontAlgn="base">
        <a:spcBef>
          <a:spcPct val="20000"/>
        </a:spcBef>
        <a:spcAft>
          <a:spcPct val="0"/>
        </a:spcAft>
        <a:buChar char="»"/>
        <a:defRPr sz="429">
          <a:solidFill>
            <a:schemeClr val="tx1"/>
          </a:solidFill>
          <a:latin typeface="+mn-lt"/>
        </a:defRPr>
      </a:lvl6pPr>
      <a:lvl7pPr marL="738140" indent="-50618" algn="l" defTabSz="201981" rtl="0" fontAlgn="base">
        <a:spcBef>
          <a:spcPct val="20000"/>
        </a:spcBef>
        <a:spcAft>
          <a:spcPct val="0"/>
        </a:spcAft>
        <a:buChar char="»"/>
        <a:defRPr sz="429">
          <a:solidFill>
            <a:schemeClr val="tx1"/>
          </a:solidFill>
          <a:latin typeface="+mn-lt"/>
        </a:defRPr>
      </a:lvl7pPr>
      <a:lvl8pPr marL="879674" indent="-50618" algn="l" defTabSz="201981" rtl="0" fontAlgn="base">
        <a:spcBef>
          <a:spcPct val="20000"/>
        </a:spcBef>
        <a:spcAft>
          <a:spcPct val="0"/>
        </a:spcAft>
        <a:buChar char="»"/>
        <a:defRPr sz="429">
          <a:solidFill>
            <a:schemeClr val="tx1"/>
          </a:solidFill>
          <a:latin typeface="+mn-lt"/>
        </a:defRPr>
      </a:lvl8pPr>
      <a:lvl9pPr marL="1021209" indent="-50618" algn="l" defTabSz="201981" rtl="0" fontAlgn="base">
        <a:spcBef>
          <a:spcPct val="20000"/>
        </a:spcBef>
        <a:spcAft>
          <a:spcPct val="0"/>
        </a:spcAft>
        <a:buChar char="»"/>
        <a:defRPr sz="429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83068" rtl="0" eaLnBrk="1" latinLnBrk="0" hangingPunct="1">
        <a:defRPr sz="554" kern="1200">
          <a:solidFill>
            <a:schemeClr val="tx1"/>
          </a:solidFill>
          <a:latin typeface="+mn-lt"/>
          <a:ea typeface="+mn-ea"/>
          <a:cs typeface="+mn-cs"/>
        </a:defRPr>
      </a:lvl1pPr>
      <a:lvl2pPr marL="141534" algn="l" defTabSz="283068" rtl="0" eaLnBrk="1" latinLnBrk="0" hangingPunct="1">
        <a:defRPr sz="554" kern="1200">
          <a:solidFill>
            <a:schemeClr val="tx1"/>
          </a:solidFill>
          <a:latin typeface="+mn-lt"/>
          <a:ea typeface="+mn-ea"/>
          <a:cs typeface="+mn-cs"/>
        </a:defRPr>
      </a:lvl2pPr>
      <a:lvl3pPr marL="283068" algn="l" defTabSz="283068" rtl="0" eaLnBrk="1" latinLnBrk="0" hangingPunct="1">
        <a:defRPr sz="554" kern="1200">
          <a:solidFill>
            <a:schemeClr val="tx1"/>
          </a:solidFill>
          <a:latin typeface="+mn-lt"/>
          <a:ea typeface="+mn-ea"/>
          <a:cs typeface="+mn-cs"/>
        </a:defRPr>
      </a:lvl3pPr>
      <a:lvl4pPr marL="424603" algn="l" defTabSz="283068" rtl="0" eaLnBrk="1" latinLnBrk="0" hangingPunct="1">
        <a:defRPr sz="554" kern="1200">
          <a:solidFill>
            <a:schemeClr val="tx1"/>
          </a:solidFill>
          <a:latin typeface="+mn-lt"/>
          <a:ea typeface="+mn-ea"/>
          <a:cs typeface="+mn-cs"/>
        </a:defRPr>
      </a:lvl4pPr>
      <a:lvl5pPr marL="566137" algn="l" defTabSz="283068" rtl="0" eaLnBrk="1" latinLnBrk="0" hangingPunct="1">
        <a:defRPr sz="554" kern="1200">
          <a:solidFill>
            <a:schemeClr val="tx1"/>
          </a:solidFill>
          <a:latin typeface="+mn-lt"/>
          <a:ea typeface="+mn-ea"/>
          <a:cs typeface="+mn-cs"/>
        </a:defRPr>
      </a:lvl5pPr>
      <a:lvl6pPr marL="707671" algn="l" defTabSz="283068" rtl="0" eaLnBrk="1" latinLnBrk="0" hangingPunct="1">
        <a:defRPr sz="554" kern="1200">
          <a:solidFill>
            <a:schemeClr val="tx1"/>
          </a:solidFill>
          <a:latin typeface="+mn-lt"/>
          <a:ea typeface="+mn-ea"/>
          <a:cs typeface="+mn-cs"/>
        </a:defRPr>
      </a:lvl6pPr>
      <a:lvl7pPr marL="849205" algn="l" defTabSz="283068" rtl="0" eaLnBrk="1" latinLnBrk="0" hangingPunct="1">
        <a:defRPr sz="554" kern="1200">
          <a:solidFill>
            <a:schemeClr val="tx1"/>
          </a:solidFill>
          <a:latin typeface="+mn-lt"/>
          <a:ea typeface="+mn-ea"/>
          <a:cs typeface="+mn-cs"/>
        </a:defRPr>
      </a:lvl7pPr>
      <a:lvl8pPr marL="990739" algn="l" defTabSz="283068" rtl="0" eaLnBrk="1" latinLnBrk="0" hangingPunct="1">
        <a:defRPr sz="554" kern="1200">
          <a:solidFill>
            <a:schemeClr val="tx1"/>
          </a:solidFill>
          <a:latin typeface="+mn-lt"/>
          <a:ea typeface="+mn-ea"/>
          <a:cs typeface="+mn-cs"/>
        </a:defRPr>
      </a:lvl8pPr>
      <a:lvl9pPr marL="1132274" algn="l" defTabSz="283068" rtl="0" eaLnBrk="1" latinLnBrk="0" hangingPunct="1">
        <a:defRPr sz="55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hdo.maine.gov/tableau/prescriptionReports.cshtml" TargetMode="External"/><Relationship Id="rId7" Type="http://schemas.openxmlformats.org/officeDocument/2006/relationships/hyperlink" Target="https://mhdo.maine.gov/tableau/baselineHealthcareExpQuality.cshtml" TargetMode="External"/><Relationship Id="rId2" Type="http://schemas.openxmlformats.org/officeDocument/2006/relationships/hyperlink" Target="https://www.comparemaine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hdo.maine.gov/_pdf/MHDO%20Rx%20Transparency%20Report_221213.pdf" TargetMode="External"/><Relationship Id="rId5" Type="http://schemas.openxmlformats.org/officeDocument/2006/relationships/hyperlink" Target="https://mhdo.maine.gov/hospital_financials.htm" TargetMode="External"/><Relationship Id="rId4" Type="http://schemas.openxmlformats.org/officeDocument/2006/relationships/hyperlink" Target="https://mhdo.maine.gov/tableau/data.cs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gislature.maine.gov/bills/getPDF.asp?paper=SP0118&amp;item=1&amp;snum=13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egislature.maine.gov/bills/getPDF.asp?paper=HP0205&amp;item=1&amp;snum=131" TargetMode="External"/><Relationship Id="rId4" Type="http://schemas.openxmlformats.org/officeDocument/2006/relationships/hyperlink" Target="https://legislature.maine.gov/bills/getPDF.asp?paper=SP0094&amp;item=1&amp;snum=131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legislature.maine.gov/bills/getPDF.asp?paper=HP0226&amp;item=1&amp;snum=13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3158" y="779645"/>
            <a:ext cx="9935105" cy="957715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3158" y="2039814"/>
            <a:ext cx="10009324" cy="4268221"/>
          </a:xfrm>
        </p:spPr>
        <p:txBody>
          <a:bodyPr>
            <a:noAutofit/>
          </a:bodyPr>
          <a:lstStyle/>
          <a:p>
            <a:pPr marL="227013" marR="0" lvl="0" indent="-2270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ea typeface="Calibri" panose="020F0502020204030204" pitchFamily="34" charset="0"/>
              </a:rPr>
              <a:t>Request</a:t>
            </a:r>
            <a:r>
              <a:rPr lang="en-US" sz="24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to Initiate Rulemaking for:</a:t>
            </a:r>
          </a:p>
          <a:p>
            <a:pPr marL="461963" marR="0" lvl="1" indent="-2349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Chapter 243, </a:t>
            </a:r>
            <a:r>
              <a:rPr lang="en-US" i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Uniform Reporting System for Health Care Claims Data Sets</a:t>
            </a:r>
          </a:p>
          <a:p>
            <a:pPr marL="687388" lvl="5" indent="-2254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effectLst/>
                <a:ea typeface="Calibri" panose="020F0502020204030204" pitchFamily="34" charset="0"/>
              </a:rPr>
              <a:t>42 CFR Part 2-Confidentialty of Substance Use Disorder Patient Records</a:t>
            </a:r>
            <a:endParaRPr lang="en-US" sz="24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461963" marR="0" lvl="1" indent="-2349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Chapter 247, </a:t>
            </a:r>
            <a:r>
              <a:rPr lang="en-US" i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Uniform Reporting System for Non-Claims Based Payments and Other Supplemental Health Care Data Sets</a:t>
            </a:r>
            <a:endParaRPr lang="en-US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461963" lvl="1" indent="-2349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Chapter 270, </a:t>
            </a:r>
            <a:r>
              <a:rPr lang="en-US" i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Uniform Reporting System for Health Care Quality Data Sets </a:t>
            </a:r>
          </a:p>
          <a:p>
            <a:pPr marL="227013" marR="0" lvl="0" indent="-2270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Legislative Update</a:t>
            </a:r>
          </a:p>
          <a:p>
            <a:pPr marL="227013" marR="0" lvl="0" indent="-2270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Status of Legislative Reports</a:t>
            </a:r>
          </a:p>
          <a:p>
            <a:pPr marL="227013" marR="0" lvl="0" indent="-2270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Tri-State APCD Collaborative</a:t>
            </a:r>
          </a:p>
          <a:p>
            <a:pPr marL="227013" marR="0" lvl="0" indent="-2270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ea typeface="Calibri" panose="020F0502020204030204" pitchFamily="34" charset="0"/>
              </a:rPr>
              <a:t>Maine Quality Forum</a:t>
            </a:r>
            <a:endParaRPr lang="en-US" sz="2400" dirty="0"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1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022" y="223682"/>
            <a:ext cx="3151163" cy="96017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1BF7BC-1AD9-43D3-A3F0-C757032F0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MHDO Board Meeting February  2, 2023</a:t>
            </a:r>
          </a:p>
        </p:txBody>
      </p:sp>
    </p:spTree>
    <p:extLst>
      <p:ext uri="{BB962C8B-B14F-4D97-AF65-F5344CB8AC3E}">
        <p14:creationId xmlns:p14="http://schemas.microsoft.com/office/powerpoint/2010/main" val="2542654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7770-A74A-44F3-819C-AB87AC9AE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Reports Due to Legislature &amp; Timelines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2206DAC-E86F-4221-B532-409F725757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7001672"/>
              </p:ext>
            </p:extLst>
          </p:nvPr>
        </p:nvGraphicFramePr>
        <p:xfrm>
          <a:off x="-10048" y="8391"/>
          <a:ext cx="12202046" cy="6400479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4200203">
                  <a:extLst>
                    <a:ext uri="{9D8B030D-6E8A-4147-A177-3AD203B41FA5}">
                      <a16:colId xmlns:a16="http://schemas.microsoft.com/office/drawing/2014/main" val="3802540832"/>
                    </a:ext>
                  </a:extLst>
                </a:gridCol>
                <a:gridCol w="2582668">
                  <a:extLst>
                    <a:ext uri="{9D8B030D-6E8A-4147-A177-3AD203B41FA5}">
                      <a16:colId xmlns:a16="http://schemas.microsoft.com/office/drawing/2014/main" val="2727064419"/>
                    </a:ext>
                  </a:extLst>
                </a:gridCol>
                <a:gridCol w="1992023">
                  <a:extLst>
                    <a:ext uri="{9D8B030D-6E8A-4147-A177-3AD203B41FA5}">
                      <a16:colId xmlns:a16="http://schemas.microsoft.com/office/drawing/2014/main" val="649657014"/>
                    </a:ext>
                  </a:extLst>
                </a:gridCol>
                <a:gridCol w="3427152">
                  <a:extLst>
                    <a:ext uri="{9D8B030D-6E8A-4147-A177-3AD203B41FA5}">
                      <a16:colId xmlns:a16="http://schemas.microsoft.com/office/drawing/2014/main" val="3124679994"/>
                    </a:ext>
                  </a:extLst>
                </a:gridCol>
              </a:tblGrid>
              <a:tr h="5814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MHDO Report</a:t>
                      </a:r>
                    </a:p>
                  </a:txBody>
                  <a:tcPr marL="69179" marR="691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Statute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179" marR="691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Status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179" marR="691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Submit to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179" marR="69179" marT="0" marB="0"/>
                </a:tc>
                <a:extLst>
                  <a:ext uri="{0D108BD9-81ED-4DB2-BD59-A6C34878D82A}">
                    <a16:rowId xmlns:a16="http://schemas.microsoft.com/office/drawing/2014/main" val="3730774420"/>
                  </a:ext>
                </a:extLst>
              </a:tr>
              <a:tr h="96983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600" b="0" dirty="0">
                          <a:effectLst/>
                        </a:rPr>
                        <a:t>Prescription Drug Pricing Transparency, 3</a:t>
                      </a:r>
                      <a:r>
                        <a:rPr lang="en-US" sz="1600" b="0" baseline="30000" dirty="0">
                          <a:effectLst/>
                        </a:rPr>
                        <a:t>rd</a:t>
                      </a:r>
                      <a:r>
                        <a:rPr lang="en-US" sz="1600" b="0" dirty="0">
                          <a:effectLst/>
                        </a:rPr>
                        <a:t> report </a:t>
                      </a:r>
                    </a:p>
                  </a:txBody>
                  <a:tcPr marL="69179" marR="691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PL 2020, Chapter 470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179" marR="691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trike="noStrike" baseline="0" dirty="0">
                          <a:effectLst/>
                        </a:rPr>
                        <a:t>Completed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179" marR="691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Joint Standing Committee on Health Coverage, Insurance and Financial Services (HCIFS)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179" marR="69179" marT="0" marB="0"/>
                </a:tc>
                <a:extLst>
                  <a:ext uri="{0D108BD9-81ED-4DB2-BD59-A6C34878D82A}">
                    <a16:rowId xmlns:a16="http://schemas.microsoft.com/office/drawing/2014/main" val="4236288795"/>
                  </a:ext>
                </a:extLst>
              </a:tr>
              <a:tr h="9698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Top 25 most frequently prescribed drugs in the State, costliest and highest year-over-year increases, 5</a:t>
                      </a:r>
                      <a:r>
                        <a:rPr lang="en-US" sz="1600" b="0" baseline="30000" dirty="0">
                          <a:effectLst/>
                        </a:rPr>
                        <a:t>th</a:t>
                      </a:r>
                      <a:r>
                        <a:rPr lang="en-US" sz="1600" b="0" dirty="0">
                          <a:effectLst/>
                        </a:rPr>
                        <a:t> report</a:t>
                      </a:r>
                    </a:p>
                  </a:txBody>
                  <a:tcPr marL="69179" marR="691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PL 2017, Chapter 406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179" marR="691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Completed</a:t>
                      </a:r>
                    </a:p>
                  </a:txBody>
                  <a:tcPr marL="69179" marR="691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HCIFS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179" marR="69179" marT="0" marB="0"/>
                </a:tc>
                <a:extLst>
                  <a:ext uri="{0D108BD9-81ED-4DB2-BD59-A6C34878D82A}">
                    <a16:rowId xmlns:a16="http://schemas.microsoft.com/office/drawing/2014/main" val="3302140315"/>
                  </a:ext>
                </a:extLst>
              </a:tr>
              <a:tr h="9698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New:  </a:t>
                      </a:r>
                      <a:r>
                        <a:rPr lang="en-US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Health Care Expenditures in Maine-Baseline Report</a:t>
                      </a:r>
                    </a:p>
                  </a:txBody>
                  <a:tcPr marL="69179" marR="691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 2021, Chapter 459</a:t>
                      </a:r>
                    </a:p>
                  </a:txBody>
                  <a:tcPr marL="69179" marR="691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Completed</a:t>
                      </a:r>
                    </a:p>
                  </a:txBody>
                  <a:tcPr marL="69179" marR="691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Governor’s Office</a:t>
                      </a:r>
                    </a:p>
                  </a:txBody>
                  <a:tcPr marL="69179" marR="69179" marT="0" marB="0"/>
                </a:tc>
                <a:extLst>
                  <a:ext uri="{0D108BD9-81ED-4DB2-BD59-A6C34878D82A}">
                    <a16:rowId xmlns:a16="http://schemas.microsoft.com/office/drawing/2014/main" val="1407569035"/>
                  </a:ext>
                </a:extLst>
              </a:tr>
              <a:tr h="9698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Primary Care Spending , 4</a:t>
                      </a:r>
                      <a:r>
                        <a:rPr lang="en-US" sz="1600" b="0" baseline="30000" dirty="0">
                          <a:effectLst/>
                        </a:rPr>
                        <a:t>th</a:t>
                      </a:r>
                      <a:r>
                        <a:rPr lang="en-US" sz="1600" b="0" dirty="0">
                          <a:effectLst/>
                        </a:rPr>
                        <a:t> report</a:t>
                      </a:r>
                    </a:p>
                    <a:p>
                      <a:pPr marL="227013" marR="0" indent="-227013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1200" b="0" dirty="0">
                          <a:effectLst/>
                        </a:rPr>
                        <a:t>Plan to send MQF’s advisory committee draft report for review week of 2/6/23</a:t>
                      </a:r>
                    </a:p>
                  </a:txBody>
                  <a:tcPr marL="69179" marR="691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PL 2019, Chapter 244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179" marR="691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Process - plan to submit 2/21/23</a:t>
                      </a:r>
                    </a:p>
                  </a:txBody>
                  <a:tcPr marL="69179" marR="691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HCIFS &amp; the Commissioner of DHHS</a:t>
                      </a:r>
                    </a:p>
                  </a:txBody>
                  <a:tcPr marL="69179" marR="69179" marT="0" marB="0"/>
                </a:tc>
                <a:extLst>
                  <a:ext uri="{0D108BD9-81ED-4DB2-BD59-A6C34878D82A}">
                    <a16:rowId xmlns:a16="http://schemas.microsoft.com/office/drawing/2014/main" val="2961219384"/>
                  </a:ext>
                </a:extLst>
              </a:tr>
              <a:tr h="9698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New:  </a:t>
                      </a:r>
                      <a:r>
                        <a:rPr lang="en-US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International Referenced Rate Pricing for Prescription Drugs</a:t>
                      </a:r>
                    </a:p>
                  </a:txBody>
                  <a:tcPr marL="69179" marR="691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 2021, Chapter 606</a:t>
                      </a:r>
                    </a:p>
                  </a:txBody>
                  <a:tcPr marL="69179" marR="691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Process - plan to submit week of 2/13</a:t>
                      </a:r>
                    </a:p>
                  </a:txBody>
                  <a:tcPr marL="69179" marR="691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HCIFS, Office of Affordable Health Care and the Maine Prescription Drug Affordability Board</a:t>
                      </a:r>
                    </a:p>
                  </a:txBody>
                  <a:tcPr marL="69179" marR="69179" marT="0" marB="0"/>
                </a:tc>
                <a:extLst>
                  <a:ext uri="{0D108BD9-81ED-4DB2-BD59-A6C34878D82A}">
                    <a16:rowId xmlns:a16="http://schemas.microsoft.com/office/drawing/2014/main" val="1183810647"/>
                  </a:ext>
                </a:extLst>
              </a:tr>
              <a:tr h="9698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New: </a:t>
                      </a:r>
                      <a:r>
                        <a:rPr lang="en-US" sz="1600" b="0" dirty="0">
                          <a:effectLst/>
                        </a:rPr>
                        <a:t>Behavioral Health Care Spending</a:t>
                      </a:r>
                    </a:p>
                    <a:p>
                      <a:pPr marL="227013" marR="0" indent="-227013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1200" b="0" dirty="0">
                          <a:effectLst/>
                        </a:rPr>
                        <a:t>Plan to send MQF’s advisory committee draft report for review week of 2/20/23</a:t>
                      </a:r>
                    </a:p>
                  </a:txBody>
                  <a:tcPr marL="69179" marR="691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PL 2021, Chapter 603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179" marR="691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trike="noStrik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Process - plan to submit week of 3/6</a:t>
                      </a:r>
                    </a:p>
                  </a:txBody>
                  <a:tcPr marL="69179" marR="691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HCIFS &amp; the Commissioner of DHHS</a:t>
                      </a:r>
                    </a:p>
                  </a:txBody>
                  <a:tcPr marL="69179" marR="69179" marT="0" marB="0"/>
                </a:tc>
                <a:extLst>
                  <a:ext uri="{0D108BD9-81ED-4DB2-BD59-A6C34878D82A}">
                    <a16:rowId xmlns:a16="http://schemas.microsoft.com/office/drawing/2014/main" val="119969660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825DC5-FB5C-492D-A3E6-872DC7C71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43478" y="6399416"/>
            <a:ext cx="4822804" cy="450193"/>
          </a:xfrm>
        </p:spPr>
        <p:txBody>
          <a:bodyPr/>
          <a:lstStyle/>
          <a:p>
            <a:r>
              <a:rPr lang="en-US" dirty="0"/>
              <a:t>MHDO Board Meeting February 2,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D2C6BD-C51C-4CDE-BF68-8791C1640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D467072D-7E2B-45C1-96CD-312D43C1A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91402" y="839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147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FA323-0A3D-4877-BD2A-37CC2A4BB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074" y="200967"/>
            <a:ext cx="10019408" cy="1540747"/>
          </a:xfrm>
        </p:spPr>
        <p:txBody>
          <a:bodyPr>
            <a:normAutofit/>
          </a:bodyPr>
          <a:lstStyle/>
          <a:p>
            <a:pPr algn="ctr"/>
            <a:r>
              <a:rPr lang="en-US" sz="4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Tri-State APCD Collaborative</a:t>
            </a:r>
            <a:endParaRPr lang="en-US" sz="40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10693-7165-44CD-B94A-F7B6DC54B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Center for Improving Value in Health Care (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Colorado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’s APCD administrator),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Virginia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Health Information, and the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Maine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Health Data Organization are exploring the development of a multi-state APCD data product.</a:t>
            </a:r>
          </a:p>
          <a:p>
            <a:pPr marL="0" indent="0"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In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January we met with a group of data users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to discuss the value of a multi-state APCD data product. 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Developing a draft proposal based on feedback we received that we plan to share with a broader group of data users.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Exploring funding opportunities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E566E3-986D-444D-AAD9-6C491F721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MHDO Board Meeting February 2,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CCB54B-CB14-4D74-B823-4323824EC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238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1778D-EA8F-4825-B8C1-4DD0D0FEE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4"/>
            <a:ext cx="10115203" cy="1437694"/>
          </a:xfrm>
        </p:spPr>
        <p:txBody>
          <a:bodyPr/>
          <a:lstStyle/>
          <a:p>
            <a:pPr algn="ctr"/>
            <a:r>
              <a:rPr lang="en-US" b="1" dirty="0"/>
              <a:t>Key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7E05A-AEC6-41B5-A0CB-56CCCC38D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93456"/>
            <a:ext cx="10115202" cy="4398635"/>
          </a:xfrm>
        </p:spPr>
        <p:txBody>
          <a:bodyPr>
            <a:noAutofit/>
          </a:bodyPr>
          <a:lstStyle/>
          <a:p>
            <a:pPr marL="227013" indent="-2270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/>
              <a:t>Developing annual report on Primary Care Spending  in the State of Maine </a:t>
            </a:r>
            <a:endParaRPr lang="en-US" sz="2200" b="1" dirty="0"/>
          </a:p>
          <a:p>
            <a:pPr marL="227013" indent="-2270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/>
              <a:t>Developing annual report on Behavioral Health Care Spending in the State of Maine </a:t>
            </a:r>
            <a:endParaRPr lang="en-US" sz="2200" b="1" dirty="0"/>
          </a:p>
          <a:p>
            <a:pPr marL="227013" indent="-2270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/>
              <a:t>Developing annual report on Rate of Healthcare Associated Infections in the State of Maine </a:t>
            </a:r>
          </a:p>
          <a:p>
            <a:pPr marL="227013" indent="-2270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/>
              <a:t>Working with MHDO on the updates to the quality data on CompareMaine that will be included in the December 2022 release; and on a longer-term strategy to enhance quality data reported on CompareMaine.</a:t>
            </a:r>
          </a:p>
          <a:p>
            <a:pPr marL="227013" indent="-2270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/>
              <a:t>Project First Line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D19CF2-BBF8-48E1-A7C4-13EE65968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MHDO Board Meeting February 2, 2023</a:t>
            </a:r>
          </a:p>
        </p:txBody>
      </p:sp>
      <p:pic>
        <p:nvPicPr>
          <p:cNvPr id="6" name="Picture 2" descr="logo of words">
            <a:extLst>
              <a:ext uri="{FF2B5EF4-FFF2-40B4-BE49-F238E27FC236}">
                <a16:creationId xmlns:a16="http://schemas.microsoft.com/office/drawing/2014/main" id="{45028304-AA01-467B-BB14-911ABD3351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56" y="300601"/>
            <a:ext cx="384810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B8127ADB-F351-41CD-9C32-CD748FF39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4CE482DC-2269-4F26-9D2A-7E44B1A4CD8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60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E00DC-9915-4538-B631-6793994AB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534" y="770021"/>
            <a:ext cx="10018948" cy="967339"/>
          </a:xfrm>
        </p:spPr>
        <p:txBody>
          <a:bodyPr/>
          <a:lstStyle/>
          <a:p>
            <a:pPr algn="ctr"/>
            <a:r>
              <a:rPr lang="en-US" b="1" dirty="0"/>
              <a:t>Request to Initiate Rulemaking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5840D-04EF-4698-99A7-EE67F99AB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3534" y="1982062"/>
            <a:ext cx="10135402" cy="3829279"/>
          </a:xfrm>
        </p:spPr>
        <p:txBody>
          <a:bodyPr>
            <a:normAutofit fontScale="77500" lnSpcReduction="20000"/>
          </a:bodyPr>
          <a:lstStyle/>
          <a:p>
            <a:pPr marL="231775" indent="-2317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b="1" dirty="0"/>
              <a:t>Chapter 243</a:t>
            </a:r>
            <a:r>
              <a:rPr lang="en-US" dirty="0"/>
              <a:t>, </a:t>
            </a:r>
            <a:r>
              <a:rPr lang="en-US" i="1" dirty="0"/>
              <a:t>Uniform Reporting System for Health Care Claims Data Sets (routine technical)</a:t>
            </a:r>
          </a:p>
          <a:p>
            <a:pPr marL="461963" lvl="2" indent="-230188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100" dirty="0"/>
              <a:t>42 CFR Part 2-Confidentiality of Substance Use Disorder Patient Records</a:t>
            </a:r>
            <a:r>
              <a:rPr lang="en-US" dirty="0"/>
              <a:t>	</a:t>
            </a:r>
          </a:p>
          <a:p>
            <a:pPr marL="231775" indent="-231775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b="1" dirty="0"/>
              <a:t>Chapter 247</a:t>
            </a:r>
            <a:r>
              <a:rPr lang="en-US" dirty="0"/>
              <a:t>, </a:t>
            </a:r>
            <a:r>
              <a:rPr lang="en-US" i="1" dirty="0"/>
              <a:t>Uniform Reporting System for Non-Claims Based Payments and Other Supplemental Health Care Data Sets (routine technical)</a:t>
            </a:r>
            <a:endParaRPr lang="en-US" dirty="0"/>
          </a:p>
          <a:p>
            <a:pPr marL="231775" indent="-231775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b="1" dirty="0"/>
              <a:t>Chapter 270</a:t>
            </a:r>
            <a:r>
              <a:rPr lang="en-US" dirty="0"/>
              <a:t>, </a:t>
            </a:r>
            <a:r>
              <a:rPr lang="en-US" i="1" dirty="0"/>
              <a:t>Uniform Reporting System for Health Care Quality Data Sets (major substantive)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3C77E7-40E4-41F3-86B1-CA1C7D06A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MHDO Board Meeting February 2, 2023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7F4718-25C6-4F32-9943-F89E7BD5F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725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71CD1-0CA4-4BEF-AF45-F82344A1D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283" y="876300"/>
            <a:ext cx="10038200" cy="86106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Request to Initiate Rulemaking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792A9-BAD7-49FE-AA9F-B083B1EDF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4284" y="2009669"/>
            <a:ext cx="10038200" cy="3829279"/>
          </a:xfrm>
        </p:spPr>
        <p:txBody>
          <a:bodyPr>
            <a:normAutofit/>
          </a:bodyPr>
          <a:lstStyle/>
          <a:p>
            <a:pPr marL="231775" indent="-231775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600" b="1" dirty="0"/>
              <a:t>Chapter 243 and 247 (routine technical)</a:t>
            </a:r>
          </a:p>
          <a:p>
            <a:pPr marL="461963" lvl="1" indent="-230188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Public Hearing:  April 6, 2023</a:t>
            </a:r>
          </a:p>
          <a:p>
            <a:pPr marL="461963" lvl="1" indent="-230188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Board reviews comments and votes to adopt changes: June 6, 2023</a:t>
            </a:r>
          </a:p>
          <a:p>
            <a:pPr marL="231775" indent="-231775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600" b="1" dirty="0"/>
              <a:t>Chapter 270 (major substantive)</a:t>
            </a:r>
          </a:p>
          <a:p>
            <a:pPr marL="461963" lvl="1" indent="-230188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Public Hearing:  September 7, 2023</a:t>
            </a:r>
          </a:p>
          <a:p>
            <a:pPr marL="461963" lvl="1" indent="-230188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Board reviews comments and votes to  provisionally adopt changes: November 2, 2023</a:t>
            </a:r>
          </a:p>
          <a:p>
            <a:pPr marL="461963" lvl="1" indent="-230188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Proposed Rule sent to Legislative Committee by January 12, 2024, deadline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BA6849-44AD-434F-9348-0B6D5D995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MHDO Board Meeting February 2,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95E80A-91CF-430B-A508-26D9F6119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330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FA323-0A3D-4877-BD2A-37CC2A4BB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4393" y="567891"/>
            <a:ext cx="10115202" cy="1155032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131</a:t>
            </a:r>
            <a:r>
              <a:rPr lang="en-US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Maine Legislature, </a:t>
            </a:r>
            <a:b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First Regular Session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10693-7165-44CD-B94A-F7B6DC54B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4393" y="2039814"/>
            <a:ext cx="10115202" cy="4250295"/>
          </a:xfrm>
        </p:spPr>
        <p:txBody>
          <a:bodyPr>
            <a:normAutofit/>
          </a:bodyPr>
          <a:lstStyle/>
          <a:p>
            <a:pPr marL="227013" indent="-227013">
              <a:buFont typeface="+mj-lt"/>
              <a:buAutoNum type="arabicPeriod"/>
            </a:pPr>
            <a:r>
              <a:rPr lang="en-US" sz="2600" dirty="0"/>
              <a:t>HCIFS Committee leadership and members</a:t>
            </a:r>
          </a:p>
          <a:p>
            <a:pPr marL="227013" indent="-227013">
              <a:buFont typeface="+mj-lt"/>
              <a:buAutoNum type="arabicPeriod"/>
            </a:pPr>
            <a:r>
              <a:rPr lang="en-US" sz="2600" dirty="0"/>
              <a:t>HCIFS Committee Briefings</a:t>
            </a:r>
          </a:p>
          <a:p>
            <a:pPr marL="227013" indent="-227013">
              <a:buFont typeface="+mj-lt"/>
              <a:buAutoNum type="arabicPeriod"/>
            </a:pPr>
            <a:r>
              <a:rPr lang="en-US" sz="2600" dirty="0"/>
              <a:t>LR’s/LD’s of Interest to MHDO and/or MQF</a:t>
            </a:r>
          </a:p>
          <a:p>
            <a:pPr marL="227013" indent="-227013">
              <a:buFont typeface="+mj-lt"/>
              <a:buAutoNum type="arabicPeriod"/>
            </a:pPr>
            <a:r>
              <a:rPr lang="en-US" sz="2600" dirty="0"/>
              <a:t>Status of Rule Chapter 570 and Chapter 100 (major substantive rules)</a:t>
            </a:r>
          </a:p>
          <a:p>
            <a:pPr marL="227013" indent="-227013">
              <a:buFont typeface="+mj-lt"/>
              <a:buAutoNum type="arabicPeriod"/>
            </a:pPr>
            <a:r>
              <a:rPr lang="en-US" sz="2600" dirty="0"/>
              <a:t>Governor Mills recent nomination for Executive Director for Office of Affordable Health Care</a:t>
            </a:r>
          </a:p>
          <a:p>
            <a:endParaRPr lang="en-US" sz="2800" dirty="0"/>
          </a:p>
          <a:p>
            <a:pPr algn="r"/>
            <a:r>
              <a:rPr lang="en-US" sz="1600" dirty="0"/>
              <a:t>Note:  Session begins 12/7/2022 and adjourns 6/21/2023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E566E3-986D-444D-AAD9-6C491F721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MHDO Board Meeting February 2,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CCB54B-CB14-4D74-B823-4323824EC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54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AB6E427-3F73-4C06-A5D5-AE52C3883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8C9BDAA-0390-4B39-9B5C-BC95E5120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856016-BE08-4C1D-8CA1-128F39A14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210387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HCIFS Committee 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2B672-8985-4793-B7B5-BFF3D6479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71" y="2653800"/>
            <a:ext cx="3084844" cy="3335519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Committee on Health Coverage, Insurance and Financial Services (HCIFS)</a:t>
            </a:r>
          </a:p>
          <a:p>
            <a:endParaRPr lang="en-US" sz="1500" dirty="0">
              <a:solidFill>
                <a:srgbClr val="FFFFFF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9DB1FE5-9D46-433B-99D1-2F1B8DC798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4539D8-041E-4269-A015-F378F6247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9175" y="6459785"/>
            <a:ext cx="3757243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dirty="0"/>
              <a:t>MHDO Board Meeting February 2,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392069-3C9F-41BF-AF7E-E9060ABD2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CE482DC-2269-4F26-9D2A-7E44B1A4CD85}" type="slidenum">
              <a:rPr lang="en-US" sz="1900" smtClean="0">
                <a:solidFill>
                  <a:schemeClr val="tx2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5</a:t>
            </a:fld>
            <a:endParaRPr lang="en-US" sz="1900" dirty="0">
              <a:solidFill>
                <a:schemeClr val="tx2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3407AC7-B723-4E2F-A2BE-F5F09BC884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803420"/>
              </p:ext>
            </p:extLst>
          </p:nvPr>
        </p:nvGraphicFramePr>
        <p:xfrm>
          <a:off x="5132447" y="409073"/>
          <a:ext cx="5910951" cy="6017622"/>
        </p:xfrm>
        <a:graphic>
          <a:graphicData uri="http://schemas.openxmlformats.org/drawingml/2006/table">
            <a:tbl>
              <a:tblPr/>
              <a:tblGrid>
                <a:gridCol w="5910951">
                  <a:extLst>
                    <a:ext uri="{9D8B030D-6E8A-4147-A177-3AD203B41FA5}">
                      <a16:colId xmlns:a16="http://schemas.microsoft.com/office/drawing/2014/main" val="3911896189"/>
                    </a:ext>
                  </a:extLst>
                </a:gridCol>
              </a:tblGrid>
              <a:tr h="429065">
                <a:tc>
                  <a:txBody>
                    <a:bodyPr/>
                    <a:lstStyle/>
                    <a:p>
                      <a:pPr fontAlgn="t"/>
                      <a:r>
                        <a:rPr lang="en-US" sz="2400" b="1" u="none" strike="noStrike" dirty="0">
                          <a:effectLst/>
                        </a:rPr>
                        <a:t>Senator Donna Bailey </a:t>
                      </a:r>
                      <a:r>
                        <a:rPr lang="en-US" sz="2400" b="1" dirty="0">
                          <a:effectLst/>
                        </a:rPr>
                        <a:t>- Chair</a:t>
                      </a:r>
                      <a:endParaRPr lang="en-US" sz="2400" dirty="0">
                        <a:effectLst/>
                      </a:endParaRPr>
                    </a:p>
                  </a:txBody>
                  <a:tcPr marL="97134" marR="97134" marT="48567" marB="4856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2225406"/>
                  </a:ext>
                </a:extLst>
              </a:tr>
              <a:tr h="429065">
                <a:tc>
                  <a:txBody>
                    <a:bodyPr/>
                    <a:lstStyle/>
                    <a:p>
                      <a:pPr fontAlgn="t"/>
                      <a:r>
                        <a:rPr lang="en-US" sz="2400" b="1" u="none" strike="noStrike" dirty="0">
                          <a:effectLst/>
                        </a:rPr>
                        <a:t>Senator Eric Brakey</a:t>
                      </a:r>
                      <a:endParaRPr lang="en-US" sz="2400" dirty="0">
                        <a:effectLst/>
                      </a:endParaRPr>
                    </a:p>
                  </a:txBody>
                  <a:tcPr marL="97134" marR="97134" marT="48567" marB="4856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7355434"/>
                  </a:ext>
                </a:extLst>
              </a:tr>
              <a:tr h="429065">
                <a:tc>
                  <a:txBody>
                    <a:bodyPr/>
                    <a:lstStyle/>
                    <a:p>
                      <a:pPr fontAlgn="t"/>
                      <a:r>
                        <a:rPr lang="en-US" sz="2400" b="1" u="none" strike="noStrike" dirty="0">
                          <a:effectLst/>
                        </a:rPr>
                        <a:t>Senator Cameron Reny</a:t>
                      </a:r>
                      <a:endParaRPr lang="en-US" sz="2400" dirty="0">
                        <a:effectLst/>
                      </a:endParaRPr>
                    </a:p>
                  </a:txBody>
                  <a:tcPr marL="97134" marR="97134" marT="48567" marB="4856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2515236"/>
                  </a:ext>
                </a:extLst>
              </a:tr>
              <a:tr h="429065">
                <a:tc>
                  <a:txBody>
                    <a:bodyPr/>
                    <a:lstStyle/>
                    <a:p>
                      <a:pPr fontAlgn="t"/>
                      <a:r>
                        <a:rPr lang="en-US" sz="2400" b="1" u="none" strike="noStrike" dirty="0">
                          <a:effectLst/>
                        </a:rPr>
                        <a:t>Representative Anne Perry </a:t>
                      </a:r>
                      <a:r>
                        <a:rPr lang="en-US" sz="2400" b="1" dirty="0">
                          <a:effectLst/>
                        </a:rPr>
                        <a:t>- Chair</a:t>
                      </a:r>
                      <a:endParaRPr lang="en-US" sz="2400" dirty="0">
                        <a:effectLst/>
                      </a:endParaRPr>
                    </a:p>
                  </a:txBody>
                  <a:tcPr marL="97134" marR="97134" marT="48567" marB="4856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6805535"/>
                  </a:ext>
                </a:extLst>
              </a:tr>
              <a:tr h="429065">
                <a:tc>
                  <a:txBody>
                    <a:bodyPr/>
                    <a:lstStyle/>
                    <a:p>
                      <a:pPr fontAlgn="t"/>
                      <a:r>
                        <a:rPr lang="en-US" sz="2400" b="1" u="none" strike="noStrike" dirty="0">
                          <a:effectLst/>
                        </a:rPr>
                        <a:t>Representative Poppy Arford</a:t>
                      </a:r>
                      <a:endParaRPr lang="en-US" sz="2400" dirty="0">
                        <a:effectLst/>
                      </a:endParaRPr>
                    </a:p>
                  </a:txBody>
                  <a:tcPr marL="97134" marR="97134" marT="48567" marB="4856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5433011"/>
                  </a:ext>
                </a:extLst>
              </a:tr>
              <a:tr h="429065">
                <a:tc>
                  <a:txBody>
                    <a:bodyPr/>
                    <a:lstStyle/>
                    <a:p>
                      <a:pPr fontAlgn="t"/>
                      <a:r>
                        <a:rPr lang="en-US" sz="2400" b="1" u="none" strike="noStrike" dirty="0">
                          <a:effectLst/>
                        </a:rPr>
                        <a:t>Representative Sally Cluchey</a:t>
                      </a:r>
                      <a:endParaRPr lang="en-US" sz="2400" dirty="0">
                        <a:effectLst/>
                      </a:endParaRPr>
                    </a:p>
                  </a:txBody>
                  <a:tcPr marL="97134" marR="97134" marT="48567" marB="4856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5065807"/>
                  </a:ext>
                </a:extLst>
              </a:tr>
              <a:tr h="429065">
                <a:tc>
                  <a:txBody>
                    <a:bodyPr/>
                    <a:lstStyle/>
                    <a:p>
                      <a:pPr fontAlgn="t"/>
                      <a:r>
                        <a:rPr lang="en-US" sz="2400" b="1" u="none" strike="noStrike" dirty="0">
                          <a:effectLst/>
                        </a:rPr>
                        <a:t>Representative Scott Cyrway</a:t>
                      </a:r>
                      <a:endParaRPr lang="en-US" sz="2400" dirty="0">
                        <a:effectLst/>
                      </a:endParaRPr>
                    </a:p>
                  </a:txBody>
                  <a:tcPr marL="97134" marR="97134" marT="48567" marB="4856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944967"/>
                  </a:ext>
                </a:extLst>
              </a:tr>
              <a:tr h="429065">
                <a:tc>
                  <a:txBody>
                    <a:bodyPr/>
                    <a:lstStyle/>
                    <a:p>
                      <a:pPr fontAlgn="t"/>
                      <a:r>
                        <a:rPr lang="en-US" sz="2400" b="1" u="none" strike="noStrike" dirty="0">
                          <a:effectLst/>
                        </a:rPr>
                        <a:t>Representative Anne-Marie Mastraccio</a:t>
                      </a:r>
                      <a:endParaRPr lang="en-US" sz="2400" dirty="0">
                        <a:effectLst/>
                      </a:endParaRPr>
                    </a:p>
                  </a:txBody>
                  <a:tcPr marL="97134" marR="97134" marT="48567" marB="4856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6694117"/>
                  </a:ext>
                </a:extLst>
              </a:tr>
              <a:tr h="429065">
                <a:tc>
                  <a:txBody>
                    <a:bodyPr/>
                    <a:lstStyle/>
                    <a:p>
                      <a:pPr fontAlgn="t"/>
                      <a:r>
                        <a:rPr lang="en-US" sz="2400" b="1" u="none" strike="noStrike" dirty="0">
                          <a:effectLst/>
                        </a:rPr>
                        <a:t>Representative Kristi Mathieson</a:t>
                      </a:r>
                      <a:endParaRPr lang="en-US" sz="2400" dirty="0">
                        <a:effectLst/>
                      </a:endParaRPr>
                    </a:p>
                  </a:txBody>
                  <a:tcPr marL="97134" marR="97134" marT="48567" marB="4856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1846855"/>
                  </a:ext>
                </a:extLst>
              </a:tr>
              <a:tr h="429065">
                <a:tc>
                  <a:txBody>
                    <a:bodyPr/>
                    <a:lstStyle/>
                    <a:p>
                      <a:pPr fontAlgn="t"/>
                      <a:r>
                        <a:rPr lang="en-US" sz="2400" b="1" u="none" strike="noStrike" dirty="0">
                          <a:effectLst/>
                        </a:rPr>
                        <a:t>Representative Joshua Morris</a:t>
                      </a:r>
                      <a:endParaRPr lang="en-US" sz="2400" dirty="0">
                        <a:effectLst/>
                      </a:endParaRPr>
                    </a:p>
                  </a:txBody>
                  <a:tcPr marL="97134" marR="97134" marT="48567" marB="4856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5793723"/>
                  </a:ext>
                </a:extLst>
              </a:tr>
              <a:tr h="429065">
                <a:tc>
                  <a:txBody>
                    <a:bodyPr/>
                    <a:lstStyle/>
                    <a:p>
                      <a:pPr fontAlgn="t"/>
                      <a:r>
                        <a:rPr lang="en-US" sz="2400" b="1" u="none" strike="noStrike" dirty="0">
                          <a:effectLst/>
                        </a:rPr>
                        <a:t>Representative Robert Nutting</a:t>
                      </a:r>
                      <a:endParaRPr lang="en-US" sz="2400" dirty="0">
                        <a:effectLst/>
                      </a:endParaRPr>
                    </a:p>
                  </a:txBody>
                  <a:tcPr marL="97134" marR="97134" marT="48567" marB="4856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4669643"/>
                  </a:ext>
                </a:extLst>
              </a:tr>
              <a:tr h="429065">
                <a:tc>
                  <a:txBody>
                    <a:bodyPr/>
                    <a:lstStyle/>
                    <a:p>
                      <a:pPr fontAlgn="t"/>
                      <a:r>
                        <a:rPr lang="en-US" sz="2400" b="1" u="none" strike="noStrike" dirty="0">
                          <a:effectLst/>
                        </a:rPr>
                        <a:t>Representative Jane Pringle</a:t>
                      </a:r>
                      <a:endParaRPr lang="en-US" sz="2400" dirty="0">
                        <a:effectLst/>
                      </a:endParaRPr>
                    </a:p>
                  </a:txBody>
                  <a:tcPr marL="97134" marR="97134" marT="48567" marB="4856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845922"/>
                  </a:ext>
                </a:extLst>
              </a:tr>
              <a:tr h="429065">
                <a:tc>
                  <a:txBody>
                    <a:bodyPr/>
                    <a:lstStyle/>
                    <a:p>
                      <a:pPr fontAlgn="t"/>
                      <a:r>
                        <a:rPr lang="en-US" sz="2400" b="1" u="none" strike="noStrike" dirty="0">
                          <a:effectLst/>
                        </a:rPr>
                        <a:t>Representative Gregg Swallow</a:t>
                      </a:r>
                      <a:endParaRPr lang="en-US" sz="2400" dirty="0">
                        <a:effectLst/>
                      </a:endParaRPr>
                    </a:p>
                  </a:txBody>
                  <a:tcPr marL="97134" marR="97134" marT="48567" marB="4856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6347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2081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28CBC-C331-4DF5-9C4F-739A5F4F9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282" y="286603"/>
            <a:ext cx="10038200" cy="1450757"/>
          </a:xfrm>
        </p:spPr>
        <p:txBody>
          <a:bodyPr/>
          <a:lstStyle/>
          <a:p>
            <a:pPr algn="ctr"/>
            <a:r>
              <a:rPr lang="en-US" b="1" dirty="0"/>
              <a:t>HCIFS Committee Briefings (to date)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4BE25-9C1F-4B6F-87C5-18CFF78B4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4282" y="2030189"/>
            <a:ext cx="10115202" cy="4235857"/>
          </a:xfrm>
        </p:spPr>
        <p:txBody>
          <a:bodyPr>
            <a:normAutofit fontScale="85000" lnSpcReduction="20000"/>
          </a:bodyPr>
          <a:lstStyle/>
          <a:p>
            <a:pPr marL="231775" indent="-231775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600" b="1" dirty="0"/>
              <a:t>1/24/23-</a:t>
            </a:r>
            <a:r>
              <a:rPr lang="en-US" sz="2600" dirty="0"/>
              <a:t>Orientation on MHDO and MQF </a:t>
            </a:r>
          </a:p>
          <a:p>
            <a:pPr marL="461963" lvl="1" indent="-230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Briefing memo distributed to Committee </a:t>
            </a:r>
          </a:p>
          <a:p>
            <a:pPr marL="682625" lvl="2" indent="-2206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Copy sent to the Board and posted on MHDO’s website</a:t>
            </a:r>
          </a:p>
          <a:p>
            <a:pPr marL="231775" indent="-231775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600" b="1" dirty="0"/>
              <a:t>2/2/23</a:t>
            </a:r>
            <a:r>
              <a:rPr lang="en-US" sz="2600" dirty="0"/>
              <a:t>-Presentation to Committee on data/information available on MHDO website, including:</a:t>
            </a:r>
          </a:p>
          <a:p>
            <a:pPr marL="461963" lvl="1" indent="-230188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CompareMaine:</a:t>
            </a:r>
            <a:r>
              <a:rPr lang="en-US" dirty="0"/>
              <a:t>  </a:t>
            </a:r>
            <a:r>
              <a:rPr lang="en-US" dirty="0">
                <a:hlinkClick r:id="rId2"/>
              </a:rPr>
              <a:t>https://www.comparemaine.org/</a:t>
            </a:r>
            <a:endParaRPr lang="en-US" dirty="0"/>
          </a:p>
          <a:p>
            <a:pPr marL="461963" lvl="1" indent="-230188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Top 25 Drug Report:  </a:t>
            </a:r>
            <a:r>
              <a:rPr lang="en-US" dirty="0">
                <a:hlinkClick r:id="rId3"/>
              </a:rPr>
              <a:t>https://mhdo.maine.gov/tableau/prescriptionReports.cshtml</a:t>
            </a:r>
            <a:endParaRPr lang="en-US" dirty="0"/>
          </a:p>
          <a:p>
            <a:pPr marL="461963" lvl="1" indent="-230188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Data Availability:  </a:t>
            </a:r>
            <a:r>
              <a:rPr lang="en-US" dirty="0">
                <a:hlinkClick r:id="rId4"/>
              </a:rPr>
              <a:t>https://mhdo.maine.gov/tableau/data.cshtml</a:t>
            </a:r>
            <a:endParaRPr lang="en-US" dirty="0"/>
          </a:p>
          <a:p>
            <a:pPr marL="461963" lvl="1" indent="-230188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MHDO Standardized Hospital Financial Reports:  </a:t>
            </a:r>
            <a:r>
              <a:rPr lang="en-US" dirty="0">
                <a:hlinkClick r:id="rId5"/>
              </a:rPr>
              <a:t>https://mhdo.maine.gov/hospital_financials.htm</a:t>
            </a:r>
            <a:endParaRPr lang="en-US" dirty="0"/>
          </a:p>
          <a:p>
            <a:pPr marL="461963" lvl="1" indent="-230188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Rx Transparency Report: </a:t>
            </a:r>
            <a:r>
              <a:rPr lang="en-US" dirty="0">
                <a:hlinkClick r:id="rId6"/>
              </a:rPr>
              <a:t>https://mhdo.maine.gov/_pdf/MHDO%20Rx%20Transparency%20Report_221213.pdf</a:t>
            </a:r>
            <a:endParaRPr lang="en-US" dirty="0"/>
          </a:p>
          <a:p>
            <a:pPr marL="461963" lvl="1" indent="-230188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Health Care Expenditures and Health Care Quality in Maine:  Baseline Report </a:t>
            </a:r>
            <a:r>
              <a:rPr lang="en-US" dirty="0">
                <a:hlinkClick r:id="rId7"/>
              </a:rPr>
              <a:t>https://mhdo.maine.gov/tableau/baselineHealthcareExpQuality.cshtml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89E4D3-A063-412E-B747-67D76CF91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MHDO Board Meeting February 2,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EA4F3E-24D7-4DA6-803B-AB061B8D3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716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E1530B0-6F96-46C0-8B3E-3215CB75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54910CF-1B56-45D3-960A-E89F7B3B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DB8C35-417A-466F-B3F4-52C21A969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LR’s/LDs MHDO/MQF are Tracking</a:t>
            </a:r>
            <a:br>
              <a:rPr lang="en-US" sz="3600" dirty="0">
                <a:solidFill>
                  <a:srgbClr val="FFFFFF"/>
                </a:solidFill>
              </a:rPr>
            </a:b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669F804-A677-4B75-95F4-A5E4426FB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9490DF-4946-45C8-B7FB-F7E275802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42017" y="6459785"/>
            <a:ext cx="5105169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dirty="0">
                <a:solidFill>
                  <a:schemeClr val="tx2"/>
                </a:solidFill>
              </a:rPr>
              <a:t>MHDO Board Meeting February 2,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3F644B-CD30-43F1-BAC2-031D6983C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23055" y="6459785"/>
            <a:ext cx="1089428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CE482DC-2269-4F26-9D2A-7E44B1A4CD85}" type="slidenum">
              <a:rPr lang="en-US" sz="1900">
                <a:solidFill>
                  <a:schemeClr val="tx2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7</a:t>
            </a:fld>
            <a:endParaRPr lang="en-US" sz="1900" dirty="0">
              <a:solidFill>
                <a:schemeClr val="tx2"/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85B8C68-E494-49B4-A3F8-F38227A548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0238765"/>
              </p:ext>
            </p:extLst>
          </p:nvPr>
        </p:nvGraphicFramePr>
        <p:xfrm>
          <a:off x="4741863" y="750198"/>
          <a:ext cx="6797676" cy="54290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53">
                  <a:extLst>
                    <a:ext uri="{9D8B030D-6E8A-4147-A177-3AD203B41FA5}">
                      <a16:colId xmlns:a16="http://schemas.microsoft.com/office/drawing/2014/main" val="467079955"/>
                    </a:ext>
                  </a:extLst>
                </a:gridCol>
                <a:gridCol w="5530342">
                  <a:extLst>
                    <a:ext uri="{9D8B030D-6E8A-4147-A177-3AD203B41FA5}">
                      <a16:colId xmlns:a16="http://schemas.microsoft.com/office/drawing/2014/main" val="622994307"/>
                    </a:ext>
                  </a:extLst>
                </a:gridCol>
                <a:gridCol w="444381">
                  <a:extLst>
                    <a:ext uri="{9D8B030D-6E8A-4147-A177-3AD203B41FA5}">
                      <a16:colId xmlns:a16="http://schemas.microsoft.com/office/drawing/2014/main" val="1333621838"/>
                    </a:ext>
                  </a:extLst>
                </a:gridCol>
              </a:tblGrid>
              <a:tr h="2132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LR 52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An Act to Lower Pharmaceutical Costs by Manufacturing Generics in Maine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HCIFS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3238110618"/>
                  </a:ext>
                </a:extLst>
              </a:tr>
              <a:tr h="2132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LR 76/LD 252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 dirty="0">
                          <a:effectLst/>
                          <a:hlinkClick r:id="rId3"/>
                        </a:rPr>
                        <a:t>An Act Relating to Long-term Care Pharmacies</a:t>
                      </a:r>
                      <a:endParaRPr lang="en-US" sz="9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HCIFS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2568925902"/>
                  </a:ext>
                </a:extLst>
              </a:tr>
              <a:tr h="38306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LR 390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An Act to Strengthen the Sustainability and Value of Maine's Designated Health Information Exchange by Acquiring Enhanced Federal Funding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HHS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3780298462"/>
                  </a:ext>
                </a:extLst>
              </a:tr>
              <a:tr h="38306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LR 704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An Act to Ensure Transparency, Accountability and Accuracy Related to the Essential Support Workforce by Requiring Data Collection and Reporting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HHS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1983995979"/>
                  </a:ext>
                </a:extLst>
              </a:tr>
              <a:tr h="2132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LR 729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An Act to Enhance Cost-savings to Consumers of Prescription Drugs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HCIFS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3444906896"/>
                  </a:ext>
                </a:extLst>
              </a:tr>
              <a:tr h="2132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LR 735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An Act to Reduce Prescription Drug Costs Using Reference-based Pricing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HCIFS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211214819"/>
                  </a:ext>
                </a:extLst>
              </a:tr>
              <a:tr h="2132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LR 990/LD 190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 dirty="0">
                          <a:effectLst/>
                          <a:hlinkClick r:id="rId4"/>
                        </a:rPr>
                        <a:t>An Act to Develop a Long-term Plan to Address Mental Health Needs in Rural Maine (CONCEPT DRAFT)</a:t>
                      </a:r>
                      <a:endParaRPr lang="en-US" sz="9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HHS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2180772610"/>
                  </a:ext>
                </a:extLst>
              </a:tr>
              <a:tr h="2132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LR 1301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An Act to Increase Transparency of and Lower Health Care Costs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HCIFS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698088413"/>
                  </a:ext>
                </a:extLst>
              </a:tr>
              <a:tr h="2132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LR 1410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An Act Concerning Data Collection in Health Care Settings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HHS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1032409744"/>
                  </a:ext>
                </a:extLst>
              </a:tr>
              <a:tr h="2132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LR 1480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An Act to Reduce Prescription Drug Costs Using Reference-based Pricing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HCIFS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971163964"/>
                  </a:ext>
                </a:extLst>
              </a:tr>
              <a:tr h="3151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LR 1639/LD 307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 dirty="0">
                          <a:effectLst/>
                          <a:hlinkClick r:id="rId5"/>
                        </a:rPr>
                        <a:t>An Act to Lower the State's Health Care Costs (CONCEPT DRAFT)</a:t>
                      </a:r>
                      <a:endParaRPr lang="en-US" sz="9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HCIFS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3697368575"/>
                  </a:ext>
                </a:extLst>
              </a:tr>
              <a:tr h="38306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LR 1656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An Act to Protect Consumers' Privacy by Giving Consumers Greater Control over Their Data and to Establish Consumer Protections Regarding Small Dollar Loans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HCIFS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369631756"/>
                  </a:ext>
                </a:extLst>
              </a:tr>
              <a:tr h="38306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LR 1672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An Act Regarding Maine Consumers' Comparison Shopping for Certain Health Care Procedures and Lowering Health Care Costs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HCIFS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679452377"/>
                  </a:ext>
                </a:extLst>
              </a:tr>
              <a:tr h="2132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LR 1679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An Act to Protect Personal Information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JUD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2429754658"/>
                  </a:ext>
                </a:extLst>
              </a:tr>
              <a:tr h="2132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LR 1849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An Act Regarding Control over Personal Data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IDEA</a:t>
                      </a:r>
                      <a:endParaRPr 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52324791"/>
                  </a:ext>
                </a:extLst>
              </a:tr>
              <a:tr h="2132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LR 1997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An Act to Improve the State's Data Collection to Better Serve Its Citizens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SLG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83251946"/>
                  </a:ext>
                </a:extLst>
              </a:tr>
              <a:tr h="2132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LR 2108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An Act to Protect Personal Health Data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HCIFS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2221248993"/>
                  </a:ext>
                </a:extLst>
              </a:tr>
              <a:tr h="2132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LR 2156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An Act to Create Personal Data Protections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JUD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3126189818"/>
                  </a:ext>
                </a:extLst>
              </a:tr>
              <a:tr h="38306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LR 2217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An Act to Ensure the Collection of Accurate Gender Marker Information on State and Municipal Forms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SLG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426791976"/>
                  </a:ext>
                </a:extLst>
              </a:tr>
              <a:tr h="2132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LR 2253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An Act to Reduce Prescription Drug Costs by Using International Pricing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HCIFS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3786233668"/>
                  </a:ext>
                </a:extLst>
              </a:tr>
              <a:tr h="2132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LR 2382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An Act to Improve Transparency of Medical Billing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HCIFS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456822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0929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8434B-A235-4993-86B1-9972E7A15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533" y="286603"/>
            <a:ext cx="10018949" cy="1450757"/>
          </a:xfrm>
        </p:spPr>
        <p:txBody>
          <a:bodyPr/>
          <a:lstStyle/>
          <a:p>
            <a:pPr algn="ctr"/>
            <a:r>
              <a:rPr lang="en-US" b="1" dirty="0"/>
              <a:t>Status of MHDO Rule Chapter 570 and 100 (major substantive rules)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839B9-D040-4916-9C2A-F43D76DDA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3532" y="2039814"/>
            <a:ext cx="10018950" cy="3829279"/>
          </a:xfrm>
        </p:spPr>
        <p:txBody>
          <a:bodyPr>
            <a:normAutofit lnSpcReduction="10000"/>
          </a:bodyPr>
          <a:lstStyle/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00000"/>
                </a:solidFill>
              </a:rPr>
              <a:t>At the December 1, 2022, Board meeting MHDO Board provisionally adopted changes to Chapter 570, </a:t>
            </a:r>
            <a:r>
              <a:rPr lang="en-US" sz="2600" i="1" dirty="0">
                <a:solidFill>
                  <a:srgbClr val="333333"/>
                </a:solidFill>
                <a:effectLst/>
                <a:ea typeface="Calibri" panose="020F0502020204030204" pitchFamily="34" charset="0"/>
              </a:rPr>
              <a:t>Uniform Reporting System for Prescription Drug Price Data Sets</a:t>
            </a:r>
            <a:r>
              <a:rPr lang="en-US" sz="2600" i="1" dirty="0">
                <a:ea typeface="Calibri" panose="020F0502020204030204" pitchFamily="34" charset="0"/>
              </a:rPr>
              <a:t>; </a:t>
            </a:r>
            <a:r>
              <a:rPr lang="en-US" sz="2600" dirty="0">
                <a:solidFill>
                  <a:srgbClr val="000000"/>
                </a:solidFill>
              </a:rPr>
              <a:t>and Chapter 100, </a:t>
            </a:r>
            <a:r>
              <a:rPr lang="en-US" sz="2600" i="1" dirty="0">
                <a:solidFill>
                  <a:srgbClr val="333333"/>
                </a:solidFill>
                <a:effectLst/>
                <a:ea typeface="Calibri" panose="020F0502020204030204" pitchFamily="34" charset="0"/>
              </a:rPr>
              <a:t>Enforcement Procedures</a:t>
            </a:r>
            <a:r>
              <a:rPr lang="en-US" sz="2600" i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; and authorized Karynlee to send the proposed rule to the legislature.</a:t>
            </a:r>
            <a:endParaRPr lang="en-US" sz="2600" dirty="0">
              <a:solidFill>
                <a:srgbClr val="000000"/>
              </a:solidFill>
            </a:endParaRPr>
          </a:p>
          <a:p>
            <a:pPr marL="461963" indent="-234950">
              <a:buFont typeface="Wingdings" panose="05000000000000000000" pitchFamily="2" charset="2"/>
              <a:buChar char="Ø"/>
              <a:tabLst>
                <a:tab pos="9144000" algn="l"/>
                <a:tab pos="10115550" algn="l"/>
              </a:tabLst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</a:rPr>
              <a:t>LD 375</a:t>
            </a:r>
            <a:r>
              <a:rPr lang="en-US" sz="2400" dirty="0"/>
              <a:t> </a:t>
            </a:r>
            <a:r>
              <a:rPr lang="en-US" sz="2400" b="0" i="0" u="sng" strike="noStrike" dirty="0">
                <a:solidFill>
                  <a:srgbClr val="0563C1"/>
                </a:solidFill>
                <a:effectLst/>
                <a:hlinkClick r:id="rId2"/>
              </a:rPr>
              <a:t>Resolve, Regarding Legislative Review of Portions of Chapter 570: Uniform Reporting System for Prescription Drug Price Data Sets, a Major Substantive Rule of the Maine Health Data Organization</a:t>
            </a:r>
            <a:endParaRPr lang="en-US" sz="2400" b="0" i="0" u="sng" strike="noStrike" dirty="0">
              <a:solidFill>
                <a:srgbClr val="0563C1"/>
              </a:solidFill>
              <a:effectLst/>
            </a:endParaRPr>
          </a:p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600" dirty="0"/>
              <a:t>Public hearing on LD 375 scheduled for afternoon of 2/16</a:t>
            </a:r>
          </a:p>
          <a:p>
            <a:pPr marL="461963" lvl="1" indent="-2349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Sponsor of the LD is Representative Perry (co-chair of HCIFS committee)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95D5E9-FFC8-4C0C-AF9E-935C76FD8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MHDO Board Meeting February 2,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8E5FBA-A100-49BC-BAFE-A388CED5A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14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7C87D-F73C-4F89-B67C-87A4EB739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86603"/>
            <a:ext cx="10510787" cy="1450757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Governor Mills Nomination for Executive Director for Office of Affordable Health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18C1B-7AD4-4E28-8EBE-A05E62A6A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6904" y="2039814"/>
            <a:ext cx="10424161" cy="4216607"/>
          </a:xfrm>
        </p:spPr>
        <p:txBody>
          <a:bodyPr>
            <a:noAutofit/>
          </a:bodyPr>
          <a:lstStyle/>
          <a:p>
            <a:pPr marL="0" marR="0" indent="0" fontAlgn="base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dirty="0"/>
              <a:t>Governor Mills announced 1/30/23, that she has nominated Meg Garratt-Reed, the current Director of the Office of the Health Insurance Marketplace at the Department of Health and Human Services (DHHS), as the Executive Director </a:t>
            </a:r>
            <a:r>
              <a:rPr lang="en-US" sz="2000" dirty="0">
                <a:effectLst/>
                <a:ea typeface="Calibri" panose="020F0502020204030204" pitchFamily="34" charset="0"/>
              </a:rPr>
              <a:t>of the new Office of Affordable Health Care.  </a:t>
            </a:r>
          </a:p>
          <a:p>
            <a:pPr marL="0" marR="0" indent="0" fontAlgn="base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dirty="0">
                <a:effectLst/>
                <a:ea typeface="Calibri" panose="020F0502020204030204" pitchFamily="34" charset="0"/>
              </a:rPr>
              <a:t>Meg previously served as senior advisor for coverage and affordability at DHHS. Prior to joining the Department, Garratt-Reed was director of policy and partnerships at United States of Care, a non-partisan non-profit organization supporting state-level efforts to expand quality, affordable health care, and served as a special assistant to the Director of Delivery System Reform in the Office of the Administrator at the U.S. Centers for Medicare and Medicaid Services. </a:t>
            </a:r>
            <a:endParaRPr lang="en-US" sz="2000" dirty="0">
              <a:ea typeface="Calibri" panose="020F0502020204030204" pitchFamily="34" charset="0"/>
            </a:endParaRPr>
          </a:p>
          <a:p>
            <a:pPr marL="0" marR="0" indent="0" fontAlgn="base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dirty="0">
                <a:effectLst/>
                <a:ea typeface="Calibri" panose="020F0502020204030204" pitchFamily="34" charset="0"/>
              </a:rPr>
              <a:t>The nomination is subject to review by the Legislature’s Health Coverage, Insurance, and Financial Services Committee and confirmation by the Maine State Senate. </a:t>
            </a:r>
            <a:endParaRPr lang="en-US" sz="2000" dirty="0">
              <a:ea typeface="Calibri" panose="020F0502020204030204" pitchFamily="34" charset="0"/>
            </a:endParaRPr>
          </a:p>
          <a:p>
            <a:pPr marL="0" marR="0" indent="0" fontAlgn="base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dirty="0">
                <a:effectLst/>
                <a:ea typeface="Calibri" panose="020F0502020204030204" pitchFamily="34" charset="0"/>
              </a:rPr>
              <a:t>The executive director serves a five-year term. 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27C8BC-52E8-484C-990C-2A413BF7B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MHDO Board Meeting February 2,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AC1544-9F49-4141-85CE-E4CCE9FE0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13485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Custom Design">
  <a:themeElements>
    <a:clrScheme name="Custom Design 12">
      <a:dk1>
        <a:srgbClr val="000000"/>
      </a:dk1>
      <a:lt1>
        <a:srgbClr val="5B97B1"/>
      </a:lt1>
      <a:dk2>
        <a:srgbClr val="000000"/>
      </a:dk2>
      <a:lt2>
        <a:srgbClr val="808080"/>
      </a:lt2>
      <a:accent1>
        <a:srgbClr val="D7D7D7"/>
      </a:accent1>
      <a:accent2>
        <a:srgbClr val="003466"/>
      </a:accent2>
      <a:accent3>
        <a:srgbClr val="B5C9D5"/>
      </a:accent3>
      <a:accent4>
        <a:srgbClr val="000000"/>
      </a:accent4>
      <a:accent5>
        <a:srgbClr val="E8E8E8"/>
      </a:accent5>
      <a:accent6>
        <a:srgbClr val="002E5C"/>
      </a:accent6>
      <a:hlink>
        <a:srgbClr val="008000"/>
      </a:hlink>
      <a:folHlink>
        <a:srgbClr val="8000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29184" tIns="329184" rIns="329184" bIns="329184" numCol="1" anchor="t" anchorCtr="0" compatLnSpc="1">
        <a:prstTxWarp prst="textNoShape">
          <a:avLst/>
        </a:prstTxWarp>
        <a:spAutoFit/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29184" tIns="329184" rIns="329184" bIns="329184" numCol="1" anchor="t" anchorCtr="0" compatLnSpc="1">
        <a:prstTxWarp prst="textNoShape">
          <a:avLst/>
        </a:prstTxWarp>
        <a:spAutoFit/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000000"/>
        </a:dk1>
        <a:lt1>
          <a:srgbClr val="5B97B1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B5C9D5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5ABF7CBCBD7D4C97F7B3852BBF8017" ma:contentTypeVersion="5" ma:contentTypeDescription="Create a new document." ma:contentTypeScope="" ma:versionID="114cfa938927b21c61d8745db80dc3d3">
  <xsd:schema xmlns:xsd="http://www.w3.org/2001/XMLSchema" xmlns:xs="http://www.w3.org/2001/XMLSchema" xmlns:p="http://schemas.microsoft.com/office/2006/metadata/properties" xmlns:ns3="8fe2067a-31b0-458f-a81b-54502c5a278d" targetNamespace="http://schemas.microsoft.com/office/2006/metadata/properties" ma:root="true" ma:fieldsID="3e3016455444da2927782e04aed2bc8c" ns3:_="">
    <xsd:import namespace="8fe2067a-31b0-458f-a81b-54502c5a278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e2067a-31b0-458f-a81b-54502c5a27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6FDC4F-32CE-4025-94F1-A4DA19BC6448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8fe2067a-31b0-458f-a81b-54502c5a278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46CE121-E200-432B-A479-8F3F8E750E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e2067a-31b0-458f-a81b-54502c5a27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1CB3BA1-9D7F-4CE1-9FB7-41F0141240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15612</TotalTime>
  <Words>1609</Words>
  <Application>Microsoft Office PowerPoint</Application>
  <PresentationFormat>Widescreen</PresentationFormat>
  <Paragraphs>203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Arial Narrow</vt:lpstr>
      <vt:lpstr>Calibri</vt:lpstr>
      <vt:lpstr>Calibri Light</vt:lpstr>
      <vt:lpstr>Wingdings</vt:lpstr>
      <vt:lpstr>Retrospect</vt:lpstr>
      <vt:lpstr>Custom Design</vt:lpstr>
      <vt:lpstr>Content</vt:lpstr>
      <vt:lpstr>Request to Initiate Rulemaking </vt:lpstr>
      <vt:lpstr>Request to Initiate Rulemaking </vt:lpstr>
      <vt:lpstr>131st Maine Legislature,  First Regular Session</vt:lpstr>
      <vt:lpstr>HCIFS Committee Membership</vt:lpstr>
      <vt:lpstr>HCIFS Committee Briefings (to date)</vt:lpstr>
      <vt:lpstr>LR’s/LDs MHDO/MQF are Tracking </vt:lpstr>
      <vt:lpstr>Status of MHDO Rule Chapter 570 and 100 (major substantive rules)</vt:lpstr>
      <vt:lpstr>Governor Mills Nomination for Executive Director for Office of Affordable Health Care</vt:lpstr>
      <vt:lpstr>Reports Due to Legislature &amp; Timelines</vt:lpstr>
      <vt:lpstr>Tri-State APCD Collaborative</vt:lpstr>
      <vt:lpstr>Key Activities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</dc:title>
  <dc:creator>Melissa Hillmyer</dc:creator>
  <cp:lastModifiedBy>Bonsant, Kimberly</cp:lastModifiedBy>
  <cp:revision>148</cp:revision>
  <dcterms:created xsi:type="dcterms:W3CDTF">2020-06-02T04:02:18Z</dcterms:created>
  <dcterms:modified xsi:type="dcterms:W3CDTF">2023-02-03T15:42:11Z</dcterms:modified>
</cp:coreProperties>
</file>