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5"/>
  </p:notesMasterIdLst>
  <p:handoutMasterIdLst>
    <p:handoutMasterId r:id="rId16"/>
  </p:handoutMasterIdLst>
  <p:sldIdLst>
    <p:sldId id="257" r:id="rId6"/>
    <p:sldId id="575" r:id="rId7"/>
    <p:sldId id="579" r:id="rId8"/>
    <p:sldId id="585" r:id="rId9"/>
    <p:sldId id="586" r:id="rId10"/>
    <p:sldId id="582" r:id="rId11"/>
    <p:sldId id="555" r:id="rId12"/>
    <p:sldId id="587" r:id="rId13"/>
    <p:sldId id="512"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A05D0B-44E3-4946-995D-42C644FF9A8E}" v="1" dt="2023-06-01T02:24:27.3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6/5/2023</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6/5/2023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6/5/2023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6/5/2023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6/5/2023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6/5/2023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6/5/2023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6/5/2023</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6/5/2023</a:t>
            </a:fld>
            <a:endParaRPr lang="en-US" dirty="0"/>
          </a:p>
        </p:txBody>
      </p:sp>
      <p:sp>
        <p:nvSpPr>
          <p:cNvPr id="8" name="Footer Placeholder 7"/>
          <p:cNvSpPr>
            <a:spLocks noGrp="1"/>
          </p:cNvSpPr>
          <p:nvPr>
            <p:ph type="ftr" sz="quarter" idx="11"/>
          </p:nvPr>
        </p:nvSpPr>
        <p:spPr/>
        <p:txBody>
          <a:bodyPr/>
          <a:lstStyle/>
          <a:p>
            <a:r>
              <a:rPr lang="en-US" dirty="0"/>
              <a:t>MHDO Board Meeting June 4, 2020</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6/5/2023</a:t>
            </a:fld>
            <a:endParaRPr lang="en-US" dirty="0"/>
          </a:p>
        </p:txBody>
      </p:sp>
      <p:sp>
        <p:nvSpPr>
          <p:cNvPr id="4" name="Footer Placeholder 3"/>
          <p:cNvSpPr>
            <a:spLocks noGrp="1"/>
          </p:cNvSpPr>
          <p:nvPr>
            <p:ph type="ftr" sz="quarter" idx="11"/>
          </p:nvPr>
        </p:nvSpPr>
        <p:spPr/>
        <p:txBody>
          <a:bodyPr/>
          <a:lstStyle/>
          <a:p>
            <a:r>
              <a:rPr lang="en-US" dirty="0"/>
              <a:t>MHDO Board Meeting June 4, 2020</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6/5/2023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June 4, 2020</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6/5/2023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June 4, 2020</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6/5/2023</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6/5/2023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June 4, 2020</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58" y="779645"/>
            <a:ext cx="9935105" cy="957715"/>
          </a:xfrm>
        </p:spPr>
        <p:txBody>
          <a:bodyPr>
            <a:normAutofit/>
          </a:bodyPr>
          <a:lstStyle/>
          <a:p>
            <a:pPr algn="ctr"/>
            <a:r>
              <a:rPr lang="en-US" b="1" dirty="0">
                <a:solidFill>
                  <a:schemeClr val="tx1"/>
                </a:solidFill>
              </a:rPr>
              <a:t>Content</a:t>
            </a:r>
          </a:p>
        </p:txBody>
      </p:sp>
      <p:sp>
        <p:nvSpPr>
          <p:cNvPr id="3" name="Content Placeholder 2"/>
          <p:cNvSpPr>
            <a:spLocks noGrp="1"/>
          </p:cNvSpPr>
          <p:nvPr>
            <p:ph idx="1"/>
          </p:nvPr>
        </p:nvSpPr>
        <p:spPr>
          <a:xfrm>
            <a:off x="1203158" y="2039814"/>
            <a:ext cx="10009324" cy="4268221"/>
          </a:xfrm>
        </p:spPr>
        <p:txBody>
          <a:bodyPr>
            <a:noAutofit/>
          </a:bodyPr>
          <a:lstStyle/>
          <a:p>
            <a:pPr marL="0" indent="0">
              <a:lnSpc>
                <a:spcPct val="100000"/>
              </a:lnSpc>
              <a:spcBef>
                <a:spcPts val="0"/>
              </a:spcBef>
              <a:spcAft>
                <a:spcPts val="0"/>
              </a:spcAft>
              <a:buNone/>
            </a:pPr>
            <a:r>
              <a:rPr lang="en-US" sz="2400" dirty="0">
                <a:solidFill>
                  <a:schemeClr val="tx1"/>
                </a:solidFill>
                <a:ea typeface="Calibri" panose="020F0502020204030204" pitchFamily="34" charset="0"/>
              </a:rPr>
              <a:t>1. Vote on Final Adoption of Rule Chapter </a:t>
            </a:r>
            <a:r>
              <a:rPr lang="en-US" sz="2400" dirty="0">
                <a:effectLst/>
                <a:latin typeface="Calibri" panose="020F0502020204030204" pitchFamily="34" charset="0"/>
                <a:ea typeface="Calibri" panose="020F0502020204030204" pitchFamily="34" charset="0"/>
              </a:rPr>
              <a:t>570, </a:t>
            </a:r>
            <a:r>
              <a:rPr lang="en-US" sz="2400" i="1" dirty="0">
                <a:effectLst/>
                <a:latin typeface="Calibri" panose="020F0502020204030204" pitchFamily="34" charset="0"/>
                <a:ea typeface="Calibri" panose="020F0502020204030204" pitchFamily="34" charset="0"/>
              </a:rPr>
              <a:t>Uniform Reporting System for Prescription Drug Price Data Sets</a:t>
            </a:r>
          </a:p>
          <a:p>
            <a:pPr marL="227013" indent="-227013">
              <a:lnSpc>
                <a:spcPct val="100000"/>
              </a:lnSpc>
              <a:spcBef>
                <a:spcPts val="0"/>
              </a:spcBef>
              <a:spcAft>
                <a:spcPts val="0"/>
              </a:spcAft>
              <a:buFont typeface="+mj-lt"/>
              <a:buAutoNum type="arabicPeriod"/>
            </a:pPr>
            <a:endParaRPr lang="en-US" sz="2400" i="1" dirty="0">
              <a:effectLst/>
              <a:latin typeface="Calibri" panose="020F0502020204030204" pitchFamily="34" charset="0"/>
              <a:ea typeface="Calibri" panose="020F0502020204030204" pitchFamily="34" charset="0"/>
            </a:endParaRPr>
          </a:p>
          <a:p>
            <a:pPr marL="0" indent="0">
              <a:lnSpc>
                <a:spcPct val="100000"/>
              </a:lnSpc>
              <a:spcBef>
                <a:spcPts val="0"/>
              </a:spcBef>
              <a:spcAft>
                <a:spcPts val="0"/>
              </a:spcAft>
              <a:buNone/>
            </a:pPr>
            <a:r>
              <a:rPr lang="en-US" sz="2400" dirty="0">
                <a:solidFill>
                  <a:schemeClr val="tx1"/>
                </a:solidFill>
                <a:ea typeface="Calibri" panose="020F0502020204030204" pitchFamily="34" charset="0"/>
              </a:rPr>
              <a:t>2. </a:t>
            </a:r>
            <a:r>
              <a:rPr lang="en-US" sz="2400" dirty="0">
                <a:solidFill>
                  <a:schemeClr val="tx1"/>
                </a:solidFill>
                <a:effectLst/>
                <a:ea typeface="Calibri" panose="020F0502020204030204" pitchFamily="34" charset="0"/>
              </a:rPr>
              <a:t>Legislative Update</a:t>
            </a:r>
          </a:p>
          <a:p>
            <a:pPr marL="0" indent="0">
              <a:lnSpc>
                <a:spcPct val="100000"/>
              </a:lnSpc>
              <a:spcBef>
                <a:spcPts val="0"/>
              </a:spcBef>
              <a:spcAft>
                <a:spcPts val="0"/>
              </a:spcAft>
              <a:buNone/>
            </a:pPr>
            <a:endParaRPr lang="en-US" sz="2400" dirty="0">
              <a:solidFill>
                <a:schemeClr val="tx1"/>
              </a:solidFill>
              <a:effectLst/>
              <a:ea typeface="Calibri" panose="020F0502020204030204" pitchFamily="34" charset="0"/>
            </a:endParaRPr>
          </a:p>
          <a:p>
            <a:pPr marL="0" indent="0">
              <a:lnSpc>
                <a:spcPct val="100000"/>
              </a:lnSpc>
              <a:spcBef>
                <a:spcPts val="0"/>
              </a:spcBef>
              <a:spcAft>
                <a:spcPts val="0"/>
              </a:spcAft>
              <a:buNone/>
            </a:pPr>
            <a:r>
              <a:rPr lang="en-US" sz="2400" dirty="0">
                <a:solidFill>
                  <a:schemeClr val="tx1"/>
                </a:solidFill>
                <a:effectLst/>
                <a:latin typeface="Calibri" panose="020F0502020204030204" pitchFamily="34" charset="0"/>
                <a:ea typeface="Calibri" panose="020F0502020204030204" pitchFamily="34" charset="0"/>
              </a:rPr>
              <a:t>3. </a:t>
            </a:r>
            <a:r>
              <a:rPr lang="en-US" sz="2400" dirty="0">
                <a:effectLst/>
                <a:latin typeface="Calibri" panose="020F0502020204030204" pitchFamily="34" charset="0"/>
                <a:ea typeface="Calibri" panose="020F0502020204030204" pitchFamily="34" charset="0"/>
              </a:rPr>
              <a:t>Convening MHDO’s Health Information Advisory Committee</a:t>
            </a:r>
          </a:p>
          <a:p>
            <a:pPr marL="0" indent="0">
              <a:lnSpc>
                <a:spcPct val="100000"/>
              </a:lnSpc>
              <a:spcBef>
                <a:spcPts val="0"/>
              </a:spcBef>
              <a:spcAft>
                <a:spcPts val="0"/>
              </a:spcAft>
              <a:buNone/>
            </a:pPr>
            <a:endParaRPr lang="en-US" sz="2400" dirty="0">
              <a:latin typeface="Calibri" panose="020F0502020204030204" pitchFamily="34" charset="0"/>
              <a:ea typeface="Calibri" panose="020F0502020204030204" pitchFamily="34" charset="0"/>
            </a:endParaRPr>
          </a:p>
          <a:p>
            <a:pPr marL="0" indent="0">
              <a:lnSpc>
                <a:spcPct val="100000"/>
              </a:lnSpc>
              <a:spcBef>
                <a:spcPts val="0"/>
              </a:spcBef>
              <a:spcAft>
                <a:spcPts val="0"/>
              </a:spcAft>
              <a:buNone/>
            </a:pPr>
            <a:r>
              <a:rPr lang="en-US" sz="2400" dirty="0">
                <a:effectLst/>
                <a:latin typeface="Calibri" panose="020F0502020204030204" pitchFamily="34" charset="0"/>
                <a:ea typeface="Calibri" panose="020F0502020204030204" pitchFamily="34" charset="0"/>
              </a:rPr>
              <a:t>4. Upcoming Meetings</a:t>
            </a:r>
          </a:p>
          <a:p>
            <a:pPr marL="0" indent="0">
              <a:lnSpc>
                <a:spcPct val="100000"/>
              </a:lnSpc>
              <a:spcBef>
                <a:spcPts val="0"/>
              </a:spcBef>
              <a:spcAft>
                <a:spcPts val="0"/>
              </a:spcAft>
              <a:buNone/>
            </a:pPr>
            <a:endParaRPr lang="en-US" sz="2400" dirty="0">
              <a:latin typeface="Calibri" panose="020F0502020204030204" pitchFamily="34" charset="0"/>
              <a:ea typeface="Calibri" panose="020F0502020204030204" pitchFamily="34" charset="0"/>
            </a:endParaRPr>
          </a:p>
          <a:p>
            <a:pPr marL="0" indent="0">
              <a:lnSpc>
                <a:spcPct val="100000"/>
              </a:lnSpc>
              <a:spcBef>
                <a:spcPts val="0"/>
              </a:spcBef>
              <a:spcAft>
                <a:spcPts val="0"/>
              </a:spcAft>
              <a:buNone/>
            </a:pPr>
            <a:r>
              <a:rPr lang="en-US" sz="2400" dirty="0">
                <a:effectLst/>
                <a:latin typeface="Calibri" panose="020F0502020204030204" pitchFamily="34" charset="0"/>
                <a:ea typeface="Calibri" panose="020F0502020204030204" pitchFamily="34" charset="0"/>
              </a:rPr>
              <a:t>5. MQF Update</a:t>
            </a:r>
            <a:endParaRPr lang="en-US" sz="2400" dirty="0">
              <a:effectLst/>
              <a:latin typeface="Times New Roman" panose="02020603050405020304" pitchFamily="18" charset="0"/>
              <a:ea typeface="Calibri" panose="020F0502020204030204" pitchFamily="34" charset="0"/>
            </a:endParaRPr>
          </a:p>
          <a:p>
            <a:pPr marL="227013" indent="-227013">
              <a:lnSpc>
                <a:spcPct val="100000"/>
              </a:lnSpc>
              <a:spcBef>
                <a:spcPts val="0"/>
              </a:spcBef>
              <a:spcAft>
                <a:spcPts val="0"/>
              </a:spcAft>
              <a:buFont typeface="+mj-lt"/>
              <a:buAutoNum type="arabicPeriod"/>
            </a:pPr>
            <a:endParaRPr lang="en-US" sz="2400" dirty="0">
              <a:solidFill>
                <a:schemeClr val="tx1"/>
              </a:solidFill>
              <a:effectLst/>
              <a:ea typeface="Calibri" panose="020F0502020204030204" pitchFamily="34" charset="0"/>
            </a:endParaRPr>
          </a:p>
          <a:p>
            <a:pPr marL="227013" indent="-227013">
              <a:lnSpc>
                <a:spcPct val="100000"/>
              </a:lnSpc>
              <a:spcBef>
                <a:spcPts val="0"/>
              </a:spcBef>
              <a:spcAft>
                <a:spcPts val="0"/>
              </a:spcAft>
              <a:buFont typeface="+mj-lt"/>
              <a:buAutoNum type="arabicPeriod"/>
            </a:pPr>
            <a:endParaRPr lang="en-US" sz="2400" dirty="0">
              <a:solidFill>
                <a:schemeClr val="tx1"/>
              </a:solidFill>
              <a:effectLst/>
              <a:ea typeface="Calibri" panose="020F0502020204030204" pitchFamily="34" charset="0"/>
            </a:endParaRPr>
          </a:p>
          <a:p>
            <a:pPr marL="227013" marR="0" lvl="0" indent="-227013">
              <a:lnSpc>
                <a:spcPct val="100000"/>
              </a:lnSpc>
              <a:spcBef>
                <a:spcPts val="0"/>
              </a:spcBef>
              <a:spcAft>
                <a:spcPts val="1200"/>
              </a:spcAft>
              <a:buFont typeface="+mj-lt"/>
              <a:buAutoNum type="arabicPeriod"/>
            </a:pPr>
            <a:endParaRPr lang="en-US" sz="2400" dirty="0">
              <a:solidFill>
                <a:schemeClr val="tx1"/>
              </a:solidFill>
              <a:ea typeface="Calibri" panose="020F0502020204030204" pitchFamily="34" charset="0"/>
            </a:endParaRPr>
          </a:p>
          <a:p>
            <a:pPr marL="0" marR="0" lvl="0" indent="0">
              <a:lnSpc>
                <a:spcPct val="100000"/>
              </a:lnSpc>
              <a:spcBef>
                <a:spcPts val="0"/>
              </a:spcBef>
              <a:spcAft>
                <a:spcPts val="1200"/>
              </a:spcAft>
              <a:buNone/>
            </a:pPr>
            <a:endParaRPr lang="en-US" sz="2400" dirty="0">
              <a:solidFill>
                <a:schemeClr val="tx1"/>
              </a:solidFill>
              <a:ea typeface="Calibri" panose="020F0502020204030204" pitchFamily="34" charset="0"/>
            </a:endParaRPr>
          </a:p>
          <a:p>
            <a:pPr marL="227013" marR="0" lvl="0" indent="-227013">
              <a:lnSpc>
                <a:spcPct val="100000"/>
              </a:lnSpc>
              <a:spcBef>
                <a:spcPts val="0"/>
              </a:spcBef>
              <a:spcAft>
                <a:spcPts val="1200"/>
              </a:spcAft>
              <a:buFont typeface="+mj-lt"/>
              <a:buAutoNum type="arabicPeriod"/>
            </a:pPr>
            <a:r>
              <a:rPr lang="en-US" sz="2400" dirty="0">
                <a:solidFill>
                  <a:schemeClr val="tx1"/>
                </a:solidFill>
                <a:ea typeface="Calibri" panose="020F0502020204030204" pitchFamily="34" charset="0"/>
              </a:rPr>
              <a:t>Maine Quality Forum</a:t>
            </a:r>
            <a:endParaRPr lang="en-US" sz="2400" dirty="0">
              <a:solidFill>
                <a:schemeClr val="tx1"/>
              </a:solidFill>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535022" y="223682"/>
            <a:ext cx="3151163" cy="960176"/>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June 1, 2023</a:t>
            </a:r>
          </a:p>
        </p:txBody>
      </p:sp>
    </p:spTree>
    <p:extLst>
      <p:ext uri="{BB962C8B-B14F-4D97-AF65-F5344CB8AC3E}">
        <p14:creationId xmlns:p14="http://schemas.microsoft.com/office/powerpoint/2010/main" val="254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1CD1-0CA4-4BEF-AF45-F82344A1D9AA}"/>
              </a:ext>
            </a:extLst>
          </p:cNvPr>
          <p:cNvSpPr>
            <a:spLocks noGrp="1"/>
          </p:cNvSpPr>
          <p:nvPr>
            <p:ph type="title"/>
          </p:nvPr>
        </p:nvSpPr>
        <p:spPr>
          <a:xfrm>
            <a:off x="1174283" y="876300"/>
            <a:ext cx="10038200" cy="861060"/>
          </a:xfrm>
        </p:spPr>
        <p:txBody>
          <a:bodyPr>
            <a:normAutofit fontScale="90000"/>
          </a:bodyPr>
          <a:lstStyle/>
          <a:p>
            <a:pPr algn="ctr"/>
            <a:br>
              <a:rPr lang="en-US" sz="2700" b="1" dirty="0">
                <a:latin typeface="+mn-lt"/>
              </a:rPr>
            </a:br>
            <a:br>
              <a:rPr lang="en-US" sz="2700" b="1" dirty="0">
                <a:latin typeface="+mn-lt"/>
              </a:rPr>
            </a:br>
            <a:br>
              <a:rPr lang="en-US" sz="2700" b="1" dirty="0">
                <a:latin typeface="+mn-lt"/>
              </a:rPr>
            </a:br>
            <a:br>
              <a:rPr lang="en-US" sz="3600" b="1" dirty="0">
                <a:latin typeface="+mn-lt"/>
              </a:rPr>
            </a:br>
            <a:br>
              <a:rPr lang="en-US" sz="3600" b="1" dirty="0">
                <a:latin typeface="+mn-lt"/>
              </a:rPr>
            </a:br>
            <a:br>
              <a:rPr lang="en-US" sz="3600" dirty="0">
                <a:effectLst/>
                <a:latin typeface="Times New Roman" panose="02020603050405020304" pitchFamily="18" charset="0"/>
                <a:ea typeface="Calibri" panose="020F0502020204030204" pitchFamily="34" charset="0"/>
              </a:rPr>
            </a:br>
            <a:r>
              <a:rPr lang="en-US" sz="3600" dirty="0">
                <a:latin typeface="+mn-lt"/>
              </a:rPr>
              <a:t>Rule Chapter 570, </a:t>
            </a:r>
            <a:r>
              <a:rPr lang="en-US" sz="3600" i="1" dirty="0">
                <a:effectLst/>
                <a:latin typeface="+mn-lt"/>
                <a:ea typeface="Calibri" panose="020F0502020204030204" pitchFamily="34" charset="0"/>
              </a:rPr>
              <a:t>Uniform Reporting System for Prescription Drug Price Data Sets-Major Substantive Rule</a:t>
            </a:r>
            <a:endParaRPr lang="en-US" sz="3600" dirty="0"/>
          </a:p>
        </p:txBody>
      </p:sp>
      <p:sp>
        <p:nvSpPr>
          <p:cNvPr id="3" name="Content Placeholder 2">
            <a:extLst>
              <a:ext uri="{FF2B5EF4-FFF2-40B4-BE49-F238E27FC236}">
                <a16:creationId xmlns:a16="http://schemas.microsoft.com/office/drawing/2014/main" id="{0B5792A9-BAD7-49FE-AA9F-B083B1EDF0ED}"/>
              </a:ext>
            </a:extLst>
          </p:cNvPr>
          <p:cNvSpPr>
            <a:spLocks noGrp="1"/>
          </p:cNvSpPr>
          <p:nvPr>
            <p:ph idx="1"/>
          </p:nvPr>
        </p:nvSpPr>
        <p:spPr>
          <a:xfrm>
            <a:off x="1174284" y="2009669"/>
            <a:ext cx="10038200" cy="3829279"/>
          </a:xfrm>
        </p:spPr>
        <p:txBody>
          <a:bodyPr>
            <a:normAutofit fontScale="62500" lnSpcReduction="20000"/>
          </a:bodyPr>
          <a:lstStyle/>
          <a:p>
            <a:pPr marL="0" indent="0">
              <a:buNone/>
            </a:pPr>
            <a:r>
              <a:rPr lang="en-US" sz="3600" dirty="0"/>
              <a:t>December 1, 2022-MHDO Board votes to provisionally adopt the changes to Chapter 570, </a:t>
            </a:r>
            <a:r>
              <a:rPr lang="en-US" sz="3600" i="1" dirty="0">
                <a:effectLst/>
                <a:latin typeface="+mn-lt"/>
                <a:ea typeface="Calibri" panose="020F0502020204030204" pitchFamily="34" charset="0"/>
              </a:rPr>
              <a:t>Uniform Reporting System for Prescription Drug Price Data Sets</a:t>
            </a:r>
            <a:r>
              <a:rPr lang="en-US" sz="3600" dirty="0"/>
              <a:t>, as proposed.  </a:t>
            </a:r>
          </a:p>
          <a:p>
            <a:pPr marL="0" indent="0">
              <a:buNone/>
            </a:pPr>
            <a:r>
              <a:rPr lang="en-US" sz="3600" dirty="0"/>
              <a:t>The proposed changes to Chapter 570 became LD 375, </a:t>
            </a:r>
            <a:r>
              <a:rPr lang="en-US" sz="3600" i="1" dirty="0">
                <a:solidFill>
                  <a:srgbClr val="000000"/>
                </a:solidFill>
                <a:effectLst/>
                <a:latin typeface="Calibri" panose="020F0502020204030204" pitchFamily="34" charset="0"/>
                <a:ea typeface="Calibri" panose="020F0502020204030204" pitchFamily="34" charset="0"/>
              </a:rPr>
              <a:t>Resolve, Regarding Legislative Review of Portions of Chapter 570, Uniform Reporting System for Prescription Drug Price Data Sets, a Major Substantive Rule of the Maine Health Data Organization</a:t>
            </a:r>
          </a:p>
          <a:p>
            <a:pPr marL="0" indent="0">
              <a:buNone/>
            </a:pPr>
            <a:r>
              <a:rPr lang="en-US" sz="3600" dirty="0">
                <a:solidFill>
                  <a:srgbClr val="000000"/>
                </a:solidFill>
                <a:effectLst/>
                <a:latin typeface="Calibri" panose="020F0502020204030204" pitchFamily="34" charset="0"/>
                <a:ea typeface="Calibri" panose="020F0502020204030204" pitchFamily="34" charset="0"/>
              </a:rPr>
              <a:t>Legislature passes as an emergency measure; and Governor Mills signs the bill on April 21, 2023. </a:t>
            </a:r>
          </a:p>
          <a:p>
            <a:pPr marL="0" indent="0">
              <a:buNone/>
            </a:pPr>
            <a:r>
              <a:rPr lang="en-US" sz="3600" b="1" dirty="0"/>
              <a:t>Recommendation:  </a:t>
            </a:r>
            <a:r>
              <a:rPr lang="en-US" sz="3600" dirty="0"/>
              <a:t>Board vote in favor of final adoption of rule </a:t>
            </a:r>
            <a:r>
              <a:rPr lang="en-US" sz="3600" dirty="0">
                <a:solidFill>
                  <a:schemeClr val="tx1"/>
                </a:solidFill>
              </a:rPr>
              <a:t>C</a:t>
            </a:r>
            <a:r>
              <a:rPr lang="en-US" sz="3600" dirty="0"/>
              <a:t>hapter 570, </a:t>
            </a:r>
            <a:r>
              <a:rPr lang="en-US" sz="3600" i="1" dirty="0"/>
              <a:t>Uniform Reporting System for Prescription Drug Price Data Sets</a:t>
            </a:r>
            <a:r>
              <a:rPr lang="en-US" sz="3600" dirty="0"/>
              <a:t>; and to authorize Karynlee to sign the MAPA 1 form.</a:t>
            </a:r>
          </a:p>
          <a:p>
            <a:pPr>
              <a:buFont typeface="Wingdings" panose="05000000000000000000" pitchFamily="2" charset="2"/>
              <a:buChar char="Ø"/>
            </a:pPr>
            <a:endParaRPr lang="en-US" sz="4000" i="1" dirty="0">
              <a:solidFill>
                <a:srgbClr val="000000"/>
              </a:solidFill>
              <a:latin typeface="Calibri" panose="020F0502020204030204" pitchFamily="34" charset="0"/>
            </a:endParaRPr>
          </a:p>
          <a:p>
            <a:pPr marL="231775" indent="-231775">
              <a:lnSpc>
                <a:spcPct val="110000"/>
              </a:lnSpc>
              <a:spcBef>
                <a:spcPts val="0"/>
              </a:spcBef>
              <a:spcAft>
                <a:spcPts val="0"/>
              </a:spcAft>
              <a:buFont typeface="Wingdings" panose="05000000000000000000" pitchFamily="2" charset="2"/>
              <a:buChar char="§"/>
            </a:pPr>
            <a:endParaRPr lang="en-US" dirty="0">
              <a:solidFill>
                <a:schemeClr val="tx1"/>
              </a:solidFill>
            </a:endParaRPr>
          </a:p>
        </p:txBody>
      </p:sp>
      <p:sp>
        <p:nvSpPr>
          <p:cNvPr id="4" name="Footer Placeholder 3">
            <a:extLst>
              <a:ext uri="{FF2B5EF4-FFF2-40B4-BE49-F238E27FC236}">
                <a16:creationId xmlns:a16="http://schemas.microsoft.com/office/drawing/2014/main" id="{3DBA6849-44AD-434F-9348-0B6D5D995AD9}"/>
              </a:ext>
            </a:extLst>
          </p:cNvPr>
          <p:cNvSpPr>
            <a:spLocks noGrp="1"/>
          </p:cNvSpPr>
          <p:nvPr>
            <p:ph type="ftr" sz="quarter" idx="11"/>
          </p:nvPr>
        </p:nvSpPr>
        <p:spPr/>
        <p:txBody>
          <a:bodyPr/>
          <a:lstStyle/>
          <a:p>
            <a:r>
              <a:rPr lang="en-US" dirty="0"/>
              <a:t>MHDO Board Meeting June 1, 2023</a:t>
            </a:r>
          </a:p>
        </p:txBody>
      </p:sp>
      <p:sp>
        <p:nvSpPr>
          <p:cNvPr id="5" name="Slide Number Placeholder 4">
            <a:extLst>
              <a:ext uri="{FF2B5EF4-FFF2-40B4-BE49-F238E27FC236}">
                <a16:creationId xmlns:a16="http://schemas.microsoft.com/office/drawing/2014/main" id="{A995E80A-91CF-430B-A508-26D9F611928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31133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434B-A235-4993-86B1-9972E7A15E24}"/>
              </a:ext>
            </a:extLst>
          </p:cNvPr>
          <p:cNvSpPr>
            <a:spLocks noGrp="1"/>
          </p:cNvSpPr>
          <p:nvPr>
            <p:ph type="title"/>
          </p:nvPr>
        </p:nvSpPr>
        <p:spPr>
          <a:xfrm>
            <a:off x="1193533" y="286603"/>
            <a:ext cx="10018949" cy="1450757"/>
          </a:xfrm>
        </p:spPr>
        <p:txBody>
          <a:bodyPr/>
          <a:lstStyle/>
          <a:p>
            <a:pPr algn="ctr"/>
            <a:r>
              <a:rPr lang="en-US" b="1" dirty="0"/>
              <a:t>Legislative Update</a:t>
            </a:r>
          </a:p>
        </p:txBody>
      </p:sp>
      <p:sp>
        <p:nvSpPr>
          <p:cNvPr id="3" name="Content Placeholder 2">
            <a:extLst>
              <a:ext uri="{FF2B5EF4-FFF2-40B4-BE49-F238E27FC236}">
                <a16:creationId xmlns:a16="http://schemas.microsoft.com/office/drawing/2014/main" id="{514839B9-D040-4916-9C2A-F43D76DDA528}"/>
              </a:ext>
            </a:extLst>
          </p:cNvPr>
          <p:cNvSpPr>
            <a:spLocks noGrp="1"/>
          </p:cNvSpPr>
          <p:nvPr>
            <p:ph idx="1"/>
          </p:nvPr>
        </p:nvSpPr>
        <p:spPr>
          <a:xfrm>
            <a:off x="1193532" y="2039814"/>
            <a:ext cx="10018950" cy="3829279"/>
          </a:xfrm>
        </p:spPr>
        <p:txBody>
          <a:bodyPr>
            <a:normAutofit fontScale="25000" lnSpcReduction="20000"/>
          </a:bodyPr>
          <a:lstStyle/>
          <a:p>
            <a:pPr marL="0" indent="0">
              <a:buNone/>
            </a:pPr>
            <a:r>
              <a:rPr lang="en-US" sz="11200" dirty="0">
                <a:solidFill>
                  <a:schemeClr val="tx1"/>
                </a:solidFill>
              </a:rPr>
              <a:t>LD 418, </a:t>
            </a:r>
            <a:r>
              <a:rPr lang="en-US" sz="11200" i="1" dirty="0"/>
              <a:t>Resolve, Regarding Legislative Review of Portions of Chapter 100, Enforcement Procedures, a Major Substantive Rule of the Maine Health Data Organization</a:t>
            </a:r>
          </a:p>
          <a:p>
            <a:pPr marL="0" indent="0">
              <a:buNone/>
            </a:pPr>
            <a:r>
              <a:rPr lang="en-US" sz="11200" dirty="0"/>
              <a:t>LD 1395, </a:t>
            </a:r>
            <a:r>
              <a:rPr lang="en-US" sz="11200" i="1" dirty="0"/>
              <a:t>An Act to Increase Transparency Regarding Certain Drug Pricing Programs </a:t>
            </a:r>
          </a:p>
          <a:p>
            <a:pPr marL="0" indent="0">
              <a:buNone/>
            </a:pPr>
            <a:r>
              <a:rPr lang="en-US" sz="11200" i="1" dirty="0"/>
              <a:t>LD 1602, An Act to Implement the Recommendations of the Stakeholder Group Convened by the Emergency Medical Services' Board on Financial Health of Ambulance Services</a:t>
            </a:r>
          </a:p>
          <a:p>
            <a:pPr marL="0" indent="0">
              <a:buNone/>
            </a:pPr>
            <a:r>
              <a:rPr lang="en-US" sz="11200" dirty="0"/>
              <a:t>LD 1795, </a:t>
            </a:r>
            <a:r>
              <a:rPr lang="en-US" sz="11200" i="1" dirty="0"/>
              <a:t>An Act to Protect Patients by Prohibiting Certain Medical Facility Fees </a:t>
            </a:r>
          </a:p>
          <a:p>
            <a:pPr algn="l"/>
            <a:r>
              <a:rPr lang="en-US" sz="4900" i="1" dirty="0"/>
              <a:t>	</a:t>
            </a:r>
            <a:endParaRPr lang="en-US" sz="6400" b="0" i="0" u="none" strike="noStrike" baseline="0" dirty="0">
              <a:solidFill>
                <a:srgbClr val="000000"/>
              </a:solidFill>
              <a:latin typeface="Times New Roman" panose="02020603050405020304" pitchFamily="18" charset="0"/>
            </a:endParaRPr>
          </a:p>
          <a:p>
            <a:pPr marL="0" indent="0">
              <a:buNone/>
            </a:pPr>
            <a:endParaRPr lang="en-US" sz="3100" i="1" dirty="0"/>
          </a:p>
          <a:p>
            <a:pPr marL="0" indent="0">
              <a:buNone/>
            </a:pPr>
            <a:endParaRPr lang="en-US" sz="3100" i="1" dirty="0"/>
          </a:p>
          <a:p>
            <a:pPr marL="0" indent="0">
              <a:buNone/>
            </a:pPr>
            <a:endParaRPr lang="en-US" sz="3100" i="1" dirty="0"/>
          </a:p>
          <a:p>
            <a:pPr marL="0" indent="0">
              <a:buNone/>
            </a:pPr>
            <a:endParaRPr lang="en-US" sz="2400" i="1" dirty="0"/>
          </a:p>
          <a:p>
            <a:pPr marL="0" indent="0">
              <a:buNone/>
            </a:pPr>
            <a:r>
              <a:rPr lang="en-US" sz="2400" b="0" i="0" strike="noStrike" dirty="0">
                <a:solidFill>
                  <a:schemeClr val="tx1"/>
                </a:solidFill>
                <a:effectLst/>
              </a:rPr>
              <a:t>	</a:t>
            </a:r>
            <a:endParaRPr lang="en-US" sz="2400" b="0" i="1" strike="noStrike" dirty="0">
              <a:solidFill>
                <a:srgbClr val="0563C1"/>
              </a:solidFill>
              <a:effectLst/>
            </a:endParaRPr>
          </a:p>
        </p:txBody>
      </p:sp>
      <p:sp>
        <p:nvSpPr>
          <p:cNvPr id="4" name="Footer Placeholder 3">
            <a:extLst>
              <a:ext uri="{FF2B5EF4-FFF2-40B4-BE49-F238E27FC236}">
                <a16:creationId xmlns:a16="http://schemas.microsoft.com/office/drawing/2014/main" id="{5595D5E9-FFC8-4C0C-AF9E-935C76FD83FD}"/>
              </a:ext>
            </a:extLst>
          </p:cNvPr>
          <p:cNvSpPr>
            <a:spLocks noGrp="1"/>
          </p:cNvSpPr>
          <p:nvPr>
            <p:ph type="ftr" sz="quarter" idx="11"/>
          </p:nvPr>
        </p:nvSpPr>
        <p:spPr/>
        <p:txBody>
          <a:bodyPr/>
          <a:lstStyle/>
          <a:p>
            <a:r>
              <a:rPr lang="en-US" dirty="0"/>
              <a:t>MHDO Board Meeting June 1, 2023</a:t>
            </a:r>
          </a:p>
        </p:txBody>
      </p:sp>
      <p:sp>
        <p:nvSpPr>
          <p:cNvPr id="5" name="Slide Number Placeholder 4">
            <a:extLst>
              <a:ext uri="{FF2B5EF4-FFF2-40B4-BE49-F238E27FC236}">
                <a16:creationId xmlns:a16="http://schemas.microsoft.com/office/drawing/2014/main" id="{848E5FBA-A100-49BC-BAFE-A388CED5A6BC}"/>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6461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1A554-888B-7372-D404-0CDE633AC97F}"/>
              </a:ext>
            </a:extLst>
          </p:cNvPr>
          <p:cNvSpPr>
            <a:spLocks noGrp="1"/>
          </p:cNvSpPr>
          <p:nvPr>
            <p:ph type="title"/>
          </p:nvPr>
        </p:nvSpPr>
        <p:spPr/>
        <p:txBody>
          <a:bodyPr/>
          <a:lstStyle/>
          <a:p>
            <a:pPr algn="ctr"/>
            <a:r>
              <a:rPr lang="en-US" b="1" dirty="0"/>
              <a:t>Legislative Update</a:t>
            </a:r>
            <a:br>
              <a:rPr lang="en-US" dirty="0"/>
            </a:br>
            <a:r>
              <a:rPr lang="en-US" dirty="0"/>
              <a:t>Impact to MHDO if Bills Pass</a:t>
            </a:r>
          </a:p>
        </p:txBody>
      </p:sp>
      <p:sp>
        <p:nvSpPr>
          <p:cNvPr id="3" name="Content Placeholder 2">
            <a:extLst>
              <a:ext uri="{FF2B5EF4-FFF2-40B4-BE49-F238E27FC236}">
                <a16:creationId xmlns:a16="http://schemas.microsoft.com/office/drawing/2014/main" id="{1E156A82-DFAD-D805-C675-877FBDDAA282}"/>
              </a:ext>
            </a:extLst>
          </p:cNvPr>
          <p:cNvSpPr>
            <a:spLocks noGrp="1"/>
          </p:cNvSpPr>
          <p:nvPr>
            <p:ph idx="1"/>
          </p:nvPr>
        </p:nvSpPr>
        <p:spPr>
          <a:xfrm>
            <a:off x="1097280" y="2039814"/>
            <a:ext cx="10115202" cy="4277010"/>
          </a:xfrm>
        </p:spPr>
        <p:txBody>
          <a:bodyPr>
            <a:normAutofit/>
          </a:bodyPr>
          <a:lstStyle/>
          <a:p>
            <a:r>
              <a:rPr lang="en-US" sz="2400" u="sng" dirty="0"/>
              <a:t>LD 1395, </a:t>
            </a:r>
            <a:r>
              <a:rPr lang="en-US" sz="2400" i="1" u="sng" dirty="0"/>
              <a:t>An Act to Increase Transparency Regarding Certain Drug Pricing Programs </a:t>
            </a:r>
          </a:p>
          <a:p>
            <a:r>
              <a:rPr lang="en-US" sz="2400" b="1" dirty="0">
                <a:effectLst/>
                <a:ea typeface="Calibri" panose="020F0502020204030204" pitchFamily="34" charset="0"/>
              </a:rPr>
              <a:t>Summary of Amendment:  </a:t>
            </a:r>
            <a:r>
              <a:rPr lang="en-US" sz="2400" dirty="0">
                <a:effectLst/>
                <a:ea typeface="Calibri" panose="020F0502020204030204" pitchFamily="34" charset="0"/>
              </a:rPr>
              <a:t>Maine hospitals that participate in the 340B program report annually to MHDO information about the total purchases of drugs, the total savings and how the savings were applied to programs that benefit low-income and under-served populations. This would be consistent with reporting that hospital members of the AHA’s Good Stewardship program.</a:t>
            </a:r>
          </a:p>
          <a:p>
            <a:r>
              <a:rPr lang="en-US" sz="2400" u="sng" dirty="0"/>
              <a:t>LD 1602</a:t>
            </a:r>
            <a:r>
              <a:rPr lang="en-US" sz="2400" i="1" u="sng" dirty="0"/>
              <a:t>, An Act to Implement the Recommendations of the Stakeholder Group Convened by the Emergency Medical Services' Board on Financial Health of Ambulance Services</a:t>
            </a:r>
          </a:p>
          <a:p>
            <a:r>
              <a:rPr lang="en-US" sz="2400" b="1" i="1" dirty="0"/>
              <a:t>Summary:  </a:t>
            </a:r>
            <a:r>
              <a:rPr lang="en-US" sz="2400" dirty="0"/>
              <a:t>Add Ambulance services to CompareMaine</a:t>
            </a:r>
          </a:p>
          <a:p>
            <a:endParaRPr lang="en-US" sz="2000" dirty="0"/>
          </a:p>
        </p:txBody>
      </p:sp>
      <p:sp>
        <p:nvSpPr>
          <p:cNvPr id="4" name="Footer Placeholder 3">
            <a:extLst>
              <a:ext uri="{FF2B5EF4-FFF2-40B4-BE49-F238E27FC236}">
                <a16:creationId xmlns:a16="http://schemas.microsoft.com/office/drawing/2014/main" id="{9028E60C-BE19-020B-44BF-6C04EE3D3CF6}"/>
              </a:ext>
            </a:extLst>
          </p:cNvPr>
          <p:cNvSpPr>
            <a:spLocks noGrp="1"/>
          </p:cNvSpPr>
          <p:nvPr>
            <p:ph type="ftr" sz="quarter" idx="11"/>
          </p:nvPr>
        </p:nvSpPr>
        <p:spPr/>
        <p:txBody>
          <a:bodyPr/>
          <a:lstStyle/>
          <a:p>
            <a:r>
              <a:rPr lang="en-US" dirty="0"/>
              <a:t>MHDO Board Meeting June 1, 2023</a:t>
            </a:r>
          </a:p>
        </p:txBody>
      </p:sp>
      <p:sp>
        <p:nvSpPr>
          <p:cNvPr id="5" name="Slide Number Placeholder 4">
            <a:extLst>
              <a:ext uri="{FF2B5EF4-FFF2-40B4-BE49-F238E27FC236}">
                <a16:creationId xmlns:a16="http://schemas.microsoft.com/office/drawing/2014/main" id="{0646C024-00A2-E68C-DA43-2CB4FD774142}"/>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84116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48F9-2BA0-82AA-AEA5-8C0125ABA138}"/>
              </a:ext>
            </a:extLst>
          </p:cNvPr>
          <p:cNvSpPr>
            <a:spLocks noGrp="1"/>
          </p:cNvSpPr>
          <p:nvPr>
            <p:ph type="title"/>
          </p:nvPr>
        </p:nvSpPr>
        <p:spPr/>
        <p:txBody>
          <a:bodyPr/>
          <a:lstStyle/>
          <a:p>
            <a:pPr algn="ctr"/>
            <a:r>
              <a:rPr lang="en-US" b="1" dirty="0"/>
              <a:t>Legislative Update</a:t>
            </a:r>
            <a:br>
              <a:rPr lang="en-US" dirty="0"/>
            </a:br>
            <a:r>
              <a:rPr lang="en-US" dirty="0"/>
              <a:t>Impact to MHDO if Bills Pass</a:t>
            </a:r>
          </a:p>
        </p:txBody>
      </p:sp>
      <p:sp>
        <p:nvSpPr>
          <p:cNvPr id="3" name="Content Placeholder 2">
            <a:extLst>
              <a:ext uri="{FF2B5EF4-FFF2-40B4-BE49-F238E27FC236}">
                <a16:creationId xmlns:a16="http://schemas.microsoft.com/office/drawing/2014/main" id="{3A3B9525-FB86-6D83-373A-53CA9D05E081}"/>
              </a:ext>
            </a:extLst>
          </p:cNvPr>
          <p:cNvSpPr>
            <a:spLocks noGrp="1"/>
          </p:cNvSpPr>
          <p:nvPr>
            <p:ph idx="1"/>
          </p:nvPr>
        </p:nvSpPr>
        <p:spPr/>
        <p:txBody>
          <a:bodyPr>
            <a:normAutofit/>
          </a:bodyPr>
          <a:lstStyle/>
          <a:p>
            <a:pPr marL="0" indent="0">
              <a:buNone/>
            </a:pPr>
            <a:r>
              <a:rPr lang="en-US" sz="2400" u="sng" dirty="0"/>
              <a:t>LD 1795, </a:t>
            </a:r>
            <a:r>
              <a:rPr lang="en-US" sz="2400" i="1" u="sng" dirty="0"/>
              <a:t>An Act to Protect Patients by Prohibiting Certain Medical Facility Fees</a:t>
            </a:r>
          </a:p>
          <a:p>
            <a:pPr marL="0" indent="0">
              <a:buNone/>
            </a:pPr>
            <a:r>
              <a:rPr lang="en-US" sz="2400" b="1" i="0" u="none" strike="noStrike" baseline="0" dirty="0">
                <a:solidFill>
                  <a:srgbClr val="000000"/>
                </a:solidFill>
              </a:rPr>
              <a:t>Summary of amendment:  </a:t>
            </a:r>
            <a:r>
              <a:rPr lang="en-US" sz="2400" b="0" i="0" u="none" strike="noStrike" baseline="0" dirty="0">
                <a:solidFill>
                  <a:srgbClr val="000000"/>
                </a:solidFill>
              </a:rPr>
              <a:t>By January 1, 2024, and annually thereafter, MHDO shall produce and post on its publicly accessible website a report on the payments for facility fees made by payors to the extent that payment information is already reported to the organization. The organization shall submit the report required by this subsection to the Office of Affordable Health Care and HCIFS. </a:t>
            </a:r>
          </a:p>
          <a:p>
            <a:pPr marL="0" indent="0">
              <a:buNone/>
            </a:pPr>
            <a:r>
              <a:rPr lang="en-US" sz="2400" b="0" i="0" u="none" strike="noStrike" baseline="0" dirty="0">
                <a:solidFill>
                  <a:srgbClr val="000000"/>
                </a:solidFill>
              </a:rPr>
              <a:t>Note:  The amendment replaces the bill. The amendment establishes the Task Force to Evaluate the Impact of Facility Fees on Patients. The amendment also requires the Maine Health Data Organization to annually report on payments made by payors in this State for facility fees charged by health care providers. </a:t>
            </a:r>
            <a:endParaRPr lang="en-US" sz="2400" i="1" dirty="0"/>
          </a:p>
        </p:txBody>
      </p:sp>
      <p:sp>
        <p:nvSpPr>
          <p:cNvPr id="4" name="Footer Placeholder 3">
            <a:extLst>
              <a:ext uri="{FF2B5EF4-FFF2-40B4-BE49-F238E27FC236}">
                <a16:creationId xmlns:a16="http://schemas.microsoft.com/office/drawing/2014/main" id="{9E498EA6-2F4C-A4AF-015B-BAC2EF525C5A}"/>
              </a:ext>
            </a:extLst>
          </p:cNvPr>
          <p:cNvSpPr>
            <a:spLocks noGrp="1"/>
          </p:cNvSpPr>
          <p:nvPr>
            <p:ph type="ftr" sz="quarter" idx="11"/>
          </p:nvPr>
        </p:nvSpPr>
        <p:spPr/>
        <p:txBody>
          <a:bodyPr/>
          <a:lstStyle/>
          <a:p>
            <a:r>
              <a:rPr lang="en-US" dirty="0"/>
              <a:t>MHDO Board Meeting June 1, 2023</a:t>
            </a:r>
          </a:p>
        </p:txBody>
      </p:sp>
      <p:sp>
        <p:nvSpPr>
          <p:cNvPr id="5" name="Slide Number Placeholder 4">
            <a:extLst>
              <a:ext uri="{FF2B5EF4-FFF2-40B4-BE49-F238E27FC236}">
                <a16:creationId xmlns:a16="http://schemas.microsoft.com/office/drawing/2014/main" id="{9639FF0B-875C-4ACE-13A7-9FDF9F839762}"/>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2182059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27DB-290E-4B0B-BAAB-CFEAB77E8753}"/>
              </a:ext>
            </a:extLst>
          </p:cNvPr>
          <p:cNvSpPr>
            <a:spLocks noGrp="1"/>
          </p:cNvSpPr>
          <p:nvPr>
            <p:ph type="title"/>
          </p:nvPr>
        </p:nvSpPr>
        <p:spPr/>
        <p:txBody>
          <a:bodyPr>
            <a:noAutofit/>
          </a:bodyPr>
          <a:lstStyle/>
          <a:p>
            <a:pPr algn="ctr"/>
            <a:r>
              <a:rPr lang="en-US" b="1" dirty="0">
                <a:effectLst/>
                <a:ea typeface="Calibri" panose="020F0502020204030204" pitchFamily="34" charset="0"/>
              </a:rPr>
              <a:t>Convening MHDO’s Health Information Advisory Committee</a:t>
            </a:r>
            <a:endParaRPr lang="en-US" b="1" dirty="0"/>
          </a:p>
        </p:txBody>
      </p:sp>
      <p:sp>
        <p:nvSpPr>
          <p:cNvPr id="3" name="Content Placeholder 2">
            <a:extLst>
              <a:ext uri="{FF2B5EF4-FFF2-40B4-BE49-F238E27FC236}">
                <a16:creationId xmlns:a16="http://schemas.microsoft.com/office/drawing/2014/main" id="{FAC1A429-3910-4159-B77C-BC7B20F152ED}"/>
              </a:ext>
            </a:extLst>
          </p:cNvPr>
          <p:cNvSpPr>
            <a:spLocks noGrp="1"/>
          </p:cNvSpPr>
          <p:nvPr>
            <p:ph idx="1"/>
          </p:nvPr>
        </p:nvSpPr>
        <p:spPr/>
        <p:txBody>
          <a:bodyPr>
            <a:normAutofit/>
          </a:bodyPr>
          <a:lstStyle/>
          <a:p>
            <a:pPr marL="0" indent="0">
              <a:buNone/>
            </a:pPr>
            <a:r>
              <a:rPr lang="en-US" sz="2400" dirty="0"/>
              <a:t>Public Law 2021, Chapter 423, created the MHDO Health Information Advisory Committee.   </a:t>
            </a:r>
          </a:p>
          <a:p>
            <a:pPr lvl="2">
              <a:buClr>
                <a:srgbClr val="000000"/>
              </a:buClr>
              <a:buFont typeface="Arial" panose="020B0604020202020204" pitchFamily="34" charset="0"/>
              <a:buChar char="•"/>
            </a:pPr>
            <a:r>
              <a:rPr lang="en-US" sz="2400" dirty="0"/>
              <a:t>The advisory committee is established to make recommendations to the organization regarding public reporting of health care trends developed from data reported to the organization.</a:t>
            </a:r>
          </a:p>
          <a:p>
            <a:pPr marL="0" indent="0">
              <a:buNone/>
            </a:pPr>
            <a:r>
              <a:rPr lang="en-US" sz="2400" dirty="0"/>
              <a:t>Plan is to convene the advisory committee in September 2023.</a:t>
            </a:r>
          </a:p>
        </p:txBody>
      </p:sp>
      <p:sp>
        <p:nvSpPr>
          <p:cNvPr id="4" name="Footer Placeholder 3">
            <a:extLst>
              <a:ext uri="{FF2B5EF4-FFF2-40B4-BE49-F238E27FC236}">
                <a16:creationId xmlns:a16="http://schemas.microsoft.com/office/drawing/2014/main" id="{F33C6AF4-A5BD-44CA-9D10-98CF926E7E98}"/>
              </a:ext>
            </a:extLst>
          </p:cNvPr>
          <p:cNvSpPr>
            <a:spLocks noGrp="1"/>
          </p:cNvSpPr>
          <p:nvPr>
            <p:ph type="ftr" sz="quarter" idx="11"/>
          </p:nvPr>
        </p:nvSpPr>
        <p:spPr/>
        <p:txBody>
          <a:bodyPr/>
          <a:lstStyle/>
          <a:p>
            <a:r>
              <a:rPr lang="en-US" dirty="0"/>
              <a:t>MHDO Board Meeting June 1, 2023</a:t>
            </a:r>
          </a:p>
        </p:txBody>
      </p:sp>
      <p:sp>
        <p:nvSpPr>
          <p:cNvPr id="5" name="Slide Number Placeholder 4">
            <a:extLst>
              <a:ext uri="{FF2B5EF4-FFF2-40B4-BE49-F238E27FC236}">
                <a16:creationId xmlns:a16="http://schemas.microsoft.com/office/drawing/2014/main" id="{5F58C2FC-CAC3-4CEA-B153-B8115EE52FC2}"/>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57499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fontScale="90000"/>
          </a:bodyPr>
          <a:lstStyle/>
          <a:p>
            <a:pPr algn="ctr"/>
            <a:br>
              <a:rPr lang="en-US" sz="3600" b="1" dirty="0"/>
            </a:br>
            <a:br>
              <a:rPr lang="en-US" sz="3600" b="1" dirty="0"/>
            </a:br>
            <a:br>
              <a:rPr lang="en-US" sz="3600" b="1" dirty="0"/>
            </a:br>
            <a:br>
              <a:rPr lang="en-US" sz="3600" b="1" dirty="0"/>
            </a:br>
            <a:br>
              <a:rPr lang="en-US" sz="3600" b="1" dirty="0"/>
            </a:br>
            <a:br>
              <a:rPr lang="en-US" sz="3600" b="1" dirty="0"/>
            </a:br>
            <a:br>
              <a:rPr lang="en-US" sz="3600" b="1" dirty="0"/>
            </a:br>
            <a:r>
              <a:rPr lang="en-US" sz="5300" b="1" dirty="0"/>
              <a:t>Membership of the advisory committee as defined in §8718</a:t>
            </a:r>
            <a:endParaRPr lang="en-US" sz="3600" b="1" dirty="0"/>
          </a:p>
        </p:txBody>
      </p:sp>
      <p:sp>
        <p:nvSpPr>
          <p:cNvPr id="8" name="Content Placeholder 7">
            <a:extLst>
              <a:ext uri="{FF2B5EF4-FFF2-40B4-BE49-F238E27FC236}">
                <a16:creationId xmlns:a16="http://schemas.microsoft.com/office/drawing/2014/main" id="{96D21DE0-CFD1-453C-C9C6-E68494581FFF}"/>
              </a:ext>
            </a:extLst>
          </p:cNvPr>
          <p:cNvSpPr>
            <a:spLocks noGrp="1"/>
          </p:cNvSpPr>
          <p:nvPr>
            <p:ph sz="half" idx="1"/>
          </p:nvPr>
        </p:nvSpPr>
        <p:spPr>
          <a:xfrm>
            <a:off x="1036321" y="2245094"/>
            <a:ext cx="4937760" cy="3928188"/>
          </a:xfrm>
        </p:spPr>
        <p:txBody>
          <a:bodyPr>
            <a:noAutofit/>
          </a:bodyPr>
          <a:lstStyle/>
          <a:p>
            <a:pPr>
              <a:spcBef>
                <a:spcPts val="600"/>
              </a:spcBef>
              <a:spcAft>
                <a:spcPts val="600"/>
              </a:spcAft>
            </a:pPr>
            <a:r>
              <a:rPr lang="en-US" sz="1800" b="1" dirty="0"/>
              <a:t>A. </a:t>
            </a:r>
            <a:r>
              <a:rPr lang="en-US" sz="1800" dirty="0"/>
              <a:t>The </a:t>
            </a:r>
            <a:r>
              <a:rPr lang="en-US" sz="1800" dirty="0">
                <a:solidFill>
                  <a:schemeClr val="tx1"/>
                </a:solidFill>
              </a:rPr>
              <a:t>Executive Director of the organization; </a:t>
            </a:r>
            <a:r>
              <a:rPr lang="en-US" sz="1800" i="1" dirty="0">
                <a:solidFill>
                  <a:schemeClr val="tx1"/>
                </a:solidFill>
              </a:rPr>
              <a:t>Karynlee Harrington</a:t>
            </a:r>
          </a:p>
          <a:p>
            <a:pPr>
              <a:spcBef>
                <a:spcPts val="600"/>
              </a:spcBef>
              <a:spcAft>
                <a:spcPts val="600"/>
              </a:spcAft>
            </a:pPr>
            <a:r>
              <a:rPr lang="en-US" sz="1800" b="1" dirty="0">
                <a:solidFill>
                  <a:schemeClr val="tx1"/>
                </a:solidFill>
              </a:rPr>
              <a:t>B. </a:t>
            </a:r>
            <a:r>
              <a:rPr lang="en-US" sz="1800" dirty="0">
                <a:solidFill>
                  <a:schemeClr val="tx1"/>
                </a:solidFill>
              </a:rPr>
              <a:t>One member of the Senate, appointed by the President of the Senate; </a:t>
            </a:r>
            <a:r>
              <a:rPr lang="en-US" sz="1800" i="1" dirty="0">
                <a:solidFill>
                  <a:schemeClr val="tx1"/>
                </a:solidFill>
              </a:rPr>
              <a:t>Senator Vitelli</a:t>
            </a:r>
          </a:p>
          <a:p>
            <a:pPr>
              <a:spcBef>
                <a:spcPts val="600"/>
              </a:spcBef>
              <a:spcAft>
                <a:spcPts val="600"/>
              </a:spcAft>
            </a:pPr>
            <a:r>
              <a:rPr lang="en-US" sz="1800" b="1" dirty="0">
                <a:solidFill>
                  <a:schemeClr val="tx1"/>
                </a:solidFill>
              </a:rPr>
              <a:t>C. </a:t>
            </a:r>
            <a:r>
              <a:rPr lang="en-US" sz="1800" dirty="0">
                <a:solidFill>
                  <a:schemeClr val="tx1"/>
                </a:solidFill>
              </a:rPr>
              <a:t>One member of the House of Representatives, appointed by the Speaker of the House of Representatives; </a:t>
            </a:r>
            <a:r>
              <a:rPr lang="en-US" sz="1800" b="1" i="1" dirty="0">
                <a:solidFill>
                  <a:schemeClr val="tx1"/>
                </a:solidFill>
              </a:rPr>
              <a:t>TBD</a:t>
            </a:r>
          </a:p>
          <a:p>
            <a:pPr>
              <a:spcBef>
                <a:spcPts val="600"/>
              </a:spcBef>
              <a:spcAft>
                <a:spcPts val="600"/>
              </a:spcAft>
            </a:pPr>
            <a:r>
              <a:rPr lang="en-US" sz="1800" b="1" dirty="0">
                <a:solidFill>
                  <a:schemeClr val="tx1"/>
                </a:solidFill>
              </a:rPr>
              <a:t>D. </a:t>
            </a:r>
            <a:r>
              <a:rPr lang="en-US" sz="1800" dirty="0">
                <a:solidFill>
                  <a:schemeClr val="tx1"/>
                </a:solidFill>
              </a:rPr>
              <a:t>The Commissioner or the Commissioner's designee;  Philip Dubois</a:t>
            </a:r>
          </a:p>
          <a:p>
            <a:pPr>
              <a:spcBef>
                <a:spcPts val="600"/>
              </a:spcBef>
              <a:spcAft>
                <a:spcPts val="600"/>
              </a:spcAft>
            </a:pPr>
            <a:r>
              <a:rPr lang="en-US" sz="1800" b="1" dirty="0">
                <a:solidFill>
                  <a:schemeClr val="tx1"/>
                </a:solidFill>
              </a:rPr>
              <a:t>E. </a:t>
            </a:r>
            <a:r>
              <a:rPr lang="en-US" sz="1800" dirty="0">
                <a:solidFill>
                  <a:schemeClr val="tx1"/>
                </a:solidFill>
              </a:rPr>
              <a:t>The Superintendent of Insurance or the Superintendent's </a:t>
            </a:r>
            <a:r>
              <a:rPr lang="en-US" sz="1800" dirty="0"/>
              <a:t>designee; </a:t>
            </a:r>
            <a:r>
              <a:rPr lang="en-US" sz="1800" i="1" dirty="0"/>
              <a:t>Joanne Rawlings-</a:t>
            </a:r>
            <a:r>
              <a:rPr lang="en-US" sz="1800" i="1" dirty="0" err="1"/>
              <a:t>Sekunda</a:t>
            </a:r>
            <a:r>
              <a:rPr lang="en-US" sz="1800" i="1" dirty="0"/>
              <a:t> </a:t>
            </a:r>
          </a:p>
        </p:txBody>
      </p:sp>
      <p:sp>
        <p:nvSpPr>
          <p:cNvPr id="9" name="Content Placeholder 8">
            <a:extLst>
              <a:ext uri="{FF2B5EF4-FFF2-40B4-BE49-F238E27FC236}">
                <a16:creationId xmlns:a16="http://schemas.microsoft.com/office/drawing/2014/main" id="{60180747-9FD0-142C-F3CC-01395BE0A39F}"/>
              </a:ext>
            </a:extLst>
          </p:cNvPr>
          <p:cNvSpPr>
            <a:spLocks noGrp="1"/>
          </p:cNvSpPr>
          <p:nvPr>
            <p:ph sz="half" idx="2"/>
          </p:nvPr>
        </p:nvSpPr>
        <p:spPr>
          <a:xfrm>
            <a:off x="6217920" y="2245094"/>
            <a:ext cx="4937760" cy="3928188"/>
          </a:xfrm>
        </p:spPr>
        <p:txBody>
          <a:bodyPr>
            <a:noAutofit/>
          </a:bodyPr>
          <a:lstStyle/>
          <a:p>
            <a:pPr>
              <a:spcBef>
                <a:spcPts val="600"/>
              </a:spcBef>
              <a:spcAft>
                <a:spcPts val="600"/>
              </a:spcAft>
            </a:pPr>
            <a:r>
              <a:rPr lang="en-US" sz="1800" b="1" dirty="0"/>
              <a:t>F. </a:t>
            </a:r>
            <a:r>
              <a:rPr lang="en-US" sz="1800" dirty="0"/>
              <a:t>Six members appointed by the board as follows: </a:t>
            </a:r>
          </a:p>
          <a:p>
            <a:pPr marL="569913" indent="-280988">
              <a:spcBef>
                <a:spcPts val="0"/>
              </a:spcBef>
              <a:spcAft>
                <a:spcPts val="600"/>
              </a:spcAft>
              <a:buClr>
                <a:srgbClr val="000000"/>
              </a:buClr>
              <a:buFont typeface="+mj-lt"/>
              <a:buAutoNum type="arabicPeriod"/>
            </a:pPr>
            <a:r>
              <a:rPr lang="en-US" sz="1800" dirty="0"/>
              <a:t>One member representing consumers of health care; Joel </a:t>
            </a:r>
            <a:r>
              <a:rPr lang="en-US" sz="1800" dirty="0" err="1"/>
              <a:t>Allumbaugh</a:t>
            </a:r>
            <a:endParaRPr lang="en-US" sz="1800" dirty="0"/>
          </a:p>
          <a:p>
            <a:pPr marL="569913" indent="-280988">
              <a:spcBef>
                <a:spcPts val="0"/>
              </a:spcBef>
              <a:spcAft>
                <a:spcPts val="600"/>
              </a:spcAft>
              <a:buClr>
                <a:srgbClr val="000000"/>
              </a:buClr>
              <a:buFont typeface="+mj-lt"/>
              <a:buAutoNum type="arabicPeriod"/>
            </a:pPr>
            <a:r>
              <a:rPr lang="en-US" sz="1800" dirty="0"/>
              <a:t>One member representing providers; Dr. Neil </a:t>
            </a:r>
            <a:r>
              <a:rPr lang="en-US" sz="1800" dirty="0" err="1"/>
              <a:t>Korsen</a:t>
            </a:r>
            <a:endParaRPr lang="en-US" sz="1800" dirty="0"/>
          </a:p>
          <a:p>
            <a:pPr marL="569913" indent="-280988">
              <a:spcBef>
                <a:spcPts val="0"/>
              </a:spcBef>
              <a:spcAft>
                <a:spcPts val="600"/>
              </a:spcAft>
              <a:buClr>
                <a:schemeClr val="tx1"/>
              </a:buClr>
              <a:buFont typeface="+mj-lt"/>
              <a:buAutoNum type="arabicPeriod"/>
            </a:pPr>
            <a:r>
              <a:rPr lang="en-US" sz="1800" dirty="0"/>
              <a:t>One member representing hospitals; David Winslow, Maine Hospital Association</a:t>
            </a:r>
          </a:p>
          <a:p>
            <a:pPr marL="569913" indent="-280988">
              <a:spcBef>
                <a:spcPts val="0"/>
              </a:spcBef>
              <a:spcAft>
                <a:spcPts val="600"/>
              </a:spcAft>
              <a:buClr>
                <a:srgbClr val="000000"/>
              </a:buClr>
              <a:buFont typeface="+mj-lt"/>
              <a:buAutoNum type="arabicPeriod"/>
            </a:pPr>
            <a:r>
              <a:rPr lang="en-US" sz="1800" dirty="0"/>
              <a:t>One member representing employers; Lisa Nolan, Director of Value-Based Purchasing, Healthcare Purchaser Alliance of Maine </a:t>
            </a:r>
          </a:p>
          <a:p>
            <a:pPr marL="569913" indent="-280988">
              <a:spcBef>
                <a:spcPts val="0"/>
              </a:spcBef>
              <a:spcAft>
                <a:spcPts val="600"/>
              </a:spcAft>
              <a:buClr>
                <a:srgbClr val="000000"/>
              </a:buClr>
              <a:buFont typeface="+mj-lt"/>
              <a:buAutoNum type="arabicPeriod"/>
            </a:pPr>
            <a:r>
              <a:rPr lang="en-US" sz="1800" dirty="0"/>
              <a:t>One member representing carriers; </a:t>
            </a:r>
            <a:r>
              <a:rPr lang="en-US" sz="1800" b="1" i="1" dirty="0"/>
              <a:t>TBD</a:t>
            </a:r>
          </a:p>
          <a:p>
            <a:pPr marL="569913" indent="-280988">
              <a:spcBef>
                <a:spcPts val="0"/>
              </a:spcBef>
              <a:spcAft>
                <a:spcPts val="600"/>
              </a:spcAft>
              <a:buClr>
                <a:srgbClr val="000000"/>
              </a:buClr>
              <a:buFont typeface="+mj-lt"/>
              <a:buAutoNum type="arabicPeriod"/>
            </a:pPr>
            <a:r>
              <a:rPr lang="en-US" sz="1800" dirty="0"/>
              <a:t>One member representing the state employee health plan; </a:t>
            </a:r>
            <a:r>
              <a:rPr lang="en-US" sz="1800" dirty="0" err="1">
                <a:effectLst/>
                <a:ea typeface="Times New Roman" panose="02020603050405020304" pitchFamily="18" charset="0"/>
              </a:rPr>
              <a:t>Breena</a:t>
            </a:r>
            <a:r>
              <a:rPr lang="en-US" sz="1800" dirty="0">
                <a:effectLst/>
                <a:ea typeface="Times New Roman" panose="02020603050405020304" pitchFamily="18" charset="0"/>
              </a:rPr>
              <a:t> Bissell, Director of the Bureau of Human Resources</a:t>
            </a:r>
            <a:endParaRPr lang="en-US" sz="1800"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June 1,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
        <p:nvSpPr>
          <p:cNvPr id="11" name="TextBox 10">
            <a:extLst>
              <a:ext uri="{FF2B5EF4-FFF2-40B4-BE49-F238E27FC236}">
                <a16:creationId xmlns:a16="http://schemas.microsoft.com/office/drawing/2014/main" id="{B2A0CC6F-1E52-A18C-1081-55090DA9A6E6}"/>
              </a:ext>
            </a:extLst>
          </p:cNvPr>
          <p:cNvSpPr txBox="1"/>
          <p:nvPr/>
        </p:nvSpPr>
        <p:spPr>
          <a:xfrm>
            <a:off x="1097279" y="1760795"/>
            <a:ext cx="10058399" cy="461665"/>
          </a:xfrm>
          <a:prstGeom prst="rect">
            <a:avLst/>
          </a:prstGeom>
          <a:noFill/>
        </p:spPr>
        <p:txBody>
          <a:bodyPr wrap="square">
            <a:spAutoFit/>
          </a:bodyPr>
          <a:lstStyle/>
          <a:p>
            <a:r>
              <a:rPr lang="en-US" sz="2400" dirty="0"/>
              <a:t>The advisory committee consists of the following 11 members: </a:t>
            </a:r>
          </a:p>
        </p:txBody>
      </p:sp>
    </p:spTree>
    <p:extLst>
      <p:ext uri="{BB962C8B-B14F-4D97-AF65-F5344CB8AC3E}">
        <p14:creationId xmlns:p14="http://schemas.microsoft.com/office/powerpoint/2010/main" val="3811725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FEB-1F3E-6893-3B79-175C4D473280}"/>
              </a:ext>
            </a:extLst>
          </p:cNvPr>
          <p:cNvSpPr>
            <a:spLocks noGrp="1"/>
          </p:cNvSpPr>
          <p:nvPr>
            <p:ph type="title"/>
          </p:nvPr>
        </p:nvSpPr>
        <p:spPr/>
        <p:txBody>
          <a:bodyPr/>
          <a:lstStyle/>
          <a:p>
            <a:pPr algn="ctr"/>
            <a:r>
              <a:rPr lang="en-US" b="1" dirty="0"/>
              <a:t>Upcoming Meetings</a:t>
            </a:r>
          </a:p>
        </p:txBody>
      </p:sp>
      <p:sp>
        <p:nvSpPr>
          <p:cNvPr id="3" name="Content Placeholder 2">
            <a:extLst>
              <a:ext uri="{FF2B5EF4-FFF2-40B4-BE49-F238E27FC236}">
                <a16:creationId xmlns:a16="http://schemas.microsoft.com/office/drawing/2014/main" id="{BA51C2B3-AF8B-A757-5101-7D7F1E587E3B}"/>
              </a:ext>
            </a:extLst>
          </p:cNvPr>
          <p:cNvSpPr>
            <a:spLocks noGrp="1"/>
          </p:cNvSpPr>
          <p:nvPr>
            <p:ph idx="1"/>
          </p:nvPr>
        </p:nvSpPr>
        <p:spPr/>
        <p:txBody>
          <a:bodyPr/>
          <a:lstStyle/>
          <a:p>
            <a:pPr marL="0" indent="0">
              <a:buNone/>
            </a:pPr>
            <a:r>
              <a:rPr lang="en-US" sz="2400" dirty="0">
                <a:effectLst/>
                <a:ea typeface="Times New Roman" panose="02020603050405020304" pitchFamily="18" charset="0"/>
                <a:cs typeface="Arial" panose="020B0604020202020204" pitchFamily="34" charset="0"/>
              </a:rPr>
              <a:t>Public Hearing for proposed changes to Rule Chapter 243 and 247 Scheduled for August 3, 2023</a:t>
            </a:r>
          </a:p>
          <a:p>
            <a:pPr marL="0" indent="0">
              <a:buNone/>
            </a:pPr>
            <a:r>
              <a:rPr lang="en-US" sz="2400" dirty="0">
                <a:ea typeface="Times New Roman" panose="02020603050405020304" pitchFamily="18" charset="0"/>
                <a:cs typeface="Arial" panose="020B0604020202020204" pitchFamily="34" charset="0"/>
              </a:rPr>
              <a:t>Public Hearing for proposed changes to Rule Chapter 270, </a:t>
            </a:r>
            <a:r>
              <a:rPr lang="en-US" sz="2400" i="1" dirty="0">
                <a:solidFill>
                  <a:srgbClr val="333333"/>
                </a:solidFill>
                <a:effectLst/>
              </a:rPr>
              <a:t>Uniform Reporting System for Health Care Quality Data Sets scheduled for September 7, 2023</a:t>
            </a:r>
            <a:endParaRPr lang="en-US" sz="2400" i="1" dirty="0">
              <a:ea typeface="Times New Roman" panose="02020603050405020304" pitchFamily="18" charset="0"/>
              <a:cs typeface="Arial" panose="020B0604020202020204" pitchFamily="34" charset="0"/>
            </a:endParaRPr>
          </a:p>
          <a:p>
            <a:pPr marL="0" indent="0">
              <a:buNone/>
            </a:pPr>
            <a:r>
              <a:rPr lang="en-US" sz="2400" dirty="0">
                <a:effectLst/>
                <a:ea typeface="Times New Roman" panose="02020603050405020304" pitchFamily="18" charset="0"/>
                <a:cs typeface="Arial" panose="020B0604020202020204" pitchFamily="34" charset="0"/>
              </a:rPr>
              <a:t>MHDO Board Meeting </a:t>
            </a:r>
            <a:r>
              <a:rPr lang="en-US" sz="2400" dirty="0">
                <a:ea typeface="Times New Roman" panose="02020603050405020304" pitchFamily="18" charset="0"/>
                <a:cs typeface="Arial" panose="020B0604020202020204" pitchFamily="34" charset="0"/>
              </a:rPr>
              <a:t>s</a:t>
            </a:r>
            <a:r>
              <a:rPr lang="en-US" sz="2400" dirty="0">
                <a:effectLst/>
                <a:ea typeface="Times New Roman" panose="02020603050405020304" pitchFamily="18" charset="0"/>
                <a:cs typeface="Arial" panose="020B0604020202020204" pitchFamily="34" charset="0"/>
              </a:rPr>
              <a:t>cheduled for September 7, 2023, following public hearing</a:t>
            </a:r>
            <a:endParaRPr lang="en-US" sz="2400" dirty="0">
              <a:effectLst/>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A74DCAB-A1E8-F0E9-7D7C-07FAF1CC784D}"/>
              </a:ext>
            </a:extLst>
          </p:cNvPr>
          <p:cNvSpPr>
            <a:spLocks noGrp="1"/>
          </p:cNvSpPr>
          <p:nvPr>
            <p:ph type="ftr" sz="quarter" idx="11"/>
          </p:nvPr>
        </p:nvSpPr>
        <p:spPr/>
        <p:txBody>
          <a:bodyPr/>
          <a:lstStyle/>
          <a:p>
            <a:r>
              <a:rPr lang="en-US" dirty="0"/>
              <a:t>MHDO Board Meeting June 1, 2023</a:t>
            </a:r>
          </a:p>
        </p:txBody>
      </p:sp>
      <p:sp>
        <p:nvSpPr>
          <p:cNvPr id="5" name="Slide Number Placeholder 4">
            <a:extLst>
              <a:ext uri="{FF2B5EF4-FFF2-40B4-BE49-F238E27FC236}">
                <a16:creationId xmlns:a16="http://schemas.microsoft.com/office/drawing/2014/main" id="{F1AD2582-246C-20F3-FFAB-B6496F6A740C}"/>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10558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a:xfrm>
            <a:off x="1097279" y="286604"/>
            <a:ext cx="10115203" cy="1437694"/>
          </a:xfrm>
        </p:spPr>
        <p:txBody>
          <a:bodyPr/>
          <a:lstStyle/>
          <a:p>
            <a:pPr algn="ctr"/>
            <a:r>
              <a:rPr lang="en-US" b="1" dirty="0"/>
              <a:t>Key Activities</a:t>
            </a:r>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1993457"/>
            <a:ext cx="10115202" cy="4043450"/>
          </a:xfrm>
        </p:spPr>
        <p:txBody>
          <a:bodyPr>
            <a:noAutofit/>
          </a:bodyPr>
          <a:lstStyle/>
          <a:p>
            <a:pPr marL="227013" indent="-227013">
              <a:lnSpc>
                <a:spcPct val="100000"/>
              </a:lnSpc>
              <a:spcBef>
                <a:spcPts val="0"/>
              </a:spcBef>
              <a:spcAft>
                <a:spcPts val="1200"/>
              </a:spcAft>
              <a:buFont typeface="Wingdings" panose="05000000000000000000" pitchFamily="2" charset="2"/>
              <a:buChar char="§"/>
            </a:pPr>
            <a:r>
              <a:rPr lang="en-US" sz="2400" dirty="0"/>
              <a:t>Developing annual report on rate of healthcare associated infections in the State of Maine </a:t>
            </a:r>
          </a:p>
          <a:p>
            <a:pPr marL="227013" indent="-227013">
              <a:lnSpc>
                <a:spcPct val="100000"/>
              </a:lnSpc>
              <a:spcBef>
                <a:spcPts val="0"/>
              </a:spcBef>
              <a:spcAft>
                <a:spcPts val="1200"/>
              </a:spcAft>
              <a:buFont typeface="Wingdings" panose="05000000000000000000" pitchFamily="2" charset="2"/>
              <a:buChar char="§"/>
            </a:pPr>
            <a:r>
              <a:rPr lang="en-US" sz="2400" dirty="0"/>
              <a:t>Working with MHDO on a strategy to enhance the quality data on CompareMaine</a:t>
            </a:r>
          </a:p>
          <a:p>
            <a:pPr marL="227013" indent="-227013">
              <a:lnSpc>
                <a:spcPct val="100000"/>
              </a:lnSpc>
              <a:spcBef>
                <a:spcPts val="0"/>
              </a:spcBef>
              <a:spcAft>
                <a:spcPts val="1200"/>
              </a:spcAft>
              <a:buFont typeface="Wingdings" panose="05000000000000000000" pitchFamily="2" charset="2"/>
              <a:buChar char="§"/>
            </a:pPr>
            <a:r>
              <a:rPr lang="en-US" sz="2400" dirty="0"/>
              <a:t> Project First Line Deliverables</a:t>
            </a:r>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June 1, 2023</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56" y="300601"/>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4">
            <a:extLst>
              <a:ext uri="{FF2B5EF4-FFF2-40B4-BE49-F238E27FC236}">
                <a16:creationId xmlns:a16="http://schemas.microsoft.com/office/drawing/2014/main" id="{B8127ADB-F351-41CD-9C32-CD748FF39126}"/>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08660620"/>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16855</TotalTime>
  <Words>945</Words>
  <Application>Microsoft Office PowerPoint</Application>
  <PresentationFormat>Widescreen</PresentationFormat>
  <Paragraphs>85</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Arial Black</vt:lpstr>
      <vt:lpstr>Arial Narrow</vt:lpstr>
      <vt:lpstr>Calibri</vt:lpstr>
      <vt:lpstr>Calibri Light</vt:lpstr>
      <vt:lpstr>Times New Roman</vt:lpstr>
      <vt:lpstr>Wingdings</vt:lpstr>
      <vt:lpstr>Retrospect</vt:lpstr>
      <vt:lpstr>Custom Design</vt:lpstr>
      <vt:lpstr>Content</vt:lpstr>
      <vt:lpstr>      Rule Chapter 570, Uniform Reporting System for Prescription Drug Price Data Sets-Major Substantive Rule</vt:lpstr>
      <vt:lpstr>Legislative Update</vt:lpstr>
      <vt:lpstr>Legislative Update Impact to MHDO if Bills Pass</vt:lpstr>
      <vt:lpstr>Legislative Update Impact to MHDO if Bills Pass</vt:lpstr>
      <vt:lpstr>Convening MHDO’s Health Information Advisory Committee</vt:lpstr>
      <vt:lpstr>       Membership of the advisory committee as defined in §8718</vt:lpstr>
      <vt:lpstr>Upcoming Meetings</vt:lpstr>
      <vt:lpstr>Key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152</cp:revision>
  <dcterms:created xsi:type="dcterms:W3CDTF">2020-06-02T04:02:18Z</dcterms:created>
  <dcterms:modified xsi:type="dcterms:W3CDTF">2023-06-05T20:57:11Z</dcterms:modified>
</cp:coreProperties>
</file>