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 id="2147483661" r:id="rId5"/>
  </p:sldMasterIdLst>
  <p:notesMasterIdLst>
    <p:notesMasterId r:id="rId13"/>
  </p:notesMasterIdLst>
  <p:handoutMasterIdLst>
    <p:handoutMasterId r:id="rId14"/>
  </p:handoutMasterIdLst>
  <p:sldIdLst>
    <p:sldId id="257" r:id="rId6"/>
    <p:sldId id="575" r:id="rId7"/>
    <p:sldId id="579" r:id="rId8"/>
    <p:sldId id="580" r:id="rId9"/>
    <p:sldId id="581" r:id="rId10"/>
    <p:sldId id="559" r:id="rId11"/>
    <p:sldId id="512" r:id="rId1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e Mullins" initials="KM" lastIdx="7" clrIdx="0"/>
  <p:cmAuthor id="2" name="Leanne Candura" initials="LC" lastIdx="3" clrIdx="1"/>
  <p:cmAuthor id="3" name="Melissa Hillmyer" initials="MH" lastIdx="36" clrIdx="2"/>
  <p:cmAuthor id="4" name="Leanne Candura" initials="LC [2]" lastIdx="7" clrIdx="3"/>
  <p:cmAuthor id="5" name="Melissa Hillmyer" initials="MH [2]" lastIdx="21" clrIdx="4">
    <p:extLst>
      <p:ext uri="{19B8F6BF-5375-455C-9EA6-DF929625EA0E}">
        <p15:presenceInfo xmlns:p15="http://schemas.microsoft.com/office/powerpoint/2012/main" userId="S-1-5-21-1292428093-884357618-1801674531-5176" providerId="AD"/>
      </p:ext>
    </p:extLst>
  </p:cmAuthor>
  <p:cmAuthor id="6" name="Harrington, Karynlee" initials="HK" lastIdx="5" clrIdx="5">
    <p:extLst>
      <p:ext uri="{19B8F6BF-5375-455C-9EA6-DF929625EA0E}">
        <p15:presenceInfo xmlns:p15="http://schemas.microsoft.com/office/powerpoint/2012/main" userId="S-1-5-21-4241590797-1299073551-2511459964-91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C89D3"/>
    <a:srgbClr val="3787D4"/>
    <a:srgbClr val="629DD1"/>
    <a:srgbClr val="297FD5"/>
    <a:srgbClr val="5496D2"/>
    <a:srgbClr val="468ED2"/>
    <a:srgbClr val="478BC9"/>
    <a:srgbClr val="5091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varScale="1">
        <p:scale>
          <a:sx n="72" d="100"/>
          <a:sy n="72" d="100"/>
        </p:scale>
        <p:origin x="534" y="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3038475" cy="46562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41" y="1"/>
            <a:ext cx="3038475" cy="465621"/>
          </a:xfrm>
          <a:prstGeom prst="rect">
            <a:avLst/>
          </a:prstGeom>
        </p:spPr>
        <p:txBody>
          <a:bodyPr vert="horz" lIns="91440" tIns="45720" rIns="91440" bIns="45720" rtlCol="0"/>
          <a:lstStyle>
            <a:lvl1pPr algn="r">
              <a:defRPr sz="1200"/>
            </a:lvl1pPr>
          </a:lstStyle>
          <a:p>
            <a:fld id="{71B595BD-5819-4B57-955A-D04F589414E5}" type="datetimeFigureOut">
              <a:rPr lang="en-US" smtClean="0"/>
              <a:t>4/6/2023</a:t>
            </a:fld>
            <a:endParaRPr lang="en-US" dirty="0"/>
          </a:p>
        </p:txBody>
      </p:sp>
      <p:sp>
        <p:nvSpPr>
          <p:cNvPr id="4" name="Footer Placeholder 3"/>
          <p:cNvSpPr>
            <a:spLocks noGrp="1"/>
          </p:cNvSpPr>
          <p:nvPr>
            <p:ph type="ftr" sz="quarter" idx="2"/>
          </p:nvPr>
        </p:nvSpPr>
        <p:spPr>
          <a:xfrm>
            <a:off x="3" y="8829181"/>
            <a:ext cx="3038475" cy="465621"/>
          </a:xfrm>
          <a:prstGeom prst="rect">
            <a:avLst/>
          </a:prstGeom>
        </p:spPr>
        <p:txBody>
          <a:bodyPr vert="horz" lIns="91440" tIns="45720" rIns="91440" bIns="45720" rtlCol="0" anchor="b"/>
          <a:lstStyle>
            <a:lvl1pPr algn="l">
              <a:defRPr sz="1200"/>
            </a:lvl1pPr>
          </a:lstStyle>
          <a:p>
            <a:r>
              <a:rPr lang="en-US" dirty="0"/>
              <a:t>MHDO Board Meeting June 4, 2020</a:t>
            </a:r>
          </a:p>
        </p:txBody>
      </p:sp>
      <p:sp>
        <p:nvSpPr>
          <p:cNvPr id="5" name="Slide Number Placeholder 4"/>
          <p:cNvSpPr>
            <a:spLocks noGrp="1"/>
          </p:cNvSpPr>
          <p:nvPr>
            <p:ph type="sldNum" sz="quarter" idx="3"/>
          </p:nvPr>
        </p:nvSpPr>
        <p:spPr>
          <a:xfrm>
            <a:off x="3970341" y="8829181"/>
            <a:ext cx="3038475" cy="465621"/>
          </a:xfrm>
          <a:prstGeom prst="rect">
            <a:avLst/>
          </a:prstGeom>
        </p:spPr>
        <p:txBody>
          <a:bodyPr vert="horz" lIns="91440" tIns="45720" rIns="91440" bIns="45720" rtlCol="0" anchor="b"/>
          <a:lstStyle>
            <a:lvl1pPr algn="r">
              <a:defRPr sz="1200"/>
            </a:lvl1pPr>
          </a:lstStyle>
          <a:p>
            <a:fld id="{28BFEC4C-DBE7-4D99-AD09-91A7AFD465C5}" type="slidenum">
              <a:rPr lang="en-US" smtClean="0"/>
              <a:t>‹#›</a:t>
            </a:fld>
            <a:endParaRPr lang="en-US" dirty="0"/>
          </a:p>
        </p:txBody>
      </p:sp>
    </p:spTree>
    <p:extLst>
      <p:ext uri="{BB962C8B-B14F-4D97-AF65-F5344CB8AC3E}">
        <p14:creationId xmlns:p14="http://schemas.microsoft.com/office/powerpoint/2010/main" val="650608793"/>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2757" tIns="46378" rIns="92757" bIns="46378" rtlCol="0"/>
          <a:lstStyle>
            <a:lvl1pPr algn="l">
              <a:defRPr sz="1200"/>
            </a:lvl1pPr>
          </a:lstStyle>
          <a:p>
            <a:endParaRPr lang="en-US" dirty="0"/>
          </a:p>
        </p:txBody>
      </p:sp>
      <p:sp>
        <p:nvSpPr>
          <p:cNvPr id="3" name="Date Placeholder 2"/>
          <p:cNvSpPr>
            <a:spLocks noGrp="1"/>
          </p:cNvSpPr>
          <p:nvPr>
            <p:ph type="dt" idx="1"/>
          </p:nvPr>
        </p:nvSpPr>
        <p:spPr>
          <a:xfrm>
            <a:off x="3970938" y="1"/>
            <a:ext cx="3037840" cy="466435"/>
          </a:xfrm>
          <a:prstGeom prst="rect">
            <a:avLst/>
          </a:prstGeom>
        </p:spPr>
        <p:txBody>
          <a:bodyPr vert="horz" lIns="92757" tIns="46378" rIns="92757" bIns="46378" rtlCol="0"/>
          <a:lstStyle>
            <a:lvl1pPr algn="r">
              <a:defRPr sz="1200"/>
            </a:lvl1pPr>
          </a:lstStyle>
          <a:p>
            <a:fld id="{7C51721D-FE74-4937-AFA3-EDEA76864D15}" type="datetimeFigureOut">
              <a:rPr lang="en-US" smtClean="0"/>
              <a:t>4/6/2023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2757" tIns="46378" rIns="92757" bIns="46378"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2757" tIns="46378" rIns="92757" bIns="463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4"/>
          </a:xfrm>
          <a:prstGeom prst="rect">
            <a:avLst/>
          </a:prstGeom>
        </p:spPr>
        <p:txBody>
          <a:bodyPr vert="horz" lIns="92757" tIns="46378" rIns="92757" bIns="46378" rtlCol="0" anchor="b"/>
          <a:lstStyle>
            <a:lvl1pPr algn="l">
              <a:defRPr sz="1200"/>
            </a:lvl1pPr>
          </a:lstStyle>
          <a:p>
            <a:r>
              <a:rPr lang="en-US" dirty="0"/>
              <a:t>MHDO Board Meeting June 4, 2020</a:t>
            </a:r>
          </a:p>
        </p:txBody>
      </p:sp>
      <p:sp>
        <p:nvSpPr>
          <p:cNvPr id="7" name="Slide Number Placeholder 6"/>
          <p:cNvSpPr>
            <a:spLocks noGrp="1"/>
          </p:cNvSpPr>
          <p:nvPr>
            <p:ph type="sldNum" sz="quarter" idx="5"/>
          </p:nvPr>
        </p:nvSpPr>
        <p:spPr>
          <a:xfrm>
            <a:off x="3970938" y="8829967"/>
            <a:ext cx="3037840" cy="466434"/>
          </a:xfrm>
          <a:prstGeom prst="rect">
            <a:avLst/>
          </a:prstGeom>
        </p:spPr>
        <p:txBody>
          <a:bodyPr vert="horz" lIns="92757" tIns="46378" rIns="92757" bIns="46378" rtlCol="0" anchor="b"/>
          <a:lstStyle>
            <a:lvl1pPr algn="r">
              <a:defRPr sz="1200"/>
            </a:lvl1pPr>
          </a:lstStyle>
          <a:p>
            <a:fld id="{CF13529E-598B-4780-B315-0810095E5A43}" type="slidenum">
              <a:rPr lang="en-US" smtClean="0"/>
              <a:t>‹#›</a:t>
            </a:fld>
            <a:endParaRPr lang="en-US" dirty="0"/>
          </a:p>
        </p:txBody>
      </p:sp>
    </p:spTree>
    <p:extLst>
      <p:ext uri="{BB962C8B-B14F-4D97-AF65-F5344CB8AC3E}">
        <p14:creationId xmlns:p14="http://schemas.microsoft.com/office/powerpoint/2010/main" val="2518163171"/>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3EECC008-9F6F-4DA1-BFFD-27F8B147B9D3}"/>
              </a:ext>
            </a:extLst>
          </p:cNvPr>
          <p:cNvSpPr>
            <a:spLocks noGrp="1"/>
          </p:cNvSpPr>
          <p:nvPr>
            <p:ph type="ftr" sz="quarter" idx="10"/>
          </p:nvPr>
        </p:nvSpPr>
        <p:spPr/>
        <p:txBody>
          <a:bodyPr/>
          <a:lstStyle/>
          <a:p>
            <a:r>
              <a:rPr lang="en-US" dirty="0"/>
              <a:t>MHDO Board Meeting June 4, 2020</a:t>
            </a:r>
          </a:p>
        </p:txBody>
      </p:sp>
    </p:spTree>
    <p:extLst>
      <p:ext uri="{BB962C8B-B14F-4D97-AF65-F5344CB8AC3E}">
        <p14:creationId xmlns:p14="http://schemas.microsoft.com/office/powerpoint/2010/main" val="2611490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hasCustomPrompt="1"/>
          </p:nvPr>
        </p:nvSpPr>
        <p:spPr>
          <a:xfrm>
            <a:off x="1100051" y="4455621"/>
            <a:ext cx="10058400" cy="1143000"/>
          </a:xfrm>
        </p:spPr>
        <p:txBody>
          <a:bodyPr lIns="91440" rIns="91440">
            <a:normAutofit/>
          </a:bodyPr>
          <a:lstStyle>
            <a:lvl1pPr marL="0" indent="0" algn="l">
              <a:buNone/>
              <a:defRPr sz="2800" cap="none"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19C94574-2505-45ED-A778-2E7F4336F273}" type="datetime1">
              <a:rPr lang="en-US" smtClean="0"/>
              <a:t>4/6/2023</a:t>
            </a:fld>
            <a:endParaRPr lang="en-US" dirty="0"/>
          </a:p>
        </p:txBody>
      </p:sp>
      <p:sp>
        <p:nvSpPr>
          <p:cNvPr id="5" name="Footer Placeholder 4"/>
          <p:cNvSpPr>
            <a:spLocks noGrp="1"/>
          </p:cNvSpPr>
          <p:nvPr>
            <p:ph type="ftr" sz="quarter" idx="11"/>
          </p:nvPr>
        </p:nvSpPr>
        <p:spPr/>
        <p:txBody>
          <a:bodyPr/>
          <a:lstStyle/>
          <a:p>
            <a:r>
              <a:rPr lang="en-US" dirty="0"/>
              <a:t>MHDO Board Meeting June 4, 2020</a:t>
            </a:r>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33879B-242A-436D-AE10-2EF2B8FDEEFA}" type="datetime1">
              <a:rPr lang="en-US" smtClean="0"/>
              <a:t>4/6/2023</a:t>
            </a:fld>
            <a:endParaRPr lang="en-US" dirty="0"/>
          </a:p>
        </p:txBody>
      </p:sp>
      <p:sp>
        <p:nvSpPr>
          <p:cNvPr id="5" name="Footer Placeholder 4"/>
          <p:cNvSpPr>
            <a:spLocks noGrp="1"/>
          </p:cNvSpPr>
          <p:nvPr>
            <p:ph type="ftr" sz="quarter" idx="11"/>
          </p:nvPr>
        </p:nvSpPr>
        <p:spPr/>
        <p:txBody>
          <a:bodyPr/>
          <a:lstStyle/>
          <a:p>
            <a:r>
              <a:rPr lang="en-US" dirty="0"/>
              <a:t>MHDO Board Meeting June 4, 2020</a:t>
            </a:r>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31E9FA-E9CA-4FF6-B43A-4900CC0E9495}" type="datetime1">
              <a:rPr lang="en-US" smtClean="0"/>
              <a:t>4/6/2023</a:t>
            </a:fld>
            <a:endParaRPr lang="en-US" dirty="0"/>
          </a:p>
        </p:txBody>
      </p:sp>
      <p:sp>
        <p:nvSpPr>
          <p:cNvPr id="5" name="Footer Placeholder 4"/>
          <p:cNvSpPr>
            <a:spLocks noGrp="1"/>
          </p:cNvSpPr>
          <p:nvPr>
            <p:ph type="ftr" sz="quarter" idx="11"/>
          </p:nvPr>
        </p:nvSpPr>
        <p:spPr/>
        <p:txBody>
          <a:bodyPr/>
          <a:lstStyle/>
          <a:p>
            <a:r>
              <a:rPr lang="en-US" dirty="0"/>
              <a:t>MHDO Board Meeting June 4, 2020</a:t>
            </a:r>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3" y="2130227"/>
            <a:ext cx="10363435" cy="1470422"/>
          </a:xfrm>
        </p:spPr>
        <p:txBody>
          <a:bodyPr/>
          <a:lstStyle/>
          <a:p>
            <a:r>
              <a:rPr lang="en-US"/>
              <a:t>Click to edit Master title style</a:t>
            </a:r>
          </a:p>
        </p:txBody>
      </p:sp>
      <p:sp>
        <p:nvSpPr>
          <p:cNvPr id="3" name="Subtitle 2"/>
          <p:cNvSpPr>
            <a:spLocks noGrp="1"/>
          </p:cNvSpPr>
          <p:nvPr>
            <p:ph type="subTitle" idx="1"/>
          </p:nvPr>
        </p:nvSpPr>
        <p:spPr>
          <a:xfrm>
            <a:off x="1828565" y="3886399"/>
            <a:ext cx="8534870" cy="1752203"/>
          </a:xfrm>
        </p:spPr>
        <p:txBody>
          <a:bodyPr/>
          <a:lstStyle>
            <a:lvl1pPr marL="0" indent="0" algn="ctr">
              <a:buNone/>
              <a:defRPr/>
            </a:lvl1pPr>
            <a:lvl2pPr marL="141534" indent="0" algn="ctr">
              <a:buNone/>
              <a:defRPr/>
            </a:lvl2pPr>
            <a:lvl3pPr marL="283068" indent="0" algn="ctr">
              <a:buNone/>
              <a:defRPr/>
            </a:lvl3pPr>
            <a:lvl4pPr marL="424603" indent="0" algn="ctr">
              <a:buNone/>
              <a:defRPr/>
            </a:lvl4pPr>
            <a:lvl5pPr marL="566137" indent="0" algn="ctr">
              <a:buNone/>
              <a:defRPr/>
            </a:lvl5pPr>
            <a:lvl6pPr marL="707671" indent="0" algn="ctr">
              <a:buNone/>
              <a:defRPr/>
            </a:lvl6pPr>
            <a:lvl7pPr marL="849205" indent="0" algn="ctr">
              <a:buNone/>
              <a:defRPr/>
            </a:lvl7pPr>
            <a:lvl8pPr marL="990739" indent="0" algn="ctr">
              <a:buNone/>
              <a:defRPr/>
            </a:lvl8pPr>
            <a:lvl9pPr marL="1132274" indent="0" algn="ctr">
              <a:buNone/>
              <a:defRPr/>
            </a:lvl9pPr>
          </a:lstStyle>
          <a:p>
            <a:r>
              <a:rPr lang="en-US"/>
              <a:t>Click to edit Master subtitle style</a:t>
            </a:r>
          </a:p>
        </p:txBody>
      </p:sp>
    </p:spTree>
    <p:extLst>
      <p:ext uri="{BB962C8B-B14F-4D97-AF65-F5344CB8AC3E}">
        <p14:creationId xmlns:p14="http://schemas.microsoft.com/office/powerpoint/2010/main" val="30077581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138143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801"/>
            <a:ext cx="10363435" cy="1362273"/>
          </a:xfrm>
        </p:spPr>
        <p:txBody>
          <a:bodyPr anchor="t"/>
          <a:lstStyle>
            <a:lvl1pPr algn="l">
              <a:defRPr sz="1232" b="1" cap="all"/>
            </a:lvl1pPr>
          </a:lstStyle>
          <a:p>
            <a:r>
              <a:rPr lang="en-US"/>
              <a:t>Click to edit Master title style</a:t>
            </a:r>
          </a:p>
        </p:txBody>
      </p:sp>
      <p:sp>
        <p:nvSpPr>
          <p:cNvPr id="3" name="Text Placeholder 2"/>
          <p:cNvSpPr>
            <a:spLocks noGrp="1"/>
          </p:cNvSpPr>
          <p:nvPr>
            <p:ph type="body" idx="1"/>
          </p:nvPr>
        </p:nvSpPr>
        <p:spPr>
          <a:xfrm>
            <a:off x="963084" y="2906613"/>
            <a:ext cx="10363435" cy="1500188"/>
          </a:xfrm>
        </p:spPr>
        <p:txBody>
          <a:bodyPr anchor="b"/>
          <a:lstStyle>
            <a:lvl1pPr marL="0" indent="0">
              <a:buNone/>
              <a:defRPr sz="625"/>
            </a:lvl1pPr>
            <a:lvl2pPr marL="141534" indent="0">
              <a:buNone/>
              <a:defRPr sz="554"/>
            </a:lvl2pPr>
            <a:lvl3pPr marL="283068" indent="0">
              <a:buNone/>
              <a:defRPr sz="500"/>
            </a:lvl3pPr>
            <a:lvl4pPr marL="424603" indent="0">
              <a:buNone/>
              <a:defRPr sz="429"/>
            </a:lvl4pPr>
            <a:lvl5pPr marL="566137" indent="0">
              <a:buNone/>
              <a:defRPr sz="429"/>
            </a:lvl5pPr>
            <a:lvl6pPr marL="707671" indent="0">
              <a:buNone/>
              <a:defRPr sz="429"/>
            </a:lvl6pPr>
            <a:lvl7pPr marL="849205" indent="0">
              <a:buNone/>
              <a:defRPr sz="429"/>
            </a:lvl7pPr>
            <a:lvl8pPr marL="990739" indent="0">
              <a:buNone/>
              <a:defRPr sz="429"/>
            </a:lvl8pPr>
            <a:lvl9pPr marL="1132274" indent="0">
              <a:buNone/>
              <a:defRPr sz="429"/>
            </a:lvl9pPr>
          </a:lstStyle>
          <a:p>
            <a:pPr lvl="0"/>
            <a:r>
              <a:rPr lang="en-US"/>
              <a:t>Click to edit Master text styles</a:t>
            </a:r>
          </a:p>
        </p:txBody>
      </p:sp>
    </p:spTree>
    <p:extLst>
      <p:ext uri="{BB962C8B-B14F-4D97-AF65-F5344CB8AC3E}">
        <p14:creationId xmlns:p14="http://schemas.microsoft.com/office/powerpoint/2010/main" val="2776809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2852" y="1174750"/>
            <a:ext cx="1357019" cy="5533926"/>
          </a:xfrm>
        </p:spPr>
        <p:txBody>
          <a:bodyPr/>
          <a:lstStyle>
            <a:lvl1pPr>
              <a:defRPr sz="875"/>
            </a:lvl1pPr>
            <a:lvl2pPr>
              <a:defRPr sz="750"/>
            </a:lvl2pPr>
            <a:lvl3pPr>
              <a:defRPr sz="625"/>
            </a:lvl3pPr>
            <a:lvl4pPr>
              <a:defRPr sz="554"/>
            </a:lvl4pPr>
            <a:lvl5pPr>
              <a:defRPr sz="554"/>
            </a:lvl5pPr>
            <a:lvl6pPr>
              <a:defRPr sz="554"/>
            </a:lvl6pPr>
            <a:lvl7pPr>
              <a:defRPr sz="554"/>
            </a:lvl7pPr>
            <a:lvl8pPr>
              <a:defRPr sz="554"/>
            </a:lvl8pPr>
            <a:lvl9pPr>
              <a:defRPr sz="5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06315" y="1174750"/>
            <a:ext cx="1357019" cy="5533926"/>
          </a:xfrm>
        </p:spPr>
        <p:txBody>
          <a:bodyPr/>
          <a:lstStyle>
            <a:lvl1pPr>
              <a:defRPr sz="875"/>
            </a:lvl1pPr>
            <a:lvl2pPr>
              <a:defRPr sz="750"/>
            </a:lvl2pPr>
            <a:lvl3pPr>
              <a:defRPr sz="625"/>
            </a:lvl3pPr>
            <a:lvl4pPr>
              <a:defRPr sz="554"/>
            </a:lvl4pPr>
            <a:lvl5pPr>
              <a:defRPr sz="554"/>
            </a:lvl5pPr>
            <a:lvl6pPr>
              <a:defRPr sz="554"/>
            </a:lvl6pPr>
            <a:lvl7pPr>
              <a:defRPr sz="554"/>
            </a:lvl7pPr>
            <a:lvl8pPr>
              <a:defRPr sz="554"/>
            </a:lvl8pPr>
            <a:lvl9pPr>
              <a:defRPr sz="5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776018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718" y="274836"/>
            <a:ext cx="10972565"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718" y="1534914"/>
            <a:ext cx="5386917" cy="639961"/>
          </a:xfrm>
        </p:spPr>
        <p:txBody>
          <a:bodyPr anchor="b"/>
          <a:lstStyle>
            <a:lvl1pPr marL="0" indent="0">
              <a:buNone/>
              <a:defRPr sz="750" b="1"/>
            </a:lvl1pPr>
            <a:lvl2pPr marL="141534" indent="0">
              <a:buNone/>
              <a:defRPr sz="625" b="1"/>
            </a:lvl2pPr>
            <a:lvl3pPr marL="283068" indent="0">
              <a:buNone/>
              <a:defRPr sz="554" b="1"/>
            </a:lvl3pPr>
            <a:lvl4pPr marL="424603" indent="0">
              <a:buNone/>
              <a:defRPr sz="500" b="1"/>
            </a:lvl4pPr>
            <a:lvl5pPr marL="566137" indent="0">
              <a:buNone/>
              <a:defRPr sz="500" b="1"/>
            </a:lvl5pPr>
            <a:lvl6pPr marL="707671" indent="0">
              <a:buNone/>
              <a:defRPr sz="500" b="1"/>
            </a:lvl6pPr>
            <a:lvl7pPr marL="849205" indent="0">
              <a:buNone/>
              <a:defRPr sz="500" b="1"/>
            </a:lvl7pPr>
            <a:lvl8pPr marL="990739" indent="0">
              <a:buNone/>
              <a:defRPr sz="500" b="1"/>
            </a:lvl8pPr>
            <a:lvl9pPr marL="1132274" indent="0">
              <a:buNone/>
              <a:defRPr sz="500" b="1"/>
            </a:lvl9pPr>
          </a:lstStyle>
          <a:p>
            <a:pPr lvl="0"/>
            <a:r>
              <a:rPr lang="en-US"/>
              <a:t>Click to edit Master text styles</a:t>
            </a:r>
          </a:p>
        </p:txBody>
      </p:sp>
      <p:sp>
        <p:nvSpPr>
          <p:cNvPr id="4" name="Content Placeholder 3"/>
          <p:cNvSpPr>
            <a:spLocks noGrp="1"/>
          </p:cNvSpPr>
          <p:nvPr>
            <p:ph sz="half" idx="2"/>
          </p:nvPr>
        </p:nvSpPr>
        <p:spPr>
          <a:xfrm>
            <a:off x="609718" y="2174875"/>
            <a:ext cx="5386917" cy="3951387"/>
          </a:xfrm>
        </p:spPr>
        <p:txBody>
          <a:bodyPr/>
          <a:lstStyle>
            <a:lvl1pPr>
              <a:defRPr sz="750"/>
            </a:lvl1pPr>
            <a:lvl2pPr>
              <a:defRPr sz="625"/>
            </a:lvl2pPr>
            <a:lvl3pPr>
              <a:defRPr sz="554"/>
            </a:lvl3pPr>
            <a:lvl4pPr>
              <a:defRPr sz="500"/>
            </a:lvl4pPr>
            <a:lvl5pPr>
              <a:defRPr sz="500"/>
            </a:lvl5pPr>
            <a:lvl6pPr>
              <a:defRPr sz="500"/>
            </a:lvl6pPr>
            <a:lvl7pPr>
              <a:defRPr sz="500"/>
            </a:lvl7pPr>
            <a:lvl8pPr>
              <a:defRPr sz="500"/>
            </a:lvl8pPr>
            <a:lvl9pPr>
              <a:defRPr sz="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02" y="1534914"/>
            <a:ext cx="5388681" cy="639961"/>
          </a:xfrm>
        </p:spPr>
        <p:txBody>
          <a:bodyPr anchor="b"/>
          <a:lstStyle>
            <a:lvl1pPr marL="0" indent="0">
              <a:buNone/>
              <a:defRPr sz="750" b="1"/>
            </a:lvl1pPr>
            <a:lvl2pPr marL="141534" indent="0">
              <a:buNone/>
              <a:defRPr sz="625" b="1"/>
            </a:lvl2pPr>
            <a:lvl3pPr marL="283068" indent="0">
              <a:buNone/>
              <a:defRPr sz="554" b="1"/>
            </a:lvl3pPr>
            <a:lvl4pPr marL="424603" indent="0">
              <a:buNone/>
              <a:defRPr sz="500" b="1"/>
            </a:lvl4pPr>
            <a:lvl5pPr marL="566137" indent="0">
              <a:buNone/>
              <a:defRPr sz="500" b="1"/>
            </a:lvl5pPr>
            <a:lvl6pPr marL="707671" indent="0">
              <a:buNone/>
              <a:defRPr sz="500" b="1"/>
            </a:lvl6pPr>
            <a:lvl7pPr marL="849205" indent="0">
              <a:buNone/>
              <a:defRPr sz="500" b="1"/>
            </a:lvl7pPr>
            <a:lvl8pPr marL="990739" indent="0">
              <a:buNone/>
              <a:defRPr sz="500" b="1"/>
            </a:lvl8pPr>
            <a:lvl9pPr marL="1132274" indent="0">
              <a:buNone/>
              <a:defRPr sz="500" b="1"/>
            </a:lvl9pPr>
          </a:lstStyle>
          <a:p>
            <a:pPr lvl="0"/>
            <a:r>
              <a:rPr lang="en-US"/>
              <a:t>Click to edit Master text styles</a:t>
            </a:r>
          </a:p>
        </p:txBody>
      </p:sp>
      <p:sp>
        <p:nvSpPr>
          <p:cNvPr id="6" name="Content Placeholder 5"/>
          <p:cNvSpPr>
            <a:spLocks noGrp="1"/>
          </p:cNvSpPr>
          <p:nvPr>
            <p:ph sz="quarter" idx="4"/>
          </p:nvPr>
        </p:nvSpPr>
        <p:spPr>
          <a:xfrm>
            <a:off x="6193602" y="2174875"/>
            <a:ext cx="5388681" cy="3951387"/>
          </a:xfrm>
        </p:spPr>
        <p:txBody>
          <a:bodyPr/>
          <a:lstStyle>
            <a:lvl1pPr>
              <a:defRPr sz="750"/>
            </a:lvl1pPr>
            <a:lvl2pPr>
              <a:defRPr sz="625"/>
            </a:lvl2pPr>
            <a:lvl3pPr>
              <a:defRPr sz="554"/>
            </a:lvl3pPr>
            <a:lvl4pPr>
              <a:defRPr sz="500"/>
            </a:lvl4pPr>
            <a:lvl5pPr>
              <a:defRPr sz="500"/>
            </a:lvl5pPr>
            <a:lvl6pPr>
              <a:defRPr sz="500"/>
            </a:lvl6pPr>
            <a:lvl7pPr>
              <a:defRPr sz="500"/>
            </a:lvl7pPr>
            <a:lvl8pPr>
              <a:defRPr sz="500"/>
            </a:lvl8pPr>
            <a:lvl9pPr>
              <a:defRPr sz="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86939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536178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29115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718" y="272852"/>
            <a:ext cx="4011083" cy="1162348"/>
          </a:xfrm>
        </p:spPr>
        <p:txBody>
          <a:bodyPr anchor="b"/>
          <a:lstStyle>
            <a:lvl1pPr algn="l">
              <a:defRPr sz="625" b="1"/>
            </a:lvl1pPr>
          </a:lstStyle>
          <a:p>
            <a:r>
              <a:rPr lang="en-US"/>
              <a:t>Click to edit Master title style</a:t>
            </a:r>
          </a:p>
        </p:txBody>
      </p:sp>
      <p:sp>
        <p:nvSpPr>
          <p:cNvPr id="3" name="Content Placeholder 2"/>
          <p:cNvSpPr>
            <a:spLocks noGrp="1"/>
          </p:cNvSpPr>
          <p:nvPr>
            <p:ph idx="1"/>
          </p:nvPr>
        </p:nvSpPr>
        <p:spPr>
          <a:xfrm>
            <a:off x="4766616" y="272852"/>
            <a:ext cx="6815667" cy="5853410"/>
          </a:xfrm>
        </p:spPr>
        <p:txBody>
          <a:bodyPr/>
          <a:lstStyle>
            <a:lvl1pPr>
              <a:defRPr sz="982"/>
            </a:lvl1pPr>
            <a:lvl2pPr>
              <a:defRPr sz="875"/>
            </a:lvl2pPr>
            <a:lvl3pPr>
              <a:defRPr sz="750"/>
            </a:lvl3pPr>
            <a:lvl4pPr>
              <a:defRPr sz="625"/>
            </a:lvl4pPr>
            <a:lvl5pPr>
              <a:defRPr sz="625"/>
            </a:lvl5pPr>
            <a:lvl6pPr>
              <a:defRPr sz="625"/>
            </a:lvl6pPr>
            <a:lvl7pPr>
              <a:defRPr sz="625"/>
            </a:lvl7pPr>
            <a:lvl8pPr>
              <a:defRPr sz="625"/>
            </a:lvl8pPr>
            <a:lvl9pPr>
              <a:defRPr sz="6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718" y="1435199"/>
            <a:ext cx="4011083" cy="4691063"/>
          </a:xfrm>
        </p:spPr>
        <p:txBody>
          <a:bodyPr/>
          <a:lstStyle>
            <a:lvl1pPr marL="0" indent="0">
              <a:buNone/>
              <a:defRPr sz="429"/>
            </a:lvl1pPr>
            <a:lvl2pPr marL="141534" indent="0">
              <a:buNone/>
              <a:defRPr sz="375"/>
            </a:lvl2pPr>
            <a:lvl3pPr marL="283068" indent="0">
              <a:buNone/>
              <a:defRPr sz="304"/>
            </a:lvl3pPr>
            <a:lvl4pPr marL="424603" indent="0">
              <a:buNone/>
              <a:defRPr sz="286"/>
            </a:lvl4pPr>
            <a:lvl5pPr marL="566137" indent="0">
              <a:buNone/>
              <a:defRPr sz="286"/>
            </a:lvl5pPr>
            <a:lvl6pPr marL="707671" indent="0">
              <a:buNone/>
              <a:defRPr sz="286"/>
            </a:lvl6pPr>
            <a:lvl7pPr marL="849205" indent="0">
              <a:buNone/>
              <a:defRPr sz="286"/>
            </a:lvl7pPr>
            <a:lvl8pPr marL="990739" indent="0">
              <a:buNone/>
              <a:defRPr sz="286"/>
            </a:lvl8pPr>
            <a:lvl9pPr marL="1132274" indent="0">
              <a:buNone/>
              <a:defRPr sz="286"/>
            </a:lvl9pPr>
          </a:lstStyle>
          <a:p>
            <a:pPr lvl="0"/>
            <a:r>
              <a:rPr lang="en-US"/>
              <a:t>Click to edit Master text styles</a:t>
            </a:r>
          </a:p>
        </p:txBody>
      </p:sp>
    </p:spTree>
    <p:extLst>
      <p:ext uri="{BB962C8B-B14F-4D97-AF65-F5344CB8AC3E}">
        <p14:creationId xmlns:p14="http://schemas.microsoft.com/office/powerpoint/2010/main" val="2276366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115203" cy="1450757"/>
          </a:xfrm>
        </p:spPr>
        <p:txBody>
          <a:bodyPr>
            <a:normAutofit/>
          </a:bodyPr>
          <a:lstStyle>
            <a:lvl1pPr>
              <a:defRPr sz="4800"/>
            </a:lvl1pPr>
          </a:lstStyle>
          <a:p>
            <a:r>
              <a:rPr lang="en-US" dirty="0"/>
              <a:t>Click to edit Master title style</a:t>
            </a:r>
          </a:p>
        </p:txBody>
      </p:sp>
      <p:sp>
        <p:nvSpPr>
          <p:cNvPr id="3" name="Content Placeholder 2"/>
          <p:cNvSpPr>
            <a:spLocks noGrp="1"/>
          </p:cNvSpPr>
          <p:nvPr>
            <p:ph idx="1"/>
          </p:nvPr>
        </p:nvSpPr>
        <p:spPr>
          <a:xfrm>
            <a:off x="1097280" y="2039814"/>
            <a:ext cx="10115202" cy="3829279"/>
          </a:xfrm>
        </p:spPr>
        <p:txBody>
          <a:bodyPr/>
          <a:lstStyle>
            <a:lvl1pPr>
              <a:defRPr sz="3400"/>
            </a:lvl1pPr>
            <a:lvl2pPr>
              <a:defRPr sz="2400">
                <a:solidFill>
                  <a:schemeClr val="accent3">
                    <a:lumMod val="75000"/>
                  </a:schemeClr>
                </a:solidFill>
              </a:defRPr>
            </a:lvl2pPr>
            <a:lvl3pPr>
              <a:defRPr sz="20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924B6376-0EAC-488E-9DD2-6CC035133219}" type="datetime1">
              <a:rPr lang="en-US" smtClean="0"/>
              <a:t>4/6/2023</a:t>
            </a:fld>
            <a:endParaRPr lang="en-US" dirty="0"/>
          </a:p>
        </p:txBody>
      </p:sp>
      <p:sp>
        <p:nvSpPr>
          <p:cNvPr id="5" name="Footer Placeholder 4"/>
          <p:cNvSpPr>
            <a:spLocks noGrp="1"/>
          </p:cNvSpPr>
          <p:nvPr>
            <p:ph type="ftr" sz="quarter" idx="11"/>
          </p:nvPr>
        </p:nvSpPr>
        <p:spPr/>
        <p:txBody>
          <a:bodyPr/>
          <a:lstStyle/>
          <a:p>
            <a:r>
              <a:rPr lang="en-US" dirty="0"/>
              <a:t>MHDO Board Meeting June 4, 2020</a:t>
            </a:r>
          </a:p>
        </p:txBody>
      </p:sp>
      <p:sp>
        <p:nvSpPr>
          <p:cNvPr id="6" name="Slide Number Placeholder 5"/>
          <p:cNvSpPr>
            <a:spLocks noGrp="1"/>
          </p:cNvSpPr>
          <p:nvPr>
            <p:ph type="sldNum" sz="quarter" idx="12"/>
          </p:nvPr>
        </p:nvSpPr>
        <p:spPr/>
        <p:txBody>
          <a:bodyPr/>
          <a:lstStyle>
            <a:lvl1pPr>
              <a:defRPr sz="2200"/>
            </a:lvl1pPr>
          </a:lstStyle>
          <a:p>
            <a:fld id="{4CE482DC-2269-4F26-9D2A-7E44B1A4CD85}"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82" y="4800700"/>
            <a:ext cx="7315435" cy="566539"/>
          </a:xfrm>
        </p:spPr>
        <p:txBody>
          <a:bodyPr anchor="b"/>
          <a:lstStyle>
            <a:lvl1pPr algn="l">
              <a:defRPr sz="625" b="1"/>
            </a:lvl1pPr>
          </a:lstStyle>
          <a:p>
            <a:r>
              <a:rPr lang="en-US"/>
              <a:t>Click to edit Master title style</a:t>
            </a:r>
          </a:p>
        </p:txBody>
      </p:sp>
      <p:sp>
        <p:nvSpPr>
          <p:cNvPr id="3" name="Picture Placeholder 2"/>
          <p:cNvSpPr>
            <a:spLocks noGrp="1"/>
          </p:cNvSpPr>
          <p:nvPr>
            <p:ph type="pic" idx="1"/>
          </p:nvPr>
        </p:nvSpPr>
        <p:spPr>
          <a:xfrm>
            <a:off x="2389482" y="612676"/>
            <a:ext cx="7315435" cy="4115098"/>
          </a:xfrm>
        </p:spPr>
        <p:txBody>
          <a:bodyPr/>
          <a:lstStyle>
            <a:lvl1pPr marL="0" indent="0">
              <a:buNone/>
              <a:defRPr sz="982"/>
            </a:lvl1pPr>
            <a:lvl2pPr marL="141534" indent="0">
              <a:buNone/>
              <a:defRPr sz="875"/>
            </a:lvl2pPr>
            <a:lvl3pPr marL="283068" indent="0">
              <a:buNone/>
              <a:defRPr sz="750"/>
            </a:lvl3pPr>
            <a:lvl4pPr marL="424603" indent="0">
              <a:buNone/>
              <a:defRPr sz="625"/>
            </a:lvl4pPr>
            <a:lvl5pPr marL="566137" indent="0">
              <a:buNone/>
              <a:defRPr sz="625"/>
            </a:lvl5pPr>
            <a:lvl6pPr marL="707671" indent="0">
              <a:buNone/>
              <a:defRPr sz="625"/>
            </a:lvl6pPr>
            <a:lvl7pPr marL="849205" indent="0">
              <a:buNone/>
              <a:defRPr sz="625"/>
            </a:lvl7pPr>
            <a:lvl8pPr marL="990739" indent="0">
              <a:buNone/>
              <a:defRPr sz="625"/>
            </a:lvl8pPr>
            <a:lvl9pPr marL="1132274" indent="0">
              <a:buNone/>
              <a:defRPr sz="625"/>
            </a:lvl9pPr>
          </a:lstStyle>
          <a:p>
            <a:pPr lvl="0"/>
            <a:endParaRPr lang="en-US" noProof="0" dirty="0"/>
          </a:p>
        </p:txBody>
      </p:sp>
      <p:sp>
        <p:nvSpPr>
          <p:cNvPr id="4" name="Text Placeholder 3"/>
          <p:cNvSpPr>
            <a:spLocks noGrp="1"/>
          </p:cNvSpPr>
          <p:nvPr>
            <p:ph type="body" sz="half" idx="2"/>
          </p:nvPr>
        </p:nvSpPr>
        <p:spPr>
          <a:xfrm>
            <a:off x="2389482" y="5367238"/>
            <a:ext cx="7315435" cy="805160"/>
          </a:xfrm>
        </p:spPr>
        <p:txBody>
          <a:bodyPr/>
          <a:lstStyle>
            <a:lvl1pPr marL="0" indent="0">
              <a:buNone/>
              <a:defRPr sz="429"/>
            </a:lvl1pPr>
            <a:lvl2pPr marL="141534" indent="0">
              <a:buNone/>
              <a:defRPr sz="375"/>
            </a:lvl2pPr>
            <a:lvl3pPr marL="283068" indent="0">
              <a:buNone/>
              <a:defRPr sz="304"/>
            </a:lvl3pPr>
            <a:lvl4pPr marL="424603" indent="0">
              <a:buNone/>
              <a:defRPr sz="286"/>
            </a:lvl4pPr>
            <a:lvl5pPr marL="566137" indent="0">
              <a:buNone/>
              <a:defRPr sz="286"/>
            </a:lvl5pPr>
            <a:lvl6pPr marL="707671" indent="0">
              <a:buNone/>
              <a:defRPr sz="286"/>
            </a:lvl6pPr>
            <a:lvl7pPr marL="849205" indent="0">
              <a:buNone/>
              <a:defRPr sz="286"/>
            </a:lvl7pPr>
            <a:lvl8pPr marL="990739" indent="0">
              <a:buNone/>
              <a:defRPr sz="286"/>
            </a:lvl8pPr>
            <a:lvl9pPr marL="1132274" indent="0">
              <a:buNone/>
              <a:defRPr sz="286"/>
            </a:lvl9pPr>
          </a:lstStyle>
          <a:p>
            <a:pPr lvl="0"/>
            <a:r>
              <a:rPr lang="en-US"/>
              <a:t>Click to edit Master text styles</a:t>
            </a:r>
          </a:p>
        </p:txBody>
      </p:sp>
    </p:spTree>
    <p:extLst>
      <p:ext uri="{BB962C8B-B14F-4D97-AF65-F5344CB8AC3E}">
        <p14:creationId xmlns:p14="http://schemas.microsoft.com/office/powerpoint/2010/main" val="5339894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895990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2898" y="265410"/>
            <a:ext cx="2929820" cy="644326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2852" y="265410"/>
            <a:ext cx="8733602" cy="64432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10902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10805B-260B-4179-B27C-F09E649327F5}" type="datetime1">
              <a:rPr lang="en-US" smtClean="0"/>
              <a:t>4/6/2023</a:t>
            </a:fld>
            <a:endParaRPr lang="en-US" dirty="0"/>
          </a:p>
        </p:txBody>
      </p:sp>
      <p:sp>
        <p:nvSpPr>
          <p:cNvPr id="5" name="Footer Placeholder 4"/>
          <p:cNvSpPr>
            <a:spLocks noGrp="1"/>
          </p:cNvSpPr>
          <p:nvPr>
            <p:ph type="ftr" sz="quarter" idx="11"/>
          </p:nvPr>
        </p:nvSpPr>
        <p:spPr/>
        <p:txBody>
          <a:bodyPr/>
          <a:lstStyle/>
          <a:p>
            <a:r>
              <a:rPr lang="en-US" dirty="0"/>
              <a:t>MHDO Board Meeting June 4, 2020</a:t>
            </a:r>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197703"/>
            <a:ext cx="10058400" cy="1450757"/>
          </a:xfrm>
        </p:spPr>
        <p:txBody>
          <a:bodyPr/>
          <a:lstStyle>
            <a:lvl1pPr>
              <a:defRPr lang="en-US" dirty="0"/>
            </a:lvl1p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4E72BF-0D16-4273-974C-85466F0EDC50}" type="datetime1">
              <a:rPr lang="en-US" smtClean="0"/>
              <a:t>4/6/2023</a:t>
            </a:fld>
            <a:endParaRPr lang="en-US" dirty="0"/>
          </a:p>
        </p:txBody>
      </p:sp>
      <p:sp>
        <p:nvSpPr>
          <p:cNvPr id="6" name="Footer Placeholder 5"/>
          <p:cNvSpPr>
            <a:spLocks noGrp="1"/>
          </p:cNvSpPr>
          <p:nvPr>
            <p:ph type="ftr" sz="quarter" idx="11"/>
          </p:nvPr>
        </p:nvSpPr>
        <p:spPr/>
        <p:txBody>
          <a:bodyPr/>
          <a:lstStyle/>
          <a:p>
            <a:r>
              <a:rPr lang="en-US" dirty="0"/>
              <a:t>MHDO Board Meeting June 4, 2020</a:t>
            </a:r>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BE76412-2AA5-40AF-A4C5-89E5A25D9B91}" type="datetime1">
              <a:rPr lang="en-US" smtClean="0"/>
              <a:t>4/6/2023</a:t>
            </a:fld>
            <a:endParaRPr lang="en-US" dirty="0"/>
          </a:p>
        </p:txBody>
      </p:sp>
      <p:sp>
        <p:nvSpPr>
          <p:cNvPr id="8" name="Footer Placeholder 7"/>
          <p:cNvSpPr>
            <a:spLocks noGrp="1"/>
          </p:cNvSpPr>
          <p:nvPr>
            <p:ph type="ftr" sz="quarter" idx="11"/>
          </p:nvPr>
        </p:nvSpPr>
        <p:spPr/>
        <p:txBody>
          <a:bodyPr/>
          <a:lstStyle/>
          <a:p>
            <a:r>
              <a:rPr lang="en-US" dirty="0"/>
              <a:t>MHDO Board Meeting June 4, 2020</a:t>
            </a:r>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8CA018-D4BB-4B48-B5A3-634B808D0BCA}" type="datetime1">
              <a:rPr lang="en-US" smtClean="0"/>
              <a:t>4/6/2023</a:t>
            </a:fld>
            <a:endParaRPr lang="en-US" dirty="0"/>
          </a:p>
        </p:txBody>
      </p:sp>
      <p:sp>
        <p:nvSpPr>
          <p:cNvPr id="4" name="Footer Placeholder 3"/>
          <p:cNvSpPr>
            <a:spLocks noGrp="1"/>
          </p:cNvSpPr>
          <p:nvPr>
            <p:ph type="ftr" sz="quarter" idx="11"/>
          </p:nvPr>
        </p:nvSpPr>
        <p:spPr/>
        <p:txBody>
          <a:bodyPr/>
          <a:lstStyle/>
          <a:p>
            <a:r>
              <a:rPr lang="en-US" dirty="0"/>
              <a:t>MHDO Board Meeting June 4, 2020</a:t>
            </a:r>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948A76B-F5E0-4ECD-938D-579E8BDA95DB}" type="datetime1">
              <a:rPr lang="en-US" smtClean="0"/>
              <a:t>4/6/2023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dirty="0"/>
              <a:t>MHDO Board Meeting June 4, 2020</a:t>
            </a:r>
          </a:p>
        </p:txBody>
      </p:sp>
      <p:sp>
        <p:nvSpPr>
          <p:cNvPr id="9" name="Slide Number Placeholder 8"/>
          <p:cNvSpPr>
            <a:spLocks noGrp="1"/>
          </p:cNvSpPr>
          <p:nvPr>
            <p:ph type="sldNum" sz="quarter" idx="12"/>
          </p:nvPr>
        </p:nvSpPr>
        <p:spPr/>
        <p:txBody>
          <a:bodyPr/>
          <a:lstStyle>
            <a:lvl1pPr>
              <a:defRPr sz="2200"/>
            </a:lvl1pPr>
          </a:lstStyle>
          <a:p>
            <a:fld id="{4FAB73BC-B049-4115-A692-8D63A059BF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2600" b="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8CE5F83-4ECB-4FF4-8D6F-AC8C8F172831}" type="datetime1">
              <a:rPr lang="en-US" smtClean="0"/>
              <a:t>4/6/2023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dirty="0"/>
              <a:t>MHDO Board Meeting June 4, 2020</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D046D7-B0C7-475D-B085-2A6252A6F4D1}" type="datetime1">
              <a:rPr lang="en-US" smtClean="0"/>
              <a:t>4/6/2023</a:t>
            </a:fld>
            <a:endParaRPr lang="en-US" dirty="0"/>
          </a:p>
        </p:txBody>
      </p:sp>
      <p:sp>
        <p:nvSpPr>
          <p:cNvPr id="6" name="Footer Placeholder 5"/>
          <p:cNvSpPr>
            <a:spLocks noGrp="1"/>
          </p:cNvSpPr>
          <p:nvPr>
            <p:ph type="ftr" sz="quarter" idx="11"/>
          </p:nvPr>
        </p:nvSpPr>
        <p:spPr/>
        <p:txBody>
          <a:bodyPr/>
          <a:lstStyle/>
          <a:p>
            <a:r>
              <a:rPr lang="en-US" dirty="0"/>
              <a:t>MHDO Board Meeting June 4, 2020</a:t>
            </a:r>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809FB4B-CF47-4344-95C8-10BB0C084E7A}" type="datetime1">
              <a:rPr lang="en-US" smtClean="0"/>
              <a:t>4/6/2023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MHDO Board Meeting June 4, 2020</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1026" name="Rectangle 36"/>
          <p:cNvSpPr>
            <a:spLocks noChangeArrowheads="1"/>
          </p:cNvSpPr>
          <p:nvPr userDrawn="1"/>
        </p:nvSpPr>
        <p:spPr bwMode="auto">
          <a:xfrm>
            <a:off x="0" y="0"/>
            <a:ext cx="12192000" cy="1000125"/>
          </a:xfrm>
          <a:prstGeom prst="rect">
            <a:avLst/>
          </a:prstGeom>
          <a:solidFill>
            <a:srgbClr val="9E1B34"/>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27" name="Rectangle 33"/>
          <p:cNvSpPr>
            <a:spLocks noChangeArrowheads="1"/>
          </p:cNvSpPr>
          <p:nvPr userDrawn="1"/>
        </p:nvSpPr>
        <p:spPr bwMode="auto">
          <a:xfrm>
            <a:off x="192852" y="1174750"/>
            <a:ext cx="2770481"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28" name="Text Box 14"/>
          <p:cNvSpPr txBox="1">
            <a:spLocks noChangeArrowheads="1"/>
          </p:cNvSpPr>
          <p:nvPr userDrawn="1"/>
        </p:nvSpPr>
        <p:spPr bwMode="auto">
          <a:xfrm>
            <a:off x="166394" y="6743898"/>
            <a:ext cx="698500" cy="68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175" tIns="10086" rIns="20175" bIns="10086">
            <a:spAutoFit/>
          </a:bodyPr>
          <a:lstStyle>
            <a:lvl1pPr defTabSz="652463" eaLnBrk="0" hangingPunct="0">
              <a:defRPr sz="2100">
                <a:solidFill>
                  <a:schemeClr val="tx1"/>
                </a:solidFill>
                <a:latin typeface="Arial Narrow" pitchFamily="34" charset="0"/>
              </a:defRPr>
            </a:lvl1pPr>
            <a:lvl2pPr marL="742950" indent="-285750" defTabSz="652463" eaLnBrk="0" hangingPunct="0">
              <a:defRPr sz="2100">
                <a:solidFill>
                  <a:schemeClr val="tx1"/>
                </a:solidFill>
                <a:latin typeface="Arial Narrow" pitchFamily="34" charset="0"/>
              </a:defRPr>
            </a:lvl2pPr>
            <a:lvl3pPr marL="1143000" indent="-228600" defTabSz="652463" eaLnBrk="0" hangingPunct="0">
              <a:defRPr sz="2100">
                <a:solidFill>
                  <a:schemeClr val="tx1"/>
                </a:solidFill>
                <a:latin typeface="Arial Narrow" pitchFamily="34" charset="0"/>
              </a:defRPr>
            </a:lvl3pPr>
            <a:lvl4pPr marL="1600200" indent="-228600" defTabSz="652463" eaLnBrk="0" hangingPunct="0">
              <a:defRPr sz="2100">
                <a:solidFill>
                  <a:schemeClr val="tx1"/>
                </a:solidFill>
                <a:latin typeface="Arial Narrow" pitchFamily="34" charset="0"/>
              </a:defRPr>
            </a:lvl4pPr>
            <a:lvl5pPr marL="2057400" indent="-228600" defTabSz="652463" eaLnBrk="0" hangingPunct="0">
              <a:defRPr sz="2100">
                <a:solidFill>
                  <a:schemeClr val="tx1"/>
                </a:solidFill>
                <a:latin typeface="Arial Narrow" pitchFamily="34" charset="0"/>
              </a:defRPr>
            </a:lvl5pPr>
            <a:lvl6pPr marL="2514600" indent="-228600" defTabSz="652463" eaLnBrk="0" fontAlgn="base" hangingPunct="0">
              <a:spcBef>
                <a:spcPct val="0"/>
              </a:spcBef>
              <a:spcAft>
                <a:spcPct val="0"/>
              </a:spcAft>
              <a:defRPr sz="2100">
                <a:solidFill>
                  <a:schemeClr val="tx1"/>
                </a:solidFill>
                <a:latin typeface="Arial Narrow" pitchFamily="34" charset="0"/>
              </a:defRPr>
            </a:lvl6pPr>
            <a:lvl7pPr marL="2971800" indent="-228600" defTabSz="652463" eaLnBrk="0" fontAlgn="base" hangingPunct="0">
              <a:spcBef>
                <a:spcPct val="0"/>
              </a:spcBef>
              <a:spcAft>
                <a:spcPct val="0"/>
              </a:spcAft>
              <a:defRPr sz="2100">
                <a:solidFill>
                  <a:schemeClr val="tx1"/>
                </a:solidFill>
                <a:latin typeface="Arial Narrow" pitchFamily="34" charset="0"/>
              </a:defRPr>
            </a:lvl7pPr>
            <a:lvl8pPr marL="3429000" indent="-228600" defTabSz="652463" eaLnBrk="0" fontAlgn="base" hangingPunct="0">
              <a:spcBef>
                <a:spcPct val="0"/>
              </a:spcBef>
              <a:spcAft>
                <a:spcPct val="0"/>
              </a:spcAft>
              <a:defRPr sz="2100">
                <a:solidFill>
                  <a:schemeClr val="tx1"/>
                </a:solidFill>
                <a:latin typeface="Arial Narrow" pitchFamily="34" charset="0"/>
              </a:defRPr>
            </a:lvl8pPr>
            <a:lvl9pPr marL="3886200" indent="-228600" defTabSz="652463" eaLnBrk="0" fontAlgn="base" hangingPunct="0">
              <a:spcBef>
                <a:spcPct val="0"/>
              </a:spcBef>
              <a:spcAft>
                <a:spcPct val="0"/>
              </a:spcAft>
              <a:defRPr sz="2100">
                <a:solidFill>
                  <a:schemeClr val="tx1"/>
                </a:solidFill>
                <a:latin typeface="Arial Narrow" pitchFamily="34" charset="0"/>
              </a:defRPr>
            </a:lvl9pPr>
          </a:lstStyle>
          <a:p>
            <a:pPr>
              <a:lnSpc>
                <a:spcPct val="65000"/>
              </a:lnSpc>
              <a:spcBef>
                <a:spcPct val="50000"/>
              </a:spcBef>
            </a:pPr>
            <a:r>
              <a:rPr lang="en-US" altLang="en-US" sz="100" b="1" dirty="0">
                <a:solidFill>
                  <a:schemeClr val="bg2"/>
                </a:solidFill>
                <a:latin typeface="Arial" charset="0"/>
              </a:rPr>
              <a:t>TEMPLATE DESIGN © 2008</a:t>
            </a:r>
          </a:p>
          <a:p>
            <a:pPr>
              <a:lnSpc>
                <a:spcPct val="65000"/>
              </a:lnSpc>
              <a:spcBef>
                <a:spcPct val="50000"/>
              </a:spcBef>
            </a:pPr>
            <a:r>
              <a:rPr lang="en-US" altLang="en-US" sz="214" b="1" dirty="0">
                <a:solidFill>
                  <a:schemeClr val="bg2"/>
                </a:solidFill>
                <a:latin typeface="Arial" charset="0"/>
              </a:rPr>
              <a:t>www.PosterPresentations.com</a:t>
            </a:r>
          </a:p>
        </p:txBody>
      </p:sp>
      <p:sp>
        <p:nvSpPr>
          <p:cNvPr id="1029" name="Rectangle 15"/>
          <p:cNvSpPr>
            <a:spLocks noGrp="1" noChangeArrowheads="1"/>
          </p:cNvSpPr>
          <p:nvPr>
            <p:ph type="title"/>
          </p:nvPr>
        </p:nvSpPr>
        <p:spPr bwMode="auto">
          <a:xfrm>
            <a:off x="266935" y="265410"/>
            <a:ext cx="11645783" cy="458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12982" tIns="56480" rIns="112982" bIns="56480" numCol="1" anchor="ctr" anchorCtr="0" compatLnSpc="1">
            <a:prstTxWarp prst="textNoShape">
              <a:avLst/>
            </a:prstTxWarp>
          </a:bodyPr>
          <a:lstStyle/>
          <a:p>
            <a:pPr lvl="0"/>
            <a:r>
              <a:rPr lang="en-US" altLang="en-US"/>
              <a:t>Click to edit Master title style</a:t>
            </a:r>
          </a:p>
        </p:txBody>
      </p:sp>
      <p:sp>
        <p:nvSpPr>
          <p:cNvPr id="1030" name="Rectangle 16"/>
          <p:cNvSpPr>
            <a:spLocks noGrp="1" noChangeArrowheads="1"/>
          </p:cNvSpPr>
          <p:nvPr>
            <p:ph type="body" idx="1"/>
          </p:nvPr>
        </p:nvSpPr>
        <p:spPr bwMode="auto">
          <a:xfrm>
            <a:off x="192852" y="1174750"/>
            <a:ext cx="2770481" cy="5533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64999" tIns="564999" rIns="564999" bIns="564999"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1031" name="Rectangle 25"/>
          <p:cNvSpPr>
            <a:spLocks noChangeArrowheads="1"/>
          </p:cNvSpPr>
          <p:nvPr userDrawn="1"/>
        </p:nvSpPr>
        <p:spPr bwMode="auto">
          <a:xfrm>
            <a:off x="0" y="0"/>
            <a:ext cx="12192000" cy="68580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32" name="Rectangle 32"/>
          <p:cNvSpPr>
            <a:spLocks noChangeArrowheads="1"/>
          </p:cNvSpPr>
          <p:nvPr userDrawn="1"/>
        </p:nvSpPr>
        <p:spPr bwMode="auto">
          <a:xfrm>
            <a:off x="3192051"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33" name="Rectangle 34"/>
          <p:cNvSpPr>
            <a:spLocks noChangeArrowheads="1"/>
          </p:cNvSpPr>
          <p:nvPr userDrawn="1"/>
        </p:nvSpPr>
        <p:spPr bwMode="auto">
          <a:xfrm>
            <a:off x="6187135"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34" name="Rectangle 35"/>
          <p:cNvSpPr>
            <a:spLocks noChangeArrowheads="1"/>
          </p:cNvSpPr>
          <p:nvPr userDrawn="1"/>
        </p:nvSpPr>
        <p:spPr bwMode="auto">
          <a:xfrm>
            <a:off x="9188685"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Tree>
    <p:extLst>
      <p:ext uri="{BB962C8B-B14F-4D97-AF65-F5344CB8AC3E}">
        <p14:creationId xmlns:p14="http://schemas.microsoft.com/office/powerpoint/2010/main" val="3965651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dt="0"/>
  <p:txStyles>
    <p:titleStyle>
      <a:lvl1pPr algn="ctr" defTabSz="201981" rtl="0" eaLnBrk="0" fontAlgn="base" hangingPunct="0">
        <a:spcBef>
          <a:spcPct val="0"/>
        </a:spcBef>
        <a:spcAft>
          <a:spcPct val="0"/>
        </a:spcAft>
        <a:defRPr sz="1893">
          <a:solidFill>
            <a:srgbClr val="FFFFFF"/>
          </a:solidFill>
          <a:latin typeface="+mj-lt"/>
          <a:ea typeface="+mj-ea"/>
          <a:cs typeface="+mj-cs"/>
        </a:defRPr>
      </a:lvl1pPr>
      <a:lvl2pPr algn="ctr" defTabSz="201981" rtl="0" eaLnBrk="0" fontAlgn="base" hangingPunct="0">
        <a:spcBef>
          <a:spcPct val="0"/>
        </a:spcBef>
        <a:spcAft>
          <a:spcPct val="0"/>
        </a:spcAft>
        <a:defRPr sz="1893">
          <a:solidFill>
            <a:srgbClr val="FFFFFF"/>
          </a:solidFill>
          <a:latin typeface="Arial Black" pitchFamily="34" charset="0"/>
        </a:defRPr>
      </a:lvl2pPr>
      <a:lvl3pPr algn="ctr" defTabSz="201981" rtl="0" eaLnBrk="0" fontAlgn="base" hangingPunct="0">
        <a:spcBef>
          <a:spcPct val="0"/>
        </a:spcBef>
        <a:spcAft>
          <a:spcPct val="0"/>
        </a:spcAft>
        <a:defRPr sz="1893">
          <a:solidFill>
            <a:srgbClr val="FFFFFF"/>
          </a:solidFill>
          <a:latin typeface="Arial Black" pitchFamily="34" charset="0"/>
        </a:defRPr>
      </a:lvl3pPr>
      <a:lvl4pPr algn="ctr" defTabSz="201981" rtl="0" eaLnBrk="0" fontAlgn="base" hangingPunct="0">
        <a:spcBef>
          <a:spcPct val="0"/>
        </a:spcBef>
        <a:spcAft>
          <a:spcPct val="0"/>
        </a:spcAft>
        <a:defRPr sz="1893">
          <a:solidFill>
            <a:srgbClr val="FFFFFF"/>
          </a:solidFill>
          <a:latin typeface="Arial Black" pitchFamily="34" charset="0"/>
        </a:defRPr>
      </a:lvl4pPr>
      <a:lvl5pPr algn="ctr" defTabSz="201981" rtl="0" eaLnBrk="0" fontAlgn="base" hangingPunct="0">
        <a:spcBef>
          <a:spcPct val="0"/>
        </a:spcBef>
        <a:spcAft>
          <a:spcPct val="0"/>
        </a:spcAft>
        <a:defRPr sz="1893">
          <a:solidFill>
            <a:srgbClr val="FFFFFF"/>
          </a:solidFill>
          <a:latin typeface="Arial Black" pitchFamily="34" charset="0"/>
        </a:defRPr>
      </a:lvl5pPr>
      <a:lvl6pPr marL="141534" algn="ctr" defTabSz="201981" rtl="0" fontAlgn="base">
        <a:spcBef>
          <a:spcPct val="0"/>
        </a:spcBef>
        <a:spcAft>
          <a:spcPct val="0"/>
        </a:spcAft>
        <a:defRPr sz="1893">
          <a:solidFill>
            <a:srgbClr val="FFFFFF"/>
          </a:solidFill>
          <a:latin typeface="Arial Black" pitchFamily="34" charset="0"/>
        </a:defRPr>
      </a:lvl6pPr>
      <a:lvl7pPr marL="283068" algn="ctr" defTabSz="201981" rtl="0" fontAlgn="base">
        <a:spcBef>
          <a:spcPct val="0"/>
        </a:spcBef>
        <a:spcAft>
          <a:spcPct val="0"/>
        </a:spcAft>
        <a:defRPr sz="1893">
          <a:solidFill>
            <a:srgbClr val="FFFFFF"/>
          </a:solidFill>
          <a:latin typeface="Arial Black" pitchFamily="34" charset="0"/>
        </a:defRPr>
      </a:lvl7pPr>
      <a:lvl8pPr marL="424603" algn="ctr" defTabSz="201981" rtl="0" fontAlgn="base">
        <a:spcBef>
          <a:spcPct val="0"/>
        </a:spcBef>
        <a:spcAft>
          <a:spcPct val="0"/>
        </a:spcAft>
        <a:defRPr sz="1893">
          <a:solidFill>
            <a:srgbClr val="FFFFFF"/>
          </a:solidFill>
          <a:latin typeface="Arial Black" pitchFamily="34" charset="0"/>
        </a:defRPr>
      </a:lvl8pPr>
      <a:lvl9pPr marL="566137" algn="ctr" defTabSz="201981" rtl="0" fontAlgn="base">
        <a:spcBef>
          <a:spcPct val="0"/>
        </a:spcBef>
        <a:spcAft>
          <a:spcPct val="0"/>
        </a:spcAft>
        <a:defRPr sz="1893">
          <a:solidFill>
            <a:srgbClr val="FFFFFF"/>
          </a:solidFill>
          <a:latin typeface="Arial Black" pitchFamily="34" charset="0"/>
        </a:defRPr>
      </a:lvl9pPr>
    </p:titleStyle>
    <p:bodyStyle>
      <a:lvl1pPr marL="75682" indent="-75682" algn="l" defTabSz="201981" rtl="0" eaLnBrk="0" fontAlgn="base" hangingPunct="0">
        <a:spcBef>
          <a:spcPct val="20000"/>
        </a:spcBef>
        <a:spcAft>
          <a:spcPct val="0"/>
        </a:spcAft>
        <a:buChar char="•"/>
        <a:defRPr sz="643">
          <a:solidFill>
            <a:schemeClr val="tx1"/>
          </a:solidFill>
          <a:latin typeface="+mn-lt"/>
          <a:ea typeface="+mn-ea"/>
          <a:cs typeface="+mn-cs"/>
        </a:defRPr>
      </a:lvl1pPr>
      <a:lvl2pPr marL="163649" indent="-62413" algn="l" defTabSz="201981" rtl="0" eaLnBrk="0" fontAlgn="base" hangingPunct="0">
        <a:spcBef>
          <a:spcPct val="20000"/>
        </a:spcBef>
        <a:spcAft>
          <a:spcPct val="0"/>
        </a:spcAft>
        <a:buChar char="–"/>
        <a:defRPr sz="643">
          <a:solidFill>
            <a:schemeClr val="tx1"/>
          </a:solidFill>
          <a:latin typeface="+mn-lt"/>
        </a:defRPr>
      </a:lvl2pPr>
      <a:lvl3pPr marL="252599" indent="-50618" algn="l" defTabSz="201981" rtl="0" eaLnBrk="0" fontAlgn="base" hangingPunct="0">
        <a:spcBef>
          <a:spcPct val="20000"/>
        </a:spcBef>
        <a:spcAft>
          <a:spcPct val="0"/>
        </a:spcAft>
        <a:buChar char="•"/>
        <a:defRPr sz="518">
          <a:solidFill>
            <a:schemeClr val="tx1"/>
          </a:solidFill>
          <a:latin typeface="+mn-lt"/>
        </a:defRPr>
      </a:lvl3pPr>
      <a:lvl4pPr marL="353836" indent="-50618" algn="l" defTabSz="201981" rtl="0" eaLnBrk="0" fontAlgn="base" hangingPunct="0">
        <a:spcBef>
          <a:spcPct val="20000"/>
        </a:spcBef>
        <a:spcAft>
          <a:spcPct val="0"/>
        </a:spcAft>
        <a:buChar char="–"/>
        <a:defRPr sz="429">
          <a:solidFill>
            <a:schemeClr val="tx1"/>
          </a:solidFill>
          <a:latin typeface="+mn-lt"/>
        </a:defRPr>
      </a:lvl4pPr>
      <a:lvl5pPr marL="455072" indent="-50618" algn="l" defTabSz="201981" rtl="0" eaLnBrk="0" fontAlgn="base" hangingPunct="0">
        <a:spcBef>
          <a:spcPct val="20000"/>
        </a:spcBef>
        <a:spcAft>
          <a:spcPct val="0"/>
        </a:spcAft>
        <a:buChar char="»"/>
        <a:defRPr sz="429">
          <a:solidFill>
            <a:schemeClr val="tx1"/>
          </a:solidFill>
          <a:latin typeface="+mn-lt"/>
        </a:defRPr>
      </a:lvl5pPr>
      <a:lvl6pPr marL="596606" indent="-50618" algn="l" defTabSz="201981" rtl="0" fontAlgn="base">
        <a:spcBef>
          <a:spcPct val="20000"/>
        </a:spcBef>
        <a:spcAft>
          <a:spcPct val="0"/>
        </a:spcAft>
        <a:buChar char="»"/>
        <a:defRPr sz="429">
          <a:solidFill>
            <a:schemeClr val="tx1"/>
          </a:solidFill>
          <a:latin typeface="+mn-lt"/>
        </a:defRPr>
      </a:lvl6pPr>
      <a:lvl7pPr marL="738140" indent="-50618" algn="l" defTabSz="201981" rtl="0" fontAlgn="base">
        <a:spcBef>
          <a:spcPct val="20000"/>
        </a:spcBef>
        <a:spcAft>
          <a:spcPct val="0"/>
        </a:spcAft>
        <a:buChar char="»"/>
        <a:defRPr sz="429">
          <a:solidFill>
            <a:schemeClr val="tx1"/>
          </a:solidFill>
          <a:latin typeface="+mn-lt"/>
        </a:defRPr>
      </a:lvl7pPr>
      <a:lvl8pPr marL="879674" indent="-50618" algn="l" defTabSz="201981" rtl="0" fontAlgn="base">
        <a:spcBef>
          <a:spcPct val="20000"/>
        </a:spcBef>
        <a:spcAft>
          <a:spcPct val="0"/>
        </a:spcAft>
        <a:buChar char="»"/>
        <a:defRPr sz="429">
          <a:solidFill>
            <a:schemeClr val="tx1"/>
          </a:solidFill>
          <a:latin typeface="+mn-lt"/>
        </a:defRPr>
      </a:lvl8pPr>
      <a:lvl9pPr marL="1021209" indent="-50618" algn="l" defTabSz="201981" rtl="0" fontAlgn="base">
        <a:spcBef>
          <a:spcPct val="20000"/>
        </a:spcBef>
        <a:spcAft>
          <a:spcPct val="0"/>
        </a:spcAft>
        <a:buChar char="»"/>
        <a:defRPr sz="429">
          <a:solidFill>
            <a:schemeClr val="tx1"/>
          </a:solidFill>
          <a:latin typeface="+mn-lt"/>
        </a:defRPr>
      </a:lvl9pPr>
    </p:bodyStyle>
    <p:otherStyle>
      <a:defPPr>
        <a:defRPr lang="en-US"/>
      </a:defPPr>
      <a:lvl1pPr marL="0" algn="l" defTabSz="283068" rtl="0" eaLnBrk="1" latinLnBrk="0" hangingPunct="1">
        <a:defRPr sz="554" kern="1200">
          <a:solidFill>
            <a:schemeClr val="tx1"/>
          </a:solidFill>
          <a:latin typeface="+mn-lt"/>
          <a:ea typeface="+mn-ea"/>
          <a:cs typeface="+mn-cs"/>
        </a:defRPr>
      </a:lvl1pPr>
      <a:lvl2pPr marL="141534" algn="l" defTabSz="283068" rtl="0" eaLnBrk="1" latinLnBrk="0" hangingPunct="1">
        <a:defRPr sz="554" kern="1200">
          <a:solidFill>
            <a:schemeClr val="tx1"/>
          </a:solidFill>
          <a:latin typeface="+mn-lt"/>
          <a:ea typeface="+mn-ea"/>
          <a:cs typeface="+mn-cs"/>
        </a:defRPr>
      </a:lvl2pPr>
      <a:lvl3pPr marL="283068" algn="l" defTabSz="283068" rtl="0" eaLnBrk="1" latinLnBrk="0" hangingPunct="1">
        <a:defRPr sz="554" kern="1200">
          <a:solidFill>
            <a:schemeClr val="tx1"/>
          </a:solidFill>
          <a:latin typeface="+mn-lt"/>
          <a:ea typeface="+mn-ea"/>
          <a:cs typeface="+mn-cs"/>
        </a:defRPr>
      </a:lvl3pPr>
      <a:lvl4pPr marL="424603" algn="l" defTabSz="283068" rtl="0" eaLnBrk="1" latinLnBrk="0" hangingPunct="1">
        <a:defRPr sz="554" kern="1200">
          <a:solidFill>
            <a:schemeClr val="tx1"/>
          </a:solidFill>
          <a:latin typeface="+mn-lt"/>
          <a:ea typeface="+mn-ea"/>
          <a:cs typeface="+mn-cs"/>
        </a:defRPr>
      </a:lvl4pPr>
      <a:lvl5pPr marL="566137" algn="l" defTabSz="283068" rtl="0" eaLnBrk="1" latinLnBrk="0" hangingPunct="1">
        <a:defRPr sz="554" kern="1200">
          <a:solidFill>
            <a:schemeClr val="tx1"/>
          </a:solidFill>
          <a:latin typeface="+mn-lt"/>
          <a:ea typeface="+mn-ea"/>
          <a:cs typeface="+mn-cs"/>
        </a:defRPr>
      </a:lvl5pPr>
      <a:lvl6pPr marL="707671" algn="l" defTabSz="283068" rtl="0" eaLnBrk="1" latinLnBrk="0" hangingPunct="1">
        <a:defRPr sz="554" kern="1200">
          <a:solidFill>
            <a:schemeClr val="tx1"/>
          </a:solidFill>
          <a:latin typeface="+mn-lt"/>
          <a:ea typeface="+mn-ea"/>
          <a:cs typeface="+mn-cs"/>
        </a:defRPr>
      </a:lvl6pPr>
      <a:lvl7pPr marL="849205" algn="l" defTabSz="283068" rtl="0" eaLnBrk="1" latinLnBrk="0" hangingPunct="1">
        <a:defRPr sz="554" kern="1200">
          <a:solidFill>
            <a:schemeClr val="tx1"/>
          </a:solidFill>
          <a:latin typeface="+mn-lt"/>
          <a:ea typeface="+mn-ea"/>
          <a:cs typeface="+mn-cs"/>
        </a:defRPr>
      </a:lvl7pPr>
      <a:lvl8pPr marL="990739" algn="l" defTabSz="283068" rtl="0" eaLnBrk="1" latinLnBrk="0" hangingPunct="1">
        <a:defRPr sz="554" kern="1200">
          <a:solidFill>
            <a:schemeClr val="tx1"/>
          </a:solidFill>
          <a:latin typeface="+mn-lt"/>
          <a:ea typeface="+mn-ea"/>
          <a:cs typeface="+mn-cs"/>
        </a:defRPr>
      </a:lvl8pPr>
      <a:lvl9pPr marL="1132274" algn="l" defTabSz="283068" rtl="0" eaLnBrk="1" latinLnBrk="0" hangingPunct="1">
        <a:defRPr sz="55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3158" y="779645"/>
            <a:ext cx="9935105" cy="957715"/>
          </a:xfrm>
        </p:spPr>
        <p:txBody>
          <a:bodyPr>
            <a:normAutofit/>
          </a:bodyPr>
          <a:lstStyle/>
          <a:p>
            <a:pPr algn="ctr"/>
            <a:r>
              <a:rPr lang="en-US" b="1" dirty="0">
                <a:solidFill>
                  <a:schemeClr val="tx1"/>
                </a:solidFill>
              </a:rPr>
              <a:t>Content</a:t>
            </a:r>
          </a:p>
        </p:txBody>
      </p:sp>
      <p:sp>
        <p:nvSpPr>
          <p:cNvPr id="3" name="Content Placeholder 2"/>
          <p:cNvSpPr>
            <a:spLocks noGrp="1"/>
          </p:cNvSpPr>
          <p:nvPr>
            <p:ph idx="1"/>
          </p:nvPr>
        </p:nvSpPr>
        <p:spPr>
          <a:xfrm>
            <a:off x="1203158" y="2039814"/>
            <a:ext cx="10009324" cy="4268221"/>
          </a:xfrm>
        </p:spPr>
        <p:txBody>
          <a:bodyPr>
            <a:noAutofit/>
          </a:bodyPr>
          <a:lstStyle/>
          <a:p>
            <a:pPr marL="227013" marR="0" lvl="0" indent="-227013">
              <a:lnSpc>
                <a:spcPct val="100000"/>
              </a:lnSpc>
              <a:spcBef>
                <a:spcPts val="0"/>
              </a:spcBef>
              <a:spcAft>
                <a:spcPts val="0"/>
              </a:spcAft>
              <a:buFont typeface="+mj-lt"/>
              <a:buAutoNum type="arabicPeriod"/>
            </a:pPr>
            <a:r>
              <a:rPr lang="en-US" sz="2400" dirty="0">
                <a:solidFill>
                  <a:schemeClr val="tx1"/>
                </a:solidFill>
                <a:ea typeface="Calibri" panose="020F0502020204030204" pitchFamily="34" charset="0"/>
              </a:rPr>
              <a:t>Update to </a:t>
            </a:r>
            <a:r>
              <a:rPr lang="en-US" sz="2400" dirty="0">
                <a:solidFill>
                  <a:schemeClr val="tx1"/>
                </a:solidFill>
                <a:effectLst/>
                <a:ea typeface="Calibri" panose="020F0502020204030204" pitchFamily="34" charset="0"/>
              </a:rPr>
              <a:t>Rulemaking Timeline for:</a:t>
            </a:r>
          </a:p>
          <a:p>
            <a:pPr marL="227013" marR="0" lvl="1" indent="0">
              <a:lnSpc>
                <a:spcPct val="100000"/>
              </a:lnSpc>
              <a:spcBef>
                <a:spcPts val="0"/>
              </a:spcBef>
              <a:spcAft>
                <a:spcPts val="0"/>
              </a:spcAft>
              <a:buNone/>
            </a:pPr>
            <a:r>
              <a:rPr lang="en-US" dirty="0">
                <a:solidFill>
                  <a:schemeClr val="tx1"/>
                </a:solidFill>
                <a:effectLst/>
                <a:ea typeface="Times New Roman" panose="02020603050405020304" pitchFamily="18" charset="0"/>
              </a:rPr>
              <a:t>	</a:t>
            </a:r>
            <a:r>
              <a:rPr lang="en-US" sz="2000" dirty="0">
                <a:solidFill>
                  <a:schemeClr val="tx1"/>
                </a:solidFill>
                <a:effectLst/>
                <a:ea typeface="Times New Roman" panose="02020603050405020304" pitchFamily="18" charset="0"/>
              </a:rPr>
              <a:t>Chapter 243, </a:t>
            </a:r>
            <a:r>
              <a:rPr lang="en-US" sz="2000" i="1" dirty="0">
                <a:solidFill>
                  <a:schemeClr val="tx1"/>
                </a:solidFill>
                <a:effectLst/>
                <a:ea typeface="Times New Roman" panose="02020603050405020304" pitchFamily="18" charset="0"/>
              </a:rPr>
              <a:t>Uniform Reporting System for Health Care Claims Data Sets</a:t>
            </a:r>
          </a:p>
          <a:p>
            <a:pPr marL="227013" marR="0" lvl="1" indent="0">
              <a:lnSpc>
                <a:spcPct val="100000"/>
              </a:lnSpc>
              <a:spcBef>
                <a:spcPts val="0"/>
              </a:spcBef>
              <a:spcAft>
                <a:spcPts val="0"/>
              </a:spcAft>
              <a:buNone/>
            </a:pPr>
            <a:r>
              <a:rPr lang="en-US" sz="2000" dirty="0">
                <a:solidFill>
                  <a:schemeClr val="tx1"/>
                </a:solidFill>
                <a:effectLst/>
                <a:ea typeface="Times New Roman" panose="02020603050405020304" pitchFamily="18" charset="0"/>
              </a:rPr>
              <a:t>	Chapter 247, </a:t>
            </a:r>
            <a:r>
              <a:rPr lang="en-US" sz="2000" i="1" dirty="0">
                <a:solidFill>
                  <a:schemeClr val="tx1"/>
                </a:solidFill>
                <a:effectLst/>
                <a:ea typeface="Times New Roman" panose="02020603050405020304" pitchFamily="18" charset="0"/>
              </a:rPr>
              <a:t>Uniform Reporting System for Non-Claims Based Payments and Other 	Supplemental Health Care Data Sets</a:t>
            </a:r>
            <a:endParaRPr lang="en-US" sz="2000" dirty="0">
              <a:solidFill>
                <a:schemeClr val="tx1"/>
              </a:solidFill>
              <a:effectLst/>
              <a:ea typeface="Times New Roman" panose="02020603050405020304" pitchFamily="18" charset="0"/>
            </a:endParaRPr>
          </a:p>
          <a:p>
            <a:pPr marL="227013" lvl="1" indent="0">
              <a:lnSpc>
                <a:spcPct val="100000"/>
              </a:lnSpc>
              <a:spcBef>
                <a:spcPts val="0"/>
              </a:spcBef>
              <a:spcAft>
                <a:spcPts val="1200"/>
              </a:spcAft>
              <a:buNone/>
            </a:pPr>
            <a:r>
              <a:rPr lang="en-US" sz="2000" dirty="0">
                <a:solidFill>
                  <a:schemeClr val="tx1"/>
                </a:solidFill>
                <a:effectLst/>
                <a:ea typeface="Times New Roman" panose="02020603050405020304" pitchFamily="18" charset="0"/>
              </a:rPr>
              <a:t>	Chapter 270, </a:t>
            </a:r>
            <a:r>
              <a:rPr lang="en-US" sz="2000" i="1" dirty="0">
                <a:solidFill>
                  <a:schemeClr val="tx1"/>
                </a:solidFill>
                <a:effectLst/>
                <a:ea typeface="Times New Roman" panose="02020603050405020304" pitchFamily="18" charset="0"/>
              </a:rPr>
              <a:t>Uniform Reporting System for Health Care Quality Data Sets </a:t>
            </a:r>
          </a:p>
          <a:p>
            <a:pPr marL="227013" marR="0" lvl="0" indent="-227013">
              <a:lnSpc>
                <a:spcPct val="100000"/>
              </a:lnSpc>
              <a:spcBef>
                <a:spcPts val="0"/>
              </a:spcBef>
              <a:spcAft>
                <a:spcPts val="1200"/>
              </a:spcAft>
              <a:buFont typeface="+mj-lt"/>
              <a:buAutoNum type="arabicPeriod"/>
            </a:pPr>
            <a:r>
              <a:rPr lang="en-US" sz="2400" dirty="0">
                <a:solidFill>
                  <a:schemeClr val="tx1"/>
                </a:solidFill>
                <a:effectLst/>
                <a:ea typeface="Calibri" panose="020F0502020204030204" pitchFamily="34" charset="0"/>
              </a:rPr>
              <a:t>Legislative Update</a:t>
            </a:r>
          </a:p>
          <a:p>
            <a:pPr marL="227013" marR="0" lvl="0" indent="-227013">
              <a:lnSpc>
                <a:spcPct val="100000"/>
              </a:lnSpc>
              <a:spcBef>
                <a:spcPts val="0"/>
              </a:spcBef>
              <a:spcAft>
                <a:spcPts val="1200"/>
              </a:spcAft>
              <a:buFont typeface="+mj-lt"/>
              <a:buAutoNum type="arabicPeriod"/>
            </a:pPr>
            <a:r>
              <a:rPr lang="en-US" sz="2400" dirty="0">
                <a:solidFill>
                  <a:schemeClr val="tx1"/>
                </a:solidFill>
                <a:effectLst/>
                <a:ea typeface="Calibri" panose="020F0502020204030204" pitchFamily="34" charset="0"/>
              </a:rPr>
              <a:t>Status of Legislative Reports</a:t>
            </a:r>
          </a:p>
          <a:p>
            <a:pPr marL="227013" marR="0" lvl="0" indent="-227013">
              <a:lnSpc>
                <a:spcPct val="100000"/>
              </a:lnSpc>
              <a:spcBef>
                <a:spcPts val="0"/>
              </a:spcBef>
              <a:spcAft>
                <a:spcPts val="1200"/>
              </a:spcAft>
              <a:buFont typeface="+mj-lt"/>
              <a:buAutoNum type="arabicPeriod"/>
            </a:pPr>
            <a:r>
              <a:rPr lang="en-US" sz="2400" dirty="0">
                <a:solidFill>
                  <a:schemeClr val="tx1"/>
                </a:solidFill>
                <a:ea typeface="Calibri" panose="020F0502020204030204" pitchFamily="34" charset="0"/>
              </a:rPr>
              <a:t>Maine Quality Forum</a:t>
            </a:r>
            <a:endParaRPr lang="en-US" sz="2400" dirty="0">
              <a:solidFill>
                <a:schemeClr val="tx1"/>
              </a:solidFill>
              <a:effectLst/>
              <a:ea typeface="Calibri" panose="020F0502020204030204" pitchFamily="34" charset="0"/>
            </a:endParaRPr>
          </a:p>
        </p:txBody>
      </p:sp>
      <p:sp>
        <p:nvSpPr>
          <p:cNvPr id="4" name="Slide Number Placeholder 3"/>
          <p:cNvSpPr>
            <a:spLocks noGrp="1"/>
          </p:cNvSpPr>
          <p:nvPr>
            <p:ph type="sldNum" sz="quarter" idx="12"/>
          </p:nvPr>
        </p:nvSpPr>
        <p:spPr/>
        <p:txBody>
          <a:bodyPr/>
          <a:lstStyle/>
          <a:p>
            <a:r>
              <a:rPr lang="en-US" dirty="0"/>
              <a:t>Page 1</a:t>
            </a:r>
          </a:p>
        </p:txBody>
      </p:sp>
      <p:pic>
        <p:nvPicPr>
          <p:cNvPr id="7" name="Picture 6"/>
          <p:cNvPicPr>
            <a:picLocks noChangeAspect="1"/>
          </p:cNvPicPr>
          <p:nvPr/>
        </p:nvPicPr>
        <p:blipFill>
          <a:blip r:embed="rId3"/>
          <a:stretch>
            <a:fillRect/>
          </a:stretch>
        </p:blipFill>
        <p:spPr>
          <a:xfrm>
            <a:off x="535022" y="223682"/>
            <a:ext cx="3151163" cy="960176"/>
          </a:xfrm>
          <a:prstGeom prst="rect">
            <a:avLst/>
          </a:prstGeom>
          <a:solidFill>
            <a:schemeClr val="bg1"/>
          </a:solidFill>
        </p:spPr>
      </p:pic>
      <p:sp>
        <p:nvSpPr>
          <p:cNvPr id="8" name="Footer Placeholder 7">
            <a:extLst>
              <a:ext uri="{FF2B5EF4-FFF2-40B4-BE49-F238E27FC236}">
                <a16:creationId xmlns:a16="http://schemas.microsoft.com/office/drawing/2014/main" id="{7C1BF7BC-1AD9-43D3-A3F0-C757032F0D42}"/>
              </a:ext>
            </a:extLst>
          </p:cNvPr>
          <p:cNvSpPr>
            <a:spLocks noGrp="1"/>
          </p:cNvSpPr>
          <p:nvPr>
            <p:ph type="ftr" sz="quarter" idx="11"/>
          </p:nvPr>
        </p:nvSpPr>
        <p:spPr/>
        <p:txBody>
          <a:bodyPr/>
          <a:lstStyle/>
          <a:p>
            <a:r>
              <a:rPr lang="en-US" dirty="0"/>
              <a:t>MHDO Board Meeting April 6, 2023</a:t>
            </a:r>
          </a:p>
        </p:txBody>
      </p:sp>
    </p:spTree>
    <p:extLst>
      <p:ext uri="{BB962C8B-B14F-4D97-AF65-F5344CB8AC3E}">
        <p14:creationId xmlns:p14="http://schemas.microsoft.com/office/powerpoint/2010/main" val="2542654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71CD1-0CA4-4BEF-AF45-F82344A1D9AA}"/>
              </a:ext>
            </a:extLst>
          </p:cNvPr>
          <p:cNvSpPr>
            <a:spLocks noGrp="1"/>
          </p:cNvSpPr>
          <p:nvPr>
            <p:ph type="title"/>
          </p:nvPr>
        </p:nvSpPr>
        <p:spPr>
          <a:xfrm>
            <a:off x="1174283" y="876300"/>
            <a:ext cx="10038200" cy="861060"/>
          </a:xfrm>
        </p:spPr>
        <p:txBody>
          <a:bodyPr>
            <a:normAutofit/>
          </a:bodyPr>
          <a:lstStyle/>
          <a:p>
            <a:pPr algn="ctr"/>
            <a:r>
              <a:rPr lang="en-US" b="1" dirty="0"/>
              <a:t>Rulemaking Timeline</a:t>
            </a:r>
            <a:endParaRPr lang="en-US" dirty="0"/>
          </a:p>
        </p:txBody>
      </p:sp>
      <p:sp>
        <p:nvSpPr>
          <p:cNvPr id="3" name="Content Placeholder 2">
            <a:extLst>
              <a:ext uri="{FF2B5EF4-FFF2-40B4-BE49-F238E27FC236}">
                <a16:creationId xmlns:a16="http://schemas.microsoft.com/office/drawing/2014/main" id="{0B5792A9-BAD7-49FE-AA9F-B083B1EDF0ED}"/>
              </a:ext>
            </a:extLst>
          </p:cNvPr>
          <p:cNvSpPr>
            <a:spLocks noGrp="1"/>
          </p:cNvSpPr>
          <p:nvPr>
            <p:ph idx="1"/>
          </p:nvPr>
        </p:nvSpPr>
        <p:spPr>
          <a:xfrm>
            <a:off x="1174284" y="2009669"/>
            <a:ext cx="10038200" cy="3829279"/>
          </a:xfrm>
        </p:spPr>
        <p:txBody>
          <a:bodyPr>
            <a:normAutofit/>
          </a:bodyPr>
          <a:lstStyle/>
          <a:p>
            <a:pPr marL="231775" indent="-231775">
              <a:lnSpc>
                <a:spcPct val="110000"/>
              </a:lnSpc>
              <a:spcBef>
                <a:spcPts val="0"/>
              </a:spcBef>
              <a:spcAft>
                <a:spcPts val="0"/>
              </a:spcAft>
              <a:buFont typeface="Wingdings" panose="05000000000000000000" pitchFamily="2" charset="2"/>
              <a:buChar char="§"/>
            </a:pPr>
            <a:r>
              <a:rPr lang="en-US" sz="2600" b="1" dirty="0"/>
              <a:t>Chapter 243 and 247 (routine technical)</a:t>
            </a:r>
          </a:p>
          <a:p>
            <a:pPr marL="461963" lvl="1" indent="-230188">
              <a:lnSpc>
                <a:spcPct val="110000"/>
              </a:lnSpc>
              <a:spcBef>
                <a:spcPts val="0"/>
              </a:spcBef>
              <a:spcAft>
                <a:spcPts val="0"/>
              </a:spcAft>
              <a:buFont typeface="Wingdings" panose="05000000000000000000" pitchFamily="2" charset="2"/>
              <a:buChar char="Ø"/>
            </a:pPr>
            <a:r>
              <a:rPr lang="en-US" dirty="0">
                <a:solidFill>
                  <a:schemeClr val="tx1"/>
                </a:solidFill>
              </a:rPr>
              <a:t>Public Hearing:  August 3, 2023</a:t>
            </a:r>
          </a:p>
          <a:p>
            <a:pPr marL="461963" lvl="1" indent="-230188">
              <a:lnSpc>
                <a:spcPct val="110000"/>
              </a:lnSpc>
              <a:spcBef>
                <a:spcPts val="0"/>
              </a:spcBef>
              <a:spcAft>
                <a:spcPts val="0"/>
              </a:spcAft>
              <a:buFont typeface="Wingdings" panose="05000000000000000000" pitchFamily="2" charset="2"/>
              <a:buChar char="Ø"/>
            </a:pPr>
            <a:r>
              <a:rPr lang="en-US" dirty="0">
                <a:solidFill>
                  <a:schemeClr val="tx1"/>
                </a:solidFill>
              </a:rPr>
              <a:t>Board reviews comments and votes to adopt changes: September 7, 2023</a:t>
            </a:r>
          </a:p>
          <a:p>
            <a:pPr marL="231775" indent="-231775">
              <a:lnSpc>
                <a:spcPct val="110000"/>
              </a:lnSpc>
              <a:spcBef>
                <a:spcPts val="0"/>
              </a:spcBef>
              <a:spcAft>
                <a:spcPts val="0"/>
              </a:spcAft>
              <a:buFont typeface="Wingdings" panose="05000000000000000000" pitchFamily="2" charset="2"/>
              <a:buChar char="§"/>
            </a:pPr>
            <a:r>
              <a:rPr lang="en-US" sz="2600" b="1" dirty="0"/>
              <a:t>Chapter 270 (major substantive)</a:t>
            </a:r>
          </a:p>
          <a:p>
            <a:pPr marL="461963" lvl="1" indent="-230188">
              <a:lnSpc>
                <a:spcPct val="110000"/>
              </a:lnSpc>
              <a:spcBef>
                <a:spcPts val="0"/>
              </a:spcBef>
              <a:spcAft>
                <a:spcPts val="0"/>
              </a:spcAft>
              <a:buFont typeface="Wingdings" panose="05000000000000000000" pitchFamily="2" charset="2"/>
              <a:buChar char="Ø"/>
            </a:pPr>
            <a:r>
              <a:rPr lang="en-US" dirty="0">
                <a:solidFill>
                  <a:schemeClr val="tx1"/>
                </a:solidFill>
              </a:rPr>
              <a:t>Public Hearing:  September 7, 2023</a:t>
            </a:r>
          </a:p>
          <a:p>
            <a:pPr marL="461963" lvl="1" indent="-230188">
              <a:lnSpc>
                <a:spcPct val="110000"/>
              </a:lnSpc>
              <a:spcBef>
                <a:spcPts val="0"/>
              </a:spcBef>
              <a:spcAft>
                <a:spcPts val="0"/>
              </a:spcAft>
              <a:buFont typeface="Wingdings" panose="05000000000000000000" pitchFamily="2" charset="2"/>
              <a:buChar char="Ø"/>
            </a:pPr>
            <a:r>
              <a:rPr lang="en-US" dirty="0">
                <a:solidFill>
                  <a:schemeClr val="tx1"/>
                </a:solidFill>
              </a:rPr>
              <a:t>Board reviews comments and votes to  provisionally adopt changes: November 2, 2023</a:t>
            </a:r>
          </a:p>
          <a:p>
            <a:pPr marL="461963" lvl="1" indent="-230188">
              <a:lnSpc>
                <a:spcPct val="110000"/>
              </a:lnSpc>
              <a:spcBef>
                <a:spcPts val="0"/>
              </a:spcBef>
              <a:spcAft>
                <a:spcPts val="0"/>
              </a:spcAft>
              <a:buFont typeface="Wingdings" panose="05000000000000000000" pitchFamily="2" charset="2"/>
              <a:buChar char="Ø"/>
            </a:pPr>
            <a:r>
              <a:rPr lang="en-US" dirty="0">
                <a:solidFill>
                  <a:schemeClr val="tx1"/>
                </a:solidFill>
              </a:rPr>
              <a:t>Proposed Rule sent to Legislative Committee by January 12, 2024, deadline</a:t>
            </a:r>
          </a:p>
        </p:txBody>
      </p:sp>
      <p:sp>
        <p:nvSpPr>
          <p:cNvPr id="4" name="Footer Placeholder 3">
            <a:extLst>
              <a:ext uri="{FF2B5EF4-FFF2-40B4-BE49-F238E27FC236}">
                <a16:creationId xmlns:a16="http://schemas.microsoft.com/office/drawing/2014/main" id="{3DBA6849-44AD-434F-9348-0B6D5D995AD9}"/>
              </a:ext>
            </a:extLst>
          </p:cNvPr>
          <p:cNvSpPr>
            <a:spLocks noGrp="1"/>
          </p:cNvSpPr>
          <p:nvPr>
            <p:ph type="ftr" sz="quarter" idx="11"/>
          </p:nvPr>
        </p:nvSpPr>
        <p:spPr/>
        <p:txBody>
          <a:bodyPr/>
          <a:lstStyle/>
          <a:p>
            <a:r>
              <a:rPr lang="en-US" dirty="0"/>
              <a:t>MHDO Board Meeting April 6, 2023</a:t>
            </a:r>
          </a:p>
        </p:txBody>
      </p:sp>
      <p:sp>
        <p:nvSpPr>
          <p:cNvPr id="5" name="Slide Number Placeholder 4">
            <a:extLst>
              <a:ext uri="{FF2B5EF4-FFF2-40B4-BE49-F238E27FC236}">
                <a16:creationId xmlns:a16="http://schemas.microsoft.com/office/drawing/2014/main" id="{A995E80A-91CF-430B-A508-26D9F611928F}"/>
              </a:ext>
            </a:extLst>
          </p:cNvPr>
          <p:cNvSpPr>
            <a:spLocks noGrp="1"/>
          </p:cNvSpPr>
          <p:nvPr>
            <p:ph type="sldNum" sz="quarter" idx="12"/>
          </p:nvPr>
        </p:nvSpPr>
        <p:spPr/>
        <p:txBody>
          <a:bodyPr/>
          <a:lstStyle/>
          <a:p>
            <a:fld id="{4CE482DC-2269-4F26-9D2A-7E44B1A4CD85}" type="slidenum">
              <a:rPr lang="en-US" smtClean="0"/>
              <a:pPr/>
              <a:t>2</a:t>
            </a:fld>
            <a:endParaRPr lang="en-US" dirty="0"/>
          </a:p>
        </p:txBody>
      </p:sp>
    </p:spTree>
    <p:extLst>
      <p:ext uri="{BB962C8B-B14F-4D97-AF65-F5344CB8AC3E}">
        <p14:creationId xmlns:p14="http://schemas.microsoft.com/office/powerpoint/2010/main" val="1311330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8434B-A235-4993-86B1-9972E7A15E24}"/>
              </a:ext>
            </a:extLst>
          </p:cNvPr>
          <p:cNvSpPr>
            <a:spLocks noGrp="1"/>
          </p:cNvSpPr>
          <p:nvPr>
            <p:ph type="title"/>
          </p:nvPr>
        </p:nvSpPr>
        <p:spPr>
          <a:xfrm>
            <a:off x="1193533" y="286603"/>
            <a:ext cx="10018949" cy="1450757"/>
          </a:xfrm>
        </p:spPr>
        <p:txBody>
          <a:bodyPr/>
          <a:lstStyle/>
          <a:p>
            <a:pPr algn="ctr"/>
            <a:r>
              <a:rPr lang="en-US" b="1" dirty="0"/>
              <a:t>Status of MHDO Rule Chapter 570 and 100 (major substantive rules)</a:t>
            </a:r>
          </a:p>
        </p:txBody>
      </p:sp>
      <p:sp>
        <p:nvSpPr>
          <p:cNvPr id="3" name="Content Placeholder 2">
            <a:extLst>
              <a:ext uri="{FF2B5EF4-FFF2-40B4-BE49-F238E27FC236}">
                <a16:creationId xmlns:a16="http://schemas.microsoft.com/office/drawing/2014/main" id="{514839B9-D040-4916-9C2A-F43D76DDA528}"/>
              </a:ext>
            </a:extLst>
          </p:cNvPr>
          <p:cNvSpPr>
            <a:spLocks noGrp="1"/>
          </p:cNvSpPr>
          <p:nvPr>
            <p:ph idx="1"/>
          </p:nvPr>
        </p:nvSpPr>
        <p:spPr>
          <a:xfrm>
            <a:off x="1193532" y="2039814"/>
            <a:ext cx="10018950" cy="3829279"/>
          </a:xfrm>
        </p:spPr>
        <p:txBody>
          <a:bodyPr>
            <a:normAutofit/>
          </a:bodyPr>
          <a:lstStyle/>
          <a:p>
            <a:pPr marL="0" indent="0">
              <a:buNone/>
            </a:pPr>
            <a:r>
              <a:rPr lang="en-US" sz="2400" b="0" i="0" strike="noStrike" dirty="0">
                <a:solidFill>
                  <a:schemeClr val="tx1"/>
                </a:solidFill>
                <a:effectLst/>
              </a:rPr>
              <a:t>L.D. 375, </a:t>
            </a:r>
            <a:r>
              <a:rPr lang="en-US" sz="2400" i="1" dirty="0"/>
              <a:t>Resolve, Regarding Legislative Review of Portions of Chapter 570: Uniform Reporting System for Prescription Drug Price Data Sets, a Major Substantive Rule of the Maine Health Data Organization</a:t>
            </a:r>
            <a:endParaRPr lang="en-US" sz="2400" b="0" i="0" strike="noStrike" dirty="0">
              <a:solidFill>
                <a:schemeClr val="tx1"/>
              </a:solidFill>
              <a:effectLst/>
            </a:endParaRPr>
          </a:p>
          <a:p>
            <a:pPr marL="0" indent="0">
              <a:buNone/>
            </a:pPr>
            <a:r>
              <a:rPr lang="en-US" sz="2400" dirty="0">
                <a:solidFill>
                  <a:schemeClr val="tx1"/>
                </a:solidFill>
              </a:rPr>
              <a:t>L.D. 418, </a:t>
            </a:r>
            <a:r>
              <a:rPr lang="en-US" sz="2400" i="1" dirty="0"/>
              <a:t>Resolve, Regarding Legislative Review of Portions of Chapter 100, Enforcement Procedures, a Major Substantive Rule of the Maine Health Data Organization</a:t>
            </a:r>
          </a:p>
          <a:p>
            <a:pPr marL="0" indent="0">
              <a:buNone/>
            </a:pPr>
            <a:r>
              <a:rPr lang="en-US" sz="2400" b="0" i="0" strike="noStrike" dirty="0">
                <a:solidFill>
                  <a:schemeClr val="tx1"/>
                </a:solidFill>
                <a:effectLst/>
              </a:rPr>
              <a:t>	HCIFS Committee </a:t>
            </a:r>
            <a:r>
              <a:rPr lang="en-US" sz="2400" dirty="0">
                <a:solidFill>
                  <a:schemeClr val="tx1"/>
                </a:solidFill>
              </a:rPr>
              <a:t>a</a:t>
            </a:r>
            <a:r>
              <a:rPr lang="en-US" sz="2400" b="0" i="0" strike="noStrike" dirty="0">
                <a:solidFill>
                  <a:schemeClr val="tx1"/>
                </a:solidFill>
                <a:effectLst/>
              </a:rPr>
              <a:t>ction on both L.D. 375 and 418-unanimous committee 	vote to pass as proposed.   Now bills working their way through the 	house and senate.</a:t>
            </a:r>
          </a:p>
          <a:p>
            <a:pPr marL="0" indent="0">
              <a:buNone/>
            </a:pPr>
            <a:endParaRPr lang="en-US" sz="2400" b="0" i="1" strike="noStrike" dirty="0">
              <a:solidFill>
                <a:srgbClr val="0563C1"/>
              </a:solidFill>
              <a:effectLst/>
            </a:endParaRPr>
          </a:p>
        </p:txBody>
      </p:sp>
      <p:sp>
        <p:nvSpPr>
          <p:cNvPr id="4" name="Footer Placeholder 3">
            <a:extLst>
              <a:ext uri="{FF2B5EF4-FFF2-40B4-BE49-F238E27FC236}">
                <a16:creationId xmlns:a16="http://schemas.microsoft.com/office/drawing/2014/main" id="{5595D5E9-FFC8-4C0C-AF9E-935C76FD83FD}"/>
              </a:ext>
            </a:extLst>
          </p:cNvPr>
          <p:cNvSpPr>
            <a:spLocks noGrp="1"/>
          </p:cNvSpPr>
          <p:nvPr>
            <p:ph type="ftr" sz="quarter" idx="11"/>
          </p:nvPr>
        </p:nvSpPr>
        <p:spPr/>
        <p:txBody>
          <a:bodyPr/>
          <a:lstStyle/>
          <a:p>
            <a:r>
              <a:rPr lang="en-US" dirty="0"/>
              <a:t>MHDO Board Meeting April 6, 2023</a:t>
            </a:r>
          </a:p>
        </p:txBody>
      </p:sp>
      <p:sp>
        <p:nvSpPr>
          <p:cNvPr id="5" name="Slide Number Placeholder 4">
            <a:extLst>
              <a:ext uri="{FF2B5EF4-FFF2-40B4-BE49-F238E27FC236}">
                <a16:creationId xmlns:a16="http://schemas.microsoft.com/office/drawing/2014/main" id="{848E5FBA-A100-49BC-BAFE-A388CED5A6BC}"/>
              </a:ext>
            </a:extLst>
          </p:cNvPr>
          <p:cNvSpPr>
            <a:spLocks noGrp="1"/>
          </p:cNvSpPr>
          <p:nvPr>
            <p:ph type="sldNum" sz="quarter" idx="12"/>
          </p:nvPr>
        </p:nvSpPr>
        <p:spPr/>
        <p:txBody>
          <a:bodyPr/>
          <a:lstStyle/>
          <a:p>
            <a:fld id="{4CE482DC-2269-4F26-9D2A-7E44B1A4CD85}" type="slidenum">
              <a:rPr lang="en-US" smtClean="0"/>
              <a:pPr/>
              <a:t>3</a:t>
            </a:fld>
            <a:endParaRPr lang="en-US" dirty="0"/>
          </a:p>
        </p:txBody>
      </p:sp>
    </p:spTree>
    <p:extLst>
      <p:ext uri="{BB962C8B-B14F-4D97-AF65-F5344CB8AC3E}">
        <p14:creationId xmlns:p14="http://schemas.microsoft.com/office/powerpoint/2010/main" val="364614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E685B-F600-4340-A28C-F453E62B640D}"/>
              </a:ext>
            </a:extLst>
          </p:cNvPr>
          <p:cNvSpPr>
            <a:spLocks noGrp="1"/>
          </p:cNvSpPr>
          <p:nvPr>
            <p:ph type="title"/>
          </p:nvPr>
        </p:nvSpPr>
        <p:spPr/>
        <p:txBody>
          <a:bodyPr/>
          <a:lstStyle/>
          <a:p>
            <a:r>
              <a:rPr lang="en-US" dirty="0"/>
              <a:t>Legislative Update</a:t>
            </a:r>
          </a:p>
        </p:txBody>
      </p:sp>
      <p:sp>
        <p:nvSpPr>
          <p:cNvPr id="3" name="Content Placeholder 2">
            <a:extLst>
              <a:ext uri="{FF2B5EF4-FFF2-40B4-BE49-F238E27FC236}">
                <a16:creationId xmlns:a16="http://schemas.microsoft.com/office/drawing/2014/main" id="{866598FE-A318-4C90-9DCF-E57B88E98B2C}"/>
              </a:ext>
            </a:extLst>
          </p:cNvPr>
          <p:cNvSpPr>
            <a:spLocks noGrp="1"/>
          </p:cNvSpPr>
          <p:nvPr>
            <p:ph idx="1"/>
          </p:nvPr>
        </p:nvSpPr>
        <p:spPr/>
        <p:txBody>
          <a:bodyPr>
            <a:normAutofit/>
          </a:bodyPr>
          <a:lstStyle/>
          <a:p>
            <a:r>
              <a:rPr lang="en-US" dirty="0"/>
              <a:t>LD 1395, </a:t>
            </a:r>
            <a:r>
              <a:rPr lang="en-US" i="1" dirty="0"/>
              <a:t>An Act to Increase Transparency Regarding Certain Drug Pricing Programs</a:t>
            </a:r>
          </a:p>
          <a:p>
            <a:r>
              <a:rPr lang="en-US" sz="2600" i="1" dirty="0"/>
              <a:t>This bill requires each hospital to provide an annual report to the Maine Health Data Organization with hospital data, drug data and contracting and vendor data related to its participation in the federal 340b drug pricing program. The Maine Health Data 24 Organization must post the  report on a publicly accessible website</a:t>
            </a:r>
            <a:r>
              <a:rPr lang="en-US" dirty="0"/>
              <a:t>.</a:t>
            </a:r>
          </a:p>
          <a:p>
            <a:r>
              <a:rPr lang="en-US" sz="3200" i="1" dirty="0"/>
              <a:t>Continue to monitor approximately 30 LD’s/LR’s</a:t>
            </a:r>
          </a:p>
        </p:txBody>
      </p:sp>
      <p:sp>
        <p:nvSpPr>
          <p:cNvPr id="4" name="Footer Placeholder 3">
            <a:extLst>
              <a:ext uri="{FF2B5EF4-FFF2-40B4-BE49-F238E27FC236}">
                <a16:creationId xmlns:a16="http://schemas.microsoft.com/office/drawing/2014/main" id="{852074F3-CD44-4870-91FE-854D02A8DA08}"/>
              </a:ext>
            </a:extLst>
          </p:cNvPr>
          <p:cNvSpPr>
            <a:spLocks noGrp="1"/>
          </p:cNvSpPr>
          <p:nvPr>
            <p:ph type="ftr" sz="quarter" idx="11"/>
          </p:nvPr>
        </p:nvSpPr>
        <p:spPr/>
        <p:txBody>
          <a:bodyPr/>
          <a:lstStyle/>
          <a:p>
            <a:r>
              <a:rPr lang="en-US" dirty="0"/>
              <a:t>MHDO Board Meeting April 6, 2023</a:t>
            </a:r>
          </a:p>
        </p:txBody>
      </p:sp>
      <p:sp>
        <p:nvSpPr>
          <p:cNvPr id="5" name="Slide Number Placeholder 4">
            <a:extLst>
              <a:ext uri="{FF2B5EF4-FFF2-40B4-BE49-F238E27FC236}">
                <a16:creationId xmlns:a16="http://schemas.microsoft.com/office/drawing/2014/main" id="{6B338F15-68E6-45DD-8965-0868F84A964B}"/>
              </a:ext>
            </a:extLst>
          </p:cNvPr>
          <p:cNvSpPr>
            <a:spLocks noGrp="1"/>
          </p:cNvSpPr>
          <p:nvPr>
            <p:ph type="sldNum" sz="quarter" idx="12"/>
          </p:nvPr>
        </p:nvSpPr>
        <p:spPr/>
        <p:txBody>
          <a:bodyPr/>
          <a:lstStyle/>
          <a:p>
            <a:fld id="{4CE482DC-2269-4F26-9D2A-7E44B1A4CD85}" type="slidenum">
              <a:rPr lang="en-US" smtClean="0"/>
              <a:pPr/>
              <a:t>4</a:t>
            </a:fld>
            <a:endParaRPr lang="en-US" dirty="0"/>
          </a:p>
        </p:txBody>
      </p:sp>
    </p:spTree>
    <p:extLst>
      <p:ext uri="{BB962C8B-B14F-4D97-AF65-F5344CB8AC3E}">
        <p14:creationId xmlns:p14="http://schemas.microsoft.com/office/powerpoint/2010/main" val="113750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327DB-290E-4B0B-BAAB-CFEAB77E8753}"/>
              </a:ext>
            </a:extLst>
          </p:cNvPr>
          <p:cNvSpPr>
            <a:spLocks noGrp="1"/>
          </p:cNvSpPr>
          <p:nvPr>
            <p:ph type="title"/>
          </p:nvPr>
        </p:nvSpPr>
        <p:spPr/>
        <p:txBody>
          <a:bodyPr/>
          <a:lstStyle/>
          <a:p>
            <a:r>
              <a:rPr lang="en-US" dirty="0"/>
              <a:t>Legislative Update</a:t>
            </a:r>
          </a:p>
        </p:txBody>
      </p:sp>
      <p:sp>
        <p:nvSpPr>
          <p:cNvPr id="3" name="Content Placeholder 2">
            <a:extLst>
              <a:ext uri="{FF2B5EF4-FFF2-40B4-BE49-F238E27FC236}">
                <a16:creationId xmlns:a16="http://schemas.microsoft.com/office/drawing/2014/main" id="{FAC1A429-3910-4159-B77C-BC7B20F152ED}"/>
              </a:ext>
            </a:extLst>
          </p:cNvPr>
          <p:cNvSpPr>
            <a:spLocks noGrp="1"/>
          </p:cNvSpPr>
          <p:nvPr>
            <p:ph idx="1"/>
          </p:nvPr>
        </p:nvSpPr>
        <p:spPr/>
        <p:txBody>
          <a:bodyPr>
            <a:normAutofit lnSpcReduction="10000"/>
          </a:bodyPr>
          <a:lstStyle/>
          <a:p>
            <a:pPr marL="0" indent="0">
              <a:buNone/>
            </a:pPr>
            <a:r>
              <a:rPr lang="en-US" sz="2400" dirty="0"/>
              <a:t>EMS Financial Health Committee presented recommendations to HCIFS Committee per the requirements in </a:t>
            </a:r>
            <a:r>
              <a:rPr lang="en-US" sz="2400" dirty="0">
                <a:cs typeface="Arial" panose="020B0604020202020204" pitchFamily="34" charset="0"/>
              </a:rPr>
              <a:t>Maine Public Law Chapter 241 (</a:t>
            </a:r>
            <a:r>
              <a:rPr lang="nb-NO" sz="2400" dirty="0">
                <a:cs typeface="Arial" panose="020B0604020202020204" pitchFamily="34" charset="0"/>
              </a:rPr>
              <a:t>L.D. 1258).  HCIFS may report out a bill based on the recommendations.</a:t>
            </a:r>
            <a:r>
              <a:rPr lang="en-US" sz="2400" dirty="0">
                <a:cs typeface="Arial" panose="020B0604020202020204" pitchFamily="34" charset="0"/>
              </a:rPr>
              <a:t>  </a:t>
            </a:r>
          </a:p>
          <a:p>
            <a:pPr marL="0" indent="0">
              <a:buNone/>
            </a:pPr>
            <a:r>
              <a:rPr lang="en-US" sz="2400" dirty="0">
                <a:cs typeface="Arial" panose="020B0604020202020204" pitchFamily="34" charset="0"/>
              </a:rPr>
              <a:t>	</a:t>
            </a:r>
            <a:r>
              <a:rPr lang="en-US" sz="2000" dirty="0"/>
              <a:t>Recommendation 5. (5) </a:t>
            </a:r>
            <a:r>
              <a:rPr lang="en-US" sz="2000" dirty="0">
                <a:solidFill>
                  <a:srgbClr val="000000"/>
                </a:solidFill>
                <a:latin typeface="Calibri"/>
                <a:cs typeface="Calibri"/>
              </a:rPr>
              <a:t>Ambulance services should be included on 	CompareMaine.org</a:t>
            </a:r>
            <a:endParaRPr lang="en-US" sz="20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24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2400" dirty="0">
                <a:effectLst/>
                <a:latin typeface="Calibri" panose="020F0502020204030204" pitchFamily="34" charset="0"/>
                <a:ea typeface="Calibri" panose="020F0502020204030204" pitchFamily="34" charset="0"/>
              </a:rPr>
              <a:t>Innovation and Quality Advisory Council</a:t>
            </a:r>
            <a:r>
              <a:rPr lang="en-US" sz="2400" dirty="0">
                <a:latin typeface="Calibri" panose="020F0502020204030204" pitchFamily="34" charset="0"/>
                <a:ea typeface="Calibri" panose="020F0502020204030204" pitchFamily="34" charset="0"/>
              </a:rPr>
              <a:t>.</a:t>
            </a:r>
            <a:r>
              <a:rPr lang="en-US" sz="2400" dirty="0">
                <a:effectLst/>
                <a:latin typeface="Calibri" panose="020F0502020204030204" pitchFamily="34" charset="0"/>
                <a:ea typeface="Calibri" panose="020F0502020204030204" pitchFamily="34" charset="0"/>
              </a:rPr>
              <a:t> </a:t>
            </a:r>
            <a:r>
              <a:rPr lang="en-US" sz="1600" dirty="0">
                <a:effectLst/>
                <a:latin typeface="Calibri" panose="020F0502020204030204" pitchFamily="34" charset="0"/>
                <a:ea typeface="Calibri" panose="020F0502020204030204" pitchFamily="34" charset="0"/>
              </a:rPr>
              <a:t>The purpose of the Council is to advise the Department of Health and Human Services on strategies to promote innovation and quality in Maine’s residential and nursing facility sectors.  This group will</a:t>
            </a:r>
          </a:p>
          <a:p>
            <a:pPr lvl="2">
              <a:spcBef>
                <a:spcPts val="0"/>
              </a:spcBef>
              <a:spcAft>
                <a:spcPts val="0"/>
              </a:spcAft>
              <a:buFont typeface="Wingdings" panose="05000000000000000000" pitchFamily="2" charset="2"/>
              <a:buChar char="Ø"/>
            </a:pPr>
            <a:r>
              <a:rPr lang="en-US" sz="1400" dirty="0">
                <a:effectLst/>
                <a:latin typeface="Calibri" panose="020F0502020204030204" pitchFamily="34" charset="0"/>
                <a:ea typeface="Calibri" panose="020F0502020204030204" pitchFamily="34" charset="0"/>
              </a:rPr>
              <a:t>help identify priority quality of care and quality of life measures for consideration in alternative payment methods.  </a:t>
            </a:r>
          </a:p>
          <a:p>
            <a:pPr lvl="2">
              <a:spcBef>
                <a:spcPts val="0"/>
              </a:spcBef>
              <a:spcAft>
                <a:spcPts val="0"/>
              </a:spcAft>
              <a:buFont typeface="Wingdings" panose="05000000000000000000" pitchFamily="2" charset="2"/>
              <a:buChar char="Ø"/>
            </a:pPr>
            <a:r>
              <a:rPr lang="en-US" sz="1400" dirty="0">
                <a:effectLst/>
                <a:latin typeface="Calibri" panose="020F0502020204030204" pitchFamily="34" charset="0"/>
                <a:ea typeface="Calibri" panose="020F0502020204030204" pitchFamily="34" charset="0"/>
              </a:rPr>
              <a:t> help DHHS interpret and a</a:t>
            </a:r>
            <a:r>
              <a:rPr lang="en-US" sz="1600" dirty="0">
                <a:effectLst/>
                <a:latin typeface="Calibri" panose="020F0502020204030204" pitchFamily="34" charset="0"/>
                <a:ea typeface="Calibri" panose="020F0502020204030204" pitchFamily="34" charset="0"/>
              </a:rPr>
              <a:t>ddress disparities in care and outcomes across these sectors.  </a:t>
            </a:r>
          </a:p>
          <a:p>
            <a:pPr marL="0" marR="0" indent="0">
              <a:spcBef>
                <a:spcPts val="0"/>
              </a:spcBef>
              <a:spcAft>
                <a:spcPts val="0"/>
              </a:spcAft>
              <a:buNone/>
            </a:pPr>
            <a:endParaRPr lang="en-US" sz="16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600" dirty="0">
                <a:effectLst/>
                <a:latin typeface="Calibri" panose="020F0502020204030204" pitchFamily="34" charset="0"/>
                <a:ea typeface="Calibri" panose="020F0502020204030204" pitchFamily="34" charset="0"/>
              </a:rPr>
              <a:t>The work of the Council will inform the Department’s rate reform efforts, as well as broader innovation and quality initiatives such as pilot programs and targeted service delivery development.   </a:t>
            </a:r>
          </a:p>
          <a:p>
            <a:endParaRPr lang="en-US" dirty="0"/>
          </a:p>
        </p:txBody>
      </p:sp>
      <p:sp>
        <p:nvSpPr>
          <p:cNvPr id="4" name="Footer Placeholder 3">
            <a:extLst>
              <a:ext uri="{FF2B5EF4-FFF2-40B4-BE49-F238E27FC236}">
                <a16:creationId xmlns:a16="http://schemas.microsoft.com/office/drawing/2014/main" id="{F33C6AF4-A5BD-44CA-9D10-98CF926E7E98}"/>
              </a:ext>
            </a:extLst>
          </p:cNvPr>
          <p:cNvSpPr>
            <a:spLocks noGrp="1"/>
          </p:cNvSpPr>
          <p:nvPr>
            <p:ph type="ftr" sz="quarter" idx="11"/>
          </p:nvPr>
        </p:nvSpPr>
        <p:spPr/>
        <p:txBody>
          <a:bodyPr/>
          <a:lstStyle/>
          <a:p>
            <a:r>
              <a:rPr lang="en-US" dirty="0"/>
              <a:t>MHDO Board Meeting April 6, 2023</a:t>
            </a:r>
          </a:p>
        </p:txBody>
      </p:sp>
      <p:sp>
        <p:nvSpPr>
          <p:cNvPr id="5" name="Slide Number Placeholder 4">
            <a:extLst>
              <a:ext uri="{FF2B5EF4-FFF2-40B4-BE49-F238E27FC236}">
                <a16:creationId xmlns:a16="http://schemas.microsoft.com/office/drawing/2014/main" id="{5F58C2FC-CAC3-4CEA-B153-B8115EE52FC2}"/>
              </a:ext>
            </a:extLst>
          </p:cNvPr>
          <p:cNvSpPr>
            <a:spLocks noGrp="1"/>
          </p:cNvSpPr>
          <p:nvPr>
            <p:ph type="sldNum" sz="quarter" idx="12"/>
          </p:nvPr>
        </p:nvSpPr>
        <p:spPr/>
        <p:txBody>
          <a:bodyPr/>
          <a:lstStyle/>
          <a:p>
            <a:fld id="{4CE482DC-2269-4F26-9D2A-7E44B1A4CD85}" type="slidenum">
              <a:rPr lang="en-US" smtClean="0"/>
              <a:pPr/>
              <a:t>5</a:t>
            </a:fld>
            <a:endParaRPr lang="en-US" dirty="0"/>
          </a:p>
        </p:txBody>
      </p:sp>
    </p:spTree>
    <p:extLst>
      <p:ext uri="{BB962C8B-B14F-4D97-AF65-F5344CB8AC3E}">
        <p14:creationId xmlns:p14="http://schemas.microsoft.com/office/powerpoint/2010/main" val="1009331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37770-A74A-44F3-819C-AB87AC9AECAC}"/>
              </a:ext>
            </a:extLst>
          </p:cNvPr>
          <p:cNvSpPr>
            <a:spLocks noGrp="1"/>
          </p:cNvSpPr>
          <p:nvPr>
            <p:ph type="title"/>
          </p:nvPr>
        </p:nvSpPr>
        <p:spPr/>
        <p:txBody>
          <a:bodyPr>
            <a:normAutofit/>
          </a:bodyPr>
          <a:lstStyle/>
          <a:p>
            <a:r>
              <a:rPr lang="en-US" sz="4400" b="1" dirty="0"/>
              <a:t>Reports Due to Legislature &amp; Timelines</a:t>
            </a:r>
          </a:p>
        </p:txBody>
      </p:sp>
      <p:graphicFrame>
        <p:nvGraphicFramePr>
          <p:cNvPr id="6" name="Content Placeholder 5">
            <a:extLst>
              <a:ext uri="{FF2B5EF4-FFF2-40B4-BE49-F238E27FC236}">
                <a16:creationId xmlns:a16="http://schemas.microsoft.com/office/drawing/2014/main" id="{52206DAC-E86F-4221-B532-409F72575741}"/>
              </a:ext>
            </a:extLst>
          </p:cNvPr>
          <p:cNvGraphicFramePr>
            <a:graphicFrameLocks noGrp="1"/>
          </p:cNvGraphicFramePr>
          <p:nvPr>
            <p:ph idx="1"/>
            <p:extLst>
              <p:ext uri="{D42A27DB-BD31-4B8C-83A1-F6EECF244321}">
                <p14:modId xmlns:p14="http://schemas.microsoft.com/office/powerpoint/2010/main" val="396267339"/>
              </p:ext>
            </p:extLst>
          </p:nvPr>
        </p:nvGraphicFramePr>
        <p:xfrm>
          <a:off x="-10048" y="8391"/>
          <a:ext cx="12202046" cy="6400479"/>
        </p:xfrm>
        <a:graphic>
          <a:graphicData uri="http://schemas.openxmlformats.org/drawingml/2006/table">
            <a:tbl>
              <a:tblPr firstRow="1" firstCol="1" bandRow="1">
                <a:tableStyleId>{B301B821-A1FF-4177-AEE7-76D212191A09}</a:tableStyleId>
              </a:tblPr>
              <a:tblGrid>
                <a:gridCol w="4200203">
                  <a:extLst>
                    <a:ext uri="{9D8B030D-6E8A-4147-A177-3AD203B41FA5}">
                      <a16:colId xmlns:a16="http://schemas.microsoft.com/office/drawing/2014/main" val="3802540832"/>
                    </a:ext>
                  </a:extLst>
                </a:gridCol>
                <a:gridCol w="2629745">
                  <a:extLst>
                    <a:ext uri="{9D8B030D-6E8A-4147-A177-3AD203B41FA5}">
                      <a16:colId xmlns:a16="http://schemas.microsoft.com/office/drawing/2014/main" val="2727064419"/>
                    </a:ext>
                  </a:extLst>
                </a:gridCol>
                <a:gridCol w="1944946">
                  <a:extLst>
                    <a:ext uri="{9D8B030D-6E8A-4147-A177-3AD203B41FA5}">
                      <a16:colId xmlns:a16="http://schemas.microsoft.com/office/drawing/2014/main" val="649657014"/>
                    </a:ext>
                  </a:extLst>
                </a:gridCol>
                <a:gridCol w="3427152">
                  <a:extLst>
                    <a:ext uri="{9D8B030D-6E8A-4147-A177-3AD203B41FA5}">
                      <a16:colId xmlns:a16="http://schemas.microsoft.com/office/drawing/2014/main" val="3124679994"/>
                    </a:ext>
                  </a:extLst>
                </a:gridCol>
              </a:tblGrid>
              <a:tr h="581463">
                <a:tc>
                  <a: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MHDO Report</a:t>
                      </a:r>
                    </a:p>
                  </a:txBody>
                  <a:tcPr marL="69179" marR="69179" marT="0" marB="0"/>
                </a:tc>
                <a:tc>
                  <a:txBody>
                    <a:bodyPr/>
                    <a:lstStyle/>
                    <a:p>
                      <a:pPr marL="0" marR="0">
                        <a:lnSpc>
                          <a:spcPct val="107000"/>
                        </a:lnSpc>
                        <a:spcBef>
                          <a:spcPts val="0"/>
                        </a:spcBef>
                        <a:spcAft>
                          <a:spcPts val="0"/>
                        </a:spcAft>
                      </a:pPr>
                      <a:r>
                        <a:rPr lang="en-US" sz="1800" dirty="0">
                          <a:effectLst/>
                        </a:rPr>
                        <a:t>Statute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800" dirty="0">
                          <a:effectLst/>
                        </a:rPr>
                        <a:t>Status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800" dirty="0">
                          <a:effectLst/>
                        </a:rPr>
                        <a:t>Submit to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3730774420"/>
                  </a:ext>
                </a:extLst>
              </a:tr>
              <a:tr h="969836">
                <a:tc>
                  <a:txBody>
                    <a:bodyPr/>
                    <a:lstStyle/>
                    <a:p>
                      <a:pPr marL="0" marR="0" indent="0">
                        <a:lnSpc>
                          <a:spcPct val="107000"/>
                        </a:lnSpc>
                        <a:spcBef>
                          <a:spcPts val="0"/>
                        </a:spcBef>
                        <a:spcAft>
                          <a:spcPts val="0"/>
                        </a:spcAft>
                        <a:buFont typeface="Wingdings" panose="05000000000000000000" pitchFamily="2" charset="2"/>
                        <a:buNone/>
                      </a:pPr>
                      <a:r>
                        <a:rPr lang="en-US" sz="1600" b="0" dirty="0">
                          <a:effectLst/>
                        </a:rPr>
                        <a:t>Prescription Drug Pricing Transparency, 3</a:t>
                      </a:r>
                      <a:r>
                        <a:rPr lang="en-US" sz="1600" b="0" baseline="30000" dirty="0">
                          <a:effectLst/>
                        </a:rPr>
                        <a:t>rd</a:t>
                      </a:r>
                      <a:r>
                        <a:rPr lang="en-US" sz="1600" b="0" dirty="0">
                          <a:effectLst/>
                        </a:rPr>
                        <a:t> report </a:t>
                      </a:r>
                    </a:p>
                  </a:txBody>
                  <a:tcPr marL="69179" marR="69179" marT="0" marB="0"/>
                </a:tc>
                <a:tc>
                  <a:txBody>
                    <a:bodyPr/>
                    <a:lstStyle/>
                    <a:p>
                      <a:pPr marL="0" marR="0">
                        <a:lnSpc>
                          <a:spcPct val="107000"/>
                        </a:lnSpc>
                        <a:spcBef>
                          <a:spcPts val="0"/>
                        </a:spcBef>
                        <a:spcAft>
                          <a:spcPts val="0"/>
                        </a:spcAft>
                      </a:pPr>
                      <a:r>
                        <a:rPr lang="en-US" sz="1600" dirty="0">
                          <a:effectLst/>
                        </a:rPr>
                        <a:t>PL 2020, Chapter 470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strike="noStrike" baseline="0" dirty="0">
                          <a:effectLst/>
                        </a:rPr>
                        <a:t>Completed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dirty="0">
                          <a:effectLst/>
                        </a:rPr>
                        <a:t>Joint Standing Committee on Health Coverage, Insurance and Financial Services (HCIFS)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4236288795"/>
                  </a:ext>
                </a:extLst>
              </a:tr>
              <a:tr h="969836">
                <a:tc>
                  <a:txBody>
                    <a:bodyPr/>
                    <a:lstStyle/>
                    <a:p>
                      <a:pPr marL="0" marR="0">
                        <a:lnSpc>
                          <a:spcPct val="107000"/>
                        </a:lnSpc>
                        <a:spcBef>
                          <a:spcPts val="0"/>
                        </a:spcBef>
                        <a:spcAft>
                          <a:spcPts val="0"/>
                        </a:spcAft>
                      </a:pPr>
                      <a:r>
                        <a:rPr lang="en-US" sz="1600" b="0" dirty="0">
                          <a:effectLst/>
                        </a:rPr>
                        <a:t>Top 25 most frequently prescribed drugs in the State, costliest and highest year-over-year increases, 5</a:t>
                      </a:r>
                      <a:r>
                        <a:rPr lang="en-US" sz="1600" b="0" baseline="30000" dirty="0">
                          <a:effectLst/>
                        </a:rPr>
                        <a:t>th</a:t>
                      </a:r>
                      <a:r>
                        <a:rPr lang="en-US" sz="1600" b="0" dirty="0">
                          <a:effectLst/>
                        </a:rPr>
                        <a:t> report</a:t>
                      </a:r>
                    </a:p>
                  </a:txBody>
                  <a:tcPr marL="69179" marR="69179" marT="0" marB="0"/>
                </a:tc>
                <a:tc>
                  <a:txBody>
                    <a:bodyPr/>
                    <a:lstStyle/>
                    <a:p>
                      <a:pPr marL="0" marR="0">
                        <a:lnSpc>
                          <a:spcPct val="107000"/>
                        </a:lnSpc>
                        <a:spcBef>
                          <a:spcPts val="0"/>
                        </a:spcBef>
                        <a:spcAft>
                          <a:spcPts val="0"/>
                        </a:spcAft>
                      </a:pPr>
                      <a:r>
                        <a:rPr lang="en-US" sz="1600" dirty="0">
                          <a:effectLst/>
                        </a:rPr>
                        <a:t>PL 2017, Chapter 406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Completed</a:t>
                      </a:r>
                    </a:p>
                  </a:txBody>
                  <a:tcPr marL="69179" marR="69179" marT="0" marB="0"/>
                </a:tc>
                <a:tc>
                  <a:txBody>
                    <a:bodyPr/>
                    <a:lstStyle/>
                    <a:p>
                      <a:pPr marL="0" marR="0">
                        <a:lnSpc>
                          <a:spcPct val="107000"/>
                        </a:lnSpc>
                        <a:spcBef>
                          <a:spcPts val="0"/>
                        </a:spcBef>
                        <a:spcAft>
                          <a:spcPts val="0"/>
                        </a:spcAft>
                      </a:pPr>
                      <a:r>
                        <a:rPr lang="en-US" sz="1600" dirty="0">
                          <a:effectLst/>
                        </a:rPr>
                        <a:t>HCIFS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3302140315"/>
                  </a:ext>
                </a:extLst>
              </a:tr>
              <a:tr h="969836">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1" dirty="0">
                          <a:effectLst/>
                          <a:latin typeface="Calibri" panose="020F0502020204030204" pitchFamily="34" charset="0"/>
                          <a:ea typeface="Calibri" panose="020F0502020204030204" pitchFamily="34" charset="0"/>
                          <a:cs typeface="Times New Roman" panose="02020603050405020304" pitchFamily="18" charset="0"/>
                        </a:rPr>
                        <a:t>New:  </a:t>
                      </a:r>
                      <a:r>
                        <a:rPr lang="en-US" sz="1600" b="0" dirty="0">
                          <a:effectLst/>
                          <a:latin typeface="Calibri" panose="020F0502020204030204" pitchFamily="34" charset="0"/>
                          <a:ea typeface="Calibri" panose="020F0502020204030204" pitchFamily="34" charset="0"/>
                          <a:cs typeface="Times New Roman" panose="02020603050405020304" pitchFamily="18" charset="0"/>
                        </a:rPr>
                        <a:t>Health Care Expenditures in Maine-Baseline Report</a:t>
                      </a: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PL 2021, Chapter 459</a:t>
                      </a: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Completed</a:t>
                      </a: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Governor’s Office</a:t>
                      </a:r>
                    </a:p>
                  </a:txBody>
                  <a:tcPr marL="69179" marR="69179" marT="0" marB="0"/>
                </a:tc>
                <a:extLst>
                  <a:ext uri="{0D108BD9-81ED-4DB2-BD59-A6C34878D82A}">
                    <a16:rowId xmlns:a16="http://schemas.microsoft.com/office/drawing/2014/main" val="1407569035"/>
                  </a:ext>
                </a:extLst>
              </a:tr>
              <a:tr h="969836">
                <a:tc>
                  <a:txBody>
                    <a:bodyPr/>
                    <a:lstStyle/>
                    <a:p>
                      <a:pPr marL="0" marR="0">
                        <a:lnSpc>
                          <a:spcPct val="107000"/>
                        </a:lnSpc>
                        <a:spcBef>
                          <a:spcPts val="0"/>
                        </a:spcBef>
                        <a:spcAft>
                          <a:spcPts val="0"/>
                        </a:spcAft>
                      </a:pPr>
                      <a:r>
                        <a:rPr lang="en-US" sz="1600" b="0" dirty="0">
                          <a:effectLst/>
                        </a:rPr>
                        <a:t>Primary Care Spending , 4</a:t>
                      </a:r>
                      <a:r>
                        <a:rPr lang="en-US" sz="1600" b="0" baseline="30000" dirty="0">
                          <a:effectLst/>
                        </a:rPr>
                        <a:t>th</a:t>
                      </a:r>
                      <a:r>
                        <a:rPr lang="en-US" sz="1600" b="0" dirty="0">
                          <a:effectLst/>
                        </a:rPr>
                        <a:t> report</a:t>
                      </a:r>
                    </a:p>
                    <a:p>
                      <a:pPr marL="227013" marR="0" indent="-227013">
                        <a:lnSpc>
                          <a:spcPct val="107000"/>
                        </a:lnSpc>
                        <a:spcBef>
                          <a:spcPts val="0"/>
                        </a:spcBef>
                        <a:spcAft>
                          <a:spcPts val="0"/>
                        </a:spcAft>
                        <a:buFont typeface="Wingdings" panose="05000000000000000000" pitchFamily="2" charset="2"/>
                        <a:buChar char="v"/>
                      </a:pPr>
                      <a:r>
                        <a:rPr lang="en-US" sz="1200" b="0" dirty="0">
                          <a:effectLst/>
                        </a:rPr>
                        <a:t>Plan to send MQF’s advisory committee draft report for review week of 2/6/23</a:t>
                      </a:r>
                    </a:p>
                  </a:txBody>
                  <a:tcPr marL="69179" marR="69179" marT="0" marB="0"/>
                </a:tc>
                <a:tc>
                  <a:txBody>
                    <a:bodyPr/>
                    <a:lstStyle/>
                    <a:p>
                      <a:pPr marL="0" marR="0">
                        <a:lnSpc>
                          <a:spcPct val="107000"/>
                        </a:lnSpc>
                        <a:spcBef>
                          <a:spcPts val="0"/>
                        </a:spcBef>
                        <a:spcAft>
                          <a:spcPts val="0"/>
                        </a:spcAft>
                      </a:pPr>
                      <a:r>
                        <a:rPr lang="en-US" sz="1600" dirty="0">
                          <a:effectLst/>
                        </a:rPr>
                        <a:t>PL 2019, Chapter 244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Completed</a:t>
                      </a:r>
                    </a:p>
                  </a:txBody>
                  <a:tcPr marL="69179" marR="69179" marT="0" marB="0"/>
                </a:tc>
                <a:tc>
                  <a:txBody>
                    <a:bodyPr/>
                    <a:lstStyle/>
                    <a:p>
                      <a:pPr marL="0" marR="0">
                        <a:lnSpc>
                          <a:spcPct val="107000"/>
                        </a:lnSpc>
                        <a:spcBef>
                          <a:spcPts val="0"/>
                        </a:spcBef>
                        <a:spcAft>
                          <a:spcPts val="0"/>
                        </a:spcAft>
                      </a:pPr>
                      <a:r>
                        <a:rPr lang="en-US" sz="1600" dirty="0">
                          <a:effectLst/>
                        </a:rPr>
                        <a:t>HCIFS &amp; the Commissioner of DHHS</a:t>
                      </a:r>
                    </a:p>
                  </a:txBody>
                  <a:tcPr marL="69179" marR="69179" marT="0" marB="0"/>
                </a:tc>
                <a:extLst>
                  <a:ext uri="{0D108BD9-81ED-4DB2-BD59-A6C34878D82A}">
                    <a16:rowId xmlns:a16="http://schemas.microsoft.com/office/drawing/2014/main" val="2961219384"/>
                  </a:ext>
                </a:extLst>
              </a:tr>
              <a:tr h="969836">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dirty="0">
                          <a:effectLst/>
                          <a:latin typeface="Calibri" panose="020F0502020204030204" pitchFamily="34" charset="0"/>
                          <a:ea typeface="Calibri" panose="020F0502020204030204" pitchFamily="34" charset="0"/>
                          <a:cs typeface="Times New Roman" panose="02020603050405020304" pitchFamily="18" charset="0"/>
                        </a:rPr>
                        <a:t>New:  </a:t>
                      </a:r>
                      <a:r>
                        <a:rPr lang="en-US" sz="1600" b="0" dirty="0">
                          <a:effectLst/>
                          <a:latin typeface="Calibri" panose="020F0502020204030204" pitchFamily="34" charset="0"/>
                          <a:ea typeface="Calibri" panose="020F0502020204030204" pitchFamily="34" charset="0"/>
                          <a:cs typeface="Times New Roman" panose="02020603050405020304" pitchFamily="18" charset="0"/>
                        </a:rPr>
                        <a:t>International Referenced Rate Pricing for Prescription Drugs</a:t>
                      </a: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PL 2021, Chapter 606</a:t>
                      </a:r>
                    </a:p>
                  </a:txBody>
                  <a:tcPr marL="69179" marR="69179" marT="0" marB="0"/>
                </a:tc>
                <a:tc>
                  <a:txBody>
                    <a:bodyPr/>
                    <a:lstStyle/>
                    <a:p>
                      <a:pPr marL="0" marR="0">
                        <a:lnSpc>
                          <a:spcPct val="107000"/>
                        </a:lnSpc>
                        <a:spcBef>
                          <a:spcPts val="0"/>
                        </a:spcBef>
                        <a:spcAft>
                          <a:spcPts val="0"/>
                        </a:spcAft>
                      </a:pPr>
                      <a:r>
                        <a:rPr lang="en-US" sz="16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Completed</a:t>
                      </a: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HCIFS, Office of Affordable Health Care and the Maine Prescription Drug Affordability Board</a:t>
                      </a:r>
                    </a:p>
                  </a:txBody>
                  <a:tcPr marL="69179" marR="69179" marT="0" marB="0"/>
                </a:tc>
                <a:extLst>
                  <a:ext uri="{0D108BD9-81ED-4DB2-BD59-A6C34878D82A}">
                    <a16:rowId xmlns:a16="http://schemas.microsoft.com/office/drawing/2014/main" val="1183810647"/>
                  </a:ext>
                </a:extLst>
              </a:tr>
              <a:tr h="969836">
                <a:tc>
                  <a:txBody>
                    <a:bodyPr/>
                    <a:lstStyle/>
                    <a:p>
                      <a:pPr marL="0" marR="0">
                        <a:lnSpc>
                          <a:spcPct val="107000"/>
                        </a:lnSpc>
                        <a:spcBef>
                          <a:spcPts val="0"/>
                        </a:spcBef>
                        <a:spcAft>
                          <a:spcPts val="0"/>
                        </a:spcAft>
                      </a:pPr>
                      <a:r>
                        <a:rPr lang="en-US" sz="1600" b="1" dirty="0">
                          <a:effectLst/>
                        </a:rPr>
                        <a:t>New: </a:t>
                      </a:r>
                      <a:r>
                        <a:rPr lang="en-US" sz="1600" b="0" dirty="0">
                          <a:effectLst/>
                        </a:rPr>
                        <a:t>Behavioral Health Care Spending</a:t>
                      </a:r>
                    </a:p>
                    <a:p>
                      <a:pPr marL="227013" marR="0" indent="-227013">
                        <a:lnSpc>
                          <a:spcPct val="107000"/>
                        </a:lnSpc>
                        <a:spcBef>
                          <a:spcPts val="0"/>
                        </a:spcBef>
                        <a:spcAft>
                          <a:spcPts val="0"/>
                        </a:spcAft>
                        <a:buFont typeface="Wingdings" panose="05000000000000000000" pitchFamily="2" charset="2"/>
                        <a:buChar char="v"/>
                      </a:pPr>
                      <a:r>
                        <a:rPr lang="en-US" sz="1200" b="0" dirty="0">
                          <a:effectLst/>
                        </a:rPr>
                        <a:t>Plan to send MQF’s advisory committee draft report for review week of 2/20/23</a:t>
                      </a:r>
                    </a:p>
                  </a:txBody>
                  <a:tcPr marL="69179" marR="69179" marT="0" marB="0"/>
                </a:tc>
                <a:tc>
                  <a:txBody>
                    <a:bodyPr/>
                    <a:lstStyle/>
                    <a:p>
                      <a:pPr marL="0" marR="0">
                        <a:lnSpc>
                          <a:spcPct val="107000"/>
                        </a:lnSpc>
                        <a:spcBef>
                          <a:spcPts val="0"/>
                        </a:spcBef>
                        <a:spcAft>
                          <a:spcPts val="0"/>
                        </a:spcAft>
                      </a:pPr>
                      <a:r>
                        <a:rPr lang="en-US" sz="1600" dirty="0">
                          <a:effectLst/>
                        </a:rPr>
                        <a:t>PL 2021, Chapter 603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strike="noStrike" baseline="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Completed</a:t>
                      </a:r>
                    </a:p>
                  </a:txBody>
                  <a:tcPr marL="69179" marR="69179" marT="0" marB="0"/>
                </a:tc>
                <a:tc>
                  <a:txBody>
                    <a:bodyPr/>
                    <a:lstStyle/>
                    <a:p>
                      <a:pPr marL="0" marR="0">
                        <a:lnSpc>
                          <a:spcPct val="107000"/>
                        </a:lnSpc>
                        <a:spcBef>
                          <a:spcPts val="0"/>
                        </a:spcBef>
                        <a:spcAft>
                          <a:spcPts val="0"/>
                        </a:spcAft>
                      </a:pPr>
                      <a:r>
                        <a:rPr lang="en-US" sz="1600" dirty="0">
                          <a:effectLst/>
                        </a:rPr>
                        <a:t>HCIFS &amp; the Commissioner of DHHS</a:t>
                      </a:r>
                    </a:p>
                  </a:txBody>
                  <a:tcPr marL="69179" marR="69179" marT="0" marB="0"/>
                </a:tc>
                <a:extLst>
                  <a:ext uri="{0D108BD9-81ED-4DB2-BD59-A6C34878D82A}">
                    <a16:rowId xmlns:a16="http://schemas.microsoft.com/office/drawing/2014/main" val="119969660"/>
                  </a:ext>
                </a:extLst>
              </a:tr>
            </a:tbl>
          </a:graphicData>
        </a:graphic>
      </p:graphicFrame>
      <p:sp>
        <p:nvSpPr>
          <p:cNvPr id="4" name="Footer Placeholder 3">
            <a:extLst>
              <a:ext uri="{FF2B5EF4-FFF2-40B4-BE49-F238E27FC236}">
                <a16:creationId xmlns:a16="http://schemas.microsoft.com/office/drawing/2014/main" id="{EC825DC5-FB5C-492D-A3E6-872DC7C7197A}"/>
              </a:ext>
            </a:extLst>
          </p:cNvPr>
          <p:cNvSpPr>
            <a:spLocks noGrp="1"/>
          </p:cNvSpPr>
          <p:nvPr>
            <p:ph type="ftr" sz="quarter" idx="11"/>
          </p:nvPr>
        </p:nvSpPr>
        <p:spPr>
          <a:xfrm>
            <a:off x="3743478" y="6399416"/>
            <a:ext cx="4822804" cy="450193"/>
          </a:xfrm>
        </p:spPr>
        <p:txBody>
          <a:bodyPr/>
          <a:lstStyle/>
          <a:p>
            <a:r>
              <a:rPr lang="en-US" dirty="0"/>
              <a:t>MHDO Board Meeting April 6, 2023</a:t>
            </a:r>
          </a:p>
        </p:txBody>
      </p:sp>
      <p:sp>
        <p:nvSpPr>
          <p:cNvPr id="5" name="Slide Number Placeholder 4">
            <a:extLst>
              <a:ext uri="{FF2B5EF4-FFF2-40B4-BE49-F238E27FC236}">
                <a16:creationId xmlns:a16="http://schemas.microsoft.com/office/drawing/2014/main" id="{36D2C6BD-C51C-4CDE-BF68-8791C1640F53}"/>
              </a:ext>
            </a:extLst>
          </p:cNvPr>
          <p:cNvSpPr>
            <a:spLocks noGrp="1"/>
          </p:cNvSpPr>
          <p:nvPr>
            <p:ph type="sldNum" sz="quarter" idx="12"/>
          </p:nvPr>
        </p:nvSpPr>
        <p:spPr/>
        <p:txBody>
          <a:bodyPr/>
          <a:lstStyle/>
          <a:p>
            <a:fld id="{4CE482DC-2269-4F26-9D2A-7E44B1A4CD85}" type="slidenum">
              <a:rPr lang="en-US" smtClean="0"/>
              <a:pPr/>
              <a:t>6</a:t>
            </a:fld>
            <a:endParaRPr lang="en-US" dirty="0"/>
          </a:p>
        </p:txBody>
      </p:sp>
      <p:sp>
        <p:nvSpPr>
          <p:cNvPr id="7" name="Rectangle 1">
            <a:extLst>
              <a:ext uri="{FF2B5EF4-FFF2-40B4-BE49-F238E27FC236}">
                <a16:creationId xmlns:a16="http://schemas.microsoft.com/office/drawing/2014/main" id="{D467072D-7E2B-45C1-96CD-312D43C1A6B8}"/>
              </a:ext>
            </a:extLst>
          </p:cNvPr>
          <p:cNvSpPr>
            <a:spLocks noChangeArrowheads="1"/>
          </p:cNvSpPr>
          <p:nvPr/>
        </p:nvSpPr>
        <p:spPr bwMode="auto">
          <a:xfrm>
            <a:off x="-291402" y="839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947147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1778D-EA8F-4825-B8C1-4DD0D0FEE874}"/>
              </a:ext>
            </a:extLst>
          </p:cNvPr>
          <p:cNvSpPr>
            <a:spLocks noGrp="1"/>
          </p:cNvSpPr>
          <p:nvPr>
            <p:ph type="title"/>
          </p:nvPr>
        </p:nvSpPr>
        <p:spPr>
          <a:xfrm>
            <a:off x="1097279" y="286604"/>
            <a:ext cx="10115203" cy="1437694"/>
          </a:xfrm>
        </p:spPr>
        <p:txBody>
          <a:bodyPr/>
          <a:lstStyle/>
          <a:p>
            <a:pPr algn="ctr"/>
            <a:r>
              <a:rPr lang="en-US" b="1" dirty="0"/>
              <a:t>Key Activities</a:t>
            </a:r>
          </a:p>
        </p:txBody>
      </p:sp>
      <p:sp>
        <p:nvSpPr>
          <p:cNvPr id="3" name="Content Placeholder 2">
            <a:extLst>
              <a:ext uri="{FF2B5EF4-FFF2-40B4-BE49-F238E27FC236}">
                <a16:creationId xmlns:a16="http://schemas.microsoft.com/office/drawing/2014/main" id="{DD27E05A-AEC6-41B5-A0CB-56CCCC38D11C}"/>
              </a:ext>
            </a:extLst>
          </p:cNvPr>
          <p:cNvSpPr>
            <a:spLocks noGrp="1"/>
          </p:cNvSpPr>
          <p:nvPr>
            <p:ph idx="1"/>
          </p:nvPr>
        </p:nvSpPr>
        <p:spPr>
          <a:xfrm>
            <a:off x="1097280" y="1993456"/>
            <a:ext cx="10115202" cy="4398635"/>
          </a:xfrm>
        </p:spPr>
        <p:txBody>
          <a:bodyPr>
            <a:noAutofit/>
          </a:bodyPr>
          <a:lstStyle/>
          <a:p>
            <a:pPr marL="227013" indent="-227013">
              <a:lnSpc>
                <a:spcPct val="100000"/>
              </a:lnSpc>
              <a:spcBef>
                <a:spcPts val="0"/>
              </a:spcBef>
              <a:spcAft>
                <a:spcPts val="1200"/>
              </a:spcAft>
              <a:buFont typeface="Wingdings" panose="05000000000000000000" pitchFamily="2" charset="2"/>
              <a:buChar char="§"/>
            </a:pPr>
            <a:r>
              <a:rPr lang="en-US" sz="2200" dirty="0"/>
              <a:t>Developing annual report on rate of healthcare associated infections in the State of Maine </a:t>
            </a:r>
          </a:p>
          <a:p>
            <a:pPr marL="227013" indent="-227013">
              <a:lnSpc>
                <a:spcPct val="100000"/>
              </a:lnSpc>
              <a:spcBef>
                <a:spcPts val="0"/>
              </a:spcBef>
              <a:spcAft>
                <a:spcPts val="1200"/>
              </a:spcAft>
              <a:buFont typeface="Wingdings" panose="05000000000000000000" pitchFamily="2" charset="2"/>
              <a:buChar char="§"/>
            </a:pPr>
            <a:r>
              <a:rPr lang="en-US" sz="2200" dirty="0"/>
              <a:t>Working with MHDO on a strategy to enhance the quality data on CompareMaine</a:t>
            </a:r>
          </a:p>
          <a:p>
            <a:pPr marL="227013" indent="-227013">
              <a:lnSpc>
                <a:spcPct val="100000"/>
              </a:lnSpc>
              <a:spcBef>
                <a:spcPts val="0"/>
              </a:spcBef>
              <a:spcAft>
                <a:spcPts val="1200"/>
              </a:spcAft>
              <a:buFont typeface="Wingdings" panose="05000000000000000000" pitchFamily="2" charset="2"/>
              <a:buChar char="§"/>
            </a:pPr>
            <a:r>
              <a:rPr lang="en-US" sz="2200" dirty="0"/>
              <a:t> Project First Line Deliverables</a:t>
            </a:r>
          </a:p>
        </p:txBody>
      </p:sp>
      <p:sp>
        <p:nvSpPr>
          <p:cNvPr id="4" name="Footer Placeholder 3">
            <a:extLst>
              <a:ext uri="{FF2B5EF4-FFF2-40B4-BE49-F238E27FC236}">
                <a16:creationId xmlns:a16="http://schemas.microsoft.com/office/drawing/2014/main" id="{5DD19CF2-BBF8-48E1-A7C4-13EE659688DE}"/>
              </a:ext>
            </a:extLst>
          </p:cNvPr>
          <p:cNvSpPr>
            <a:spLocks noGrp="1"/>
          </p:cNvSpPr>
          <p:nvPr>
            <p:ph type="ftr" sz="quarter" idx="11"/>
          </p:nvPr>
        </p:nvSpPr>
        <p:spPr/>
        <p:txBody>
          <a:bodyPr/>
          <a:lstStyle/>
          <a:p>
            <a:r>
              <a:rPr lang="en-US" dirty="0"/>
              <a:t>MHDO Board Meeting April 6, 2023</a:t>
            </a:r>
          </a:p>
        </p:txBody>
      </p:sp>
      <p:pic>
        <p:nvPicPr>
          <p:cNvPr id="6" name="Picture 2" descr="logo of words">
            <a:extLst>
              <a:ext uri="{FF2B5EF4-FFF2-40B4-BE49-F238E27FC236}">
                <a16:creationId xmlns:a16="http://schemas.microsoft.com/office/drawing/2014/main" id="{45028304-AA01-467B-BB14-911ABD3351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356" y="300601"/>
            <a:ext cx="3848100" cy="704850"/>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4">
            <a:extLst>
              <a:ext uri="{FF2B5EF4-FFF2-40B4-BE49-F238E27FC236}">
                <a16:creationId xmlns:a16="http://schemas.microsoft.com/office/drawing/2014/main" id="{B8127ADB-F351-41CD-9C32-CD748FF39126}"/>
              </a:ext>
            </a:extLst>
          </p:cNvPr>
          <p:cNvSpPr>
            <a:spLocks noGrp="1"/>
          </p:cNvSpPr>
          <p:nvPr>
            <p:ph type="sldNum" sz="quarter" idx="12"/>
          </p:nvPr>
        </p:nvSpPr>
        <p:spPr>
          <a:xfrm>
            <a:off x="9900458" y="6459785"/>
            <a:ext cx="1312025" cy="365125"/>
          </a:xfrm>
        </p:spPr>
        <p:txBody>
          <a:bodyPr/>
          <a:lstStyle/>
          <a:p>
            <a:fld id="{4CE482DC-2269-4F26-9D2A-7E44B1A4CD85}" type="slidenum">
              <a:rPr lang="en-US" smtClean="0"/>
              <a:pPr/>
              <a:t>7</a:t>
            </a:fld>
            <a:endParaRPr lang="en-US" dirty="0"/>
          </a:p>
        </p:txBody>
      </p:sp>
    </p:spTree>
    <p:extLst>
      <p:ext uri="{BB962C8B-B14F-4D97-AF65-F5344CB8AC3E}">
        <p14:creationId xmlns:p14="http://schemas.microsoft.com/office/powerpoint/2010/main" val="308660620"/>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Custom Design">
  <a:themeElements>
    <a:clrScheme name="Custom Design 12">
      <a:dk1>
        <a:srgbClr val="000000"/>
      </a:dk1>
      <a:lt1>
        <a:srgbClr val="5B97B1"/>
      </a:lt1>
      <a:dk2>
        <a:srgbClr val="000000"/>
      </a:dk2>
      <a:lt2>
        <a:srgbClr val="808080"/>
      </a:lt2>
      <a:accent1>
        <a:srgbClr val="D7D7D7"/>
      </a:accent1>
      <a:accent2>
        <a:srgbClr val="003466"/>
      </a:accent2>
      <a:accent3>
        <a:srgbClr val="B5C9D5"/>
      </a:accent3>
      <a:accent4>
        <a:srgbClr val="000000"/>
      </a:accent4>
      <a:accent5>
        <a:srgbClr val="E8E8E8"/>
      </a:accent5>
      <a:accent6>
        <a:srgbClr val="002E5C"/>
      </a:accent6>
      <a:hlink>
        <a:srgbClr val="008000"/>
      </a:hlink>
      <a:folHlink>
        <a:srgbClr val="8000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12">
        <a:dk1>
          <a:srgbClr val="000000"/>
        </a:dk1>
        <a:lt1>
          <a:srgbClr val="5B97B1"/>
        </a:lt1>
        <a:dk2>
          <a:srgbClr val="000000"/>
        </a:dk2>
        <a:lt2>
          <a:srgbClr val="808080"/>
        </a:lt2>
        <a:accent1>
          <a:srgbClr val="D7D7D7"/>
        </a:accent1>
        <a:accent2>
          <a:srgbClr val="003466"/>
        </a:accent2>
        <a:accent3>
          <a:srgbClr val="B5C9D5"/>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B5ABF7CBCBD7D4C97F7B3852BBF8017" ma:contentTypeVersion="5" ma:contentTypeDescription="Create a new document." ma:contentTypeScope="" ma:versionID="114cfa938927b21c61d8745db80dc3d3">
  <xsd:schema xmlns:xsd="http://www.w3.org/2001/XMLSchema" xmlns:xs="http://www.w3.org/2001/XMLSchema" xmlns:p="http://schemas.microsoft.com/office/2006/metadata/properties" xmlns:ns3="8fe2067a-31b0-458f-a81b-54502c5a278d" targetNamespace="http://schemas.microsoft.com/office/2006/metadata/properties" ma:root="true" ma:fieldsID="3e3016455444da2927782e04aed2bc8c" ns3:_="">
    <xsd:import namespace="8fe2067a-31b0-458f-a81b-54502c5a278d"/>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e2067a-31b0-458f-a81b-54502c5a27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46CE121-E200-432B-A479-8F3F8E750E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e2067a-31b0-458f-a81b-54502c5a27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F6FDC4F-32CE-4025-94F1-A4DA19BC6448}">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8fe2067a-31b0-458f-a81b-54502c5a278d"/>
    <ds:schemaRef ds:uri="http://www.w3.org/XML/1998/namespace"/>
  </ds:schemaRefs>
</ds:datastoreItem>
</file>

<file path=customXml/itemProps3.xml><?xml version="1.0" encoding="utf-8"?>
<ds:datastoreItem xmlns:ds="http://schemas.openxmlformats.org/officeDocument/2006/customXml" ds:itemID="{D1CB3BA1-9D7F-4CE1-9FB7-41F0141240A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16379</TotalTime>
  <Words>749</Words>
  <Application>Microsoft Office PowerPoint</Application>
  <PresentationFormat>Widescreen</PresentationFormat>
  <Paragraphs>83</Paragraphs>
  <Slides>7</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Arial</vt:lpstr>
      <vt:lpstr>Arial Black</vt:lpstr>
      <vt:lpstr>Arial Narrow</vt:lpstr>
      <vt:lpstr>Calibri</vt:lpstr>
      <vt:lpstr>Calibri Light</vt:lpstr>
      <vt:lpstr>Wingdings</vt:lpstr>
      <vt:lpstr>Retrospect</vt:lpstr>
      <vt:lpstr>Custom Design</vt:lpstr>
      <vt:lpstr>Content</vt:lpstr>
      <vt:lpstr>Rulemaking Timeline</vt:lpstr>
      <vt:lpstr>Status of MHDO Rule Chapter 570 and 100 (major substantive rules)</vt:lpstr>
      <vt:lpstr>Legislative Update</vt:lpstr>
      <vt:lpstr>Legislative Update</vt:lpstr>
      <vt:lpstr>Reports Due to Legislature &amp; Timelines</vt:lpstr>
      <vt:lpstr>Key Activities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dc:title>
  <dc:creator>Melissa Hillmyer</dc:creator>
  <cp:lastModifiedBy>Bonsant, Kimberly</cp:lastModifiedBy>
  <cp:revision>149</cp:revision>
  <dcterms:created xsi:type="dcterms:W3CDTF">2020-06-02T04:02:18Z</dcterms:created>
  <dcterms:modified xsi:type="dcterms:W3CDTF">2023-04-06T14:09:51Z</dcterms:modified>
</cp:coreProperties>
</file>