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 id="2147483661" r:id="rId5"/>
  </p:sldMasterIdLst>
  <p:notesMasterIdLst>
    <p:notesMasterId r:id="rId26"/>
  </p:notesMasterIdLst>
  <p:handoutMasterIdLst>
    <p:handoutMasterId r:id="rId27"/>
  </p:handoutMasterIdLst>
  <p:sldIdLst>
    <p:sldId id="257" r:id="rId6"/>
    <p:sldId id="478" r:id="rId7"/>
    <p:sldId id="479" r:id="rId8"/>
    <p:sldId id="480" r:id="rId9"/>
    <p:sldId id="481" r:id="rId10"/>
    <p:sldId id="482" r:id="rId11"/>
    <p:sldId id="436" r:id="rId12"/>
    <p:sldId id="489" r:id="rId13"/>
    <p:sldId id="488" r:id="rId14"/>
    <p:sldId id="438" r:id="rId15"/>
    <p:sldId id="501" r:id="rId16"/>
    <p:sldId id="497" r:id="rId17"/>
    <p:sldId id="500" r:id="rId18"/>
    <p:sldId id="491" r:id="rId19"/>
    <p:sldId id="492" r:id="rId20"/>
    <p:sldId id="495" r:id="rId21"/>
    <p:sldId id="496" r:id="rId22"/>
    <p:sldId id="399" r:id="rId23"/>
    <p:sldId id="494" r:id="rId24"/>
    <p:sldId id="493" r:id="rId25"/>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e Mullins" initials="KM" lastIdx="6" clrIdx="0"/>
  <p:cmAuthor id="2" name="Leanne Candura" initials="LC" lastIdx="3" clrIdx="1"/>
  <p:cmAuthor id="3" name="Melissa Hillmyer" initials="MH" lastIdx="32" clrIdx="2"/>
  <p:cmAuthor id="4" name="Leanne Candura" initials="LC [2]" lastIdx="7" clrIdx="3"/>
  <p:cmAuthor id="5" name="Melissa Hillmyer" initials="MH [2]" lastIdx="21" clrIdx="4">
    <p:extLst>
      <p:ext uri="{19B8F6BF-5375-455C-9EA6-DF929625EA0E}">
        <p15:presenceInfo xmlns:p15="http://schemas.microsoft.com/office/powerpoint/2012/main" userId="S-1-5-21-1292428093-884357618-1801674531-5176" providerId="AD"/>
      </p:ext>
    </p:extLst>
  </p:cmAuthor>
  <p:cmAuthor id="6" name="Harrington, Karynlee" initials="HK" lastIdx="5" clrIdx="5">
    <p:extLst>
      <p:ext uri="{19B8F6BF-5375-455C-9EA6-DF929625EA0E}">
        <p15:presenceInfo xmlns:p15="http://schemas.microsoft.com/office/powerpoint/2012/main" userId="S-1-5-21-4241590797-1299073551-2511459964-91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C89D3"/>
    <a:srgbClr val="3787D4"/>
    <a:srgbClr val="629DD1"/>
    <a:srgbClr val="297FD5"/>
    <a:srgbClr val="5496D2"/>
    <a:srgbClr val="468ED2"/>
    <a:srgbClr val="478BC9"/>
    <a:srgbClr val="5091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5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3" dt="2020-06-02T09:01:05.378" idx="30">
    <p:pos x="10" y="10"/>
    <p:text>Updated the stats in this slide.</p:text>
    <p:extLst>
      <p:ext uri="{C676402C-5697-4E1C-873F-D02D1690AC5C}">
        <p15:threadingInfo xmlns:p15="http://schemas.microsoft.com/office/powerpoint/2012/main" timeZoneBias="30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
            <a:ext cx="3038475" cy="46562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41" y="1"/>
            <a:ext cx="3038475" cy="465621"/>
          </a:xfrm>
          <a:prstGeom prst="rect">
            <a:avLst/>
          </a:prstGeom>
        </p:spPr>
        <p:txBody>
          <a:bodyPr vert="horz" lIns="91440" tIns="45720" rIns="91440" bIns="45720" rtlCol="0"/>
          <a:lstStyle>
            <a:lvl1pPr algn="r">
              <a:defRPr sz="1200"/>
            </a:lvl1pPr>
          </a:lstStyle>
          <a:p>
            <a:fld id="{71B595BD-5819-4B57-955A-D04F589414E5}" type="datetimeFigureOut">
              <a:rPr lang="en-US" smtClean="0"/>
              <a:t>6/4/2020</a:t>
            </a:fld>
            <a:endParaRPr lang="en-US"/>
          </a:p>
        </p:txBody>
      </p:sp>
      <p:sp>
        <p:nvSpPr>
          <p:cNvPr id="4" name="Footer Placeholder 3"/>
          <p:cNvSpPr>
            <a:spLocks noGrp="1"/>
          </p:cNvSpPr>
          <p:nvPr>
            <p:ph type="ftr" sz="quarter" idx="2"/>
          </p:nvPr>
        </p:nvSpPr>
        <p:spPr>
          <a:xfrm>
            <a:off x="3" y="8829181"/>
            <a:ext cx="3038475" cy="465621"/>
          </a:xfrm>
          <a:prstGeom prst="rect">
            <a:avLst/>
          </a:prstGeom>
        </p:spPr>
        <p:txBody>
          <a:bodyPr vert="horz" lIns="91440" tIns="45720" rIns="91440" bIns="45720" rtlCol="0" anchor="b"/>
          <a:lstStyle>
            <a:lvl1pPr algn="l">
              <a:defRPr sz="1200"/>
            </a:lvl1pPr>
          </a:lstStyle>
          <a:p>
            <a:r>
              <a:rPr lang="en-US"/>
              <a:t>MHDO Board Meeting June 4, 2020</a:t>
            </a:r>
          </a:p>
        </p:txBody>
      </p:sp>
      <p:sp>
        <p:nvSpPr>
          <p:cNvPr id="5" name="Slide Number Placeholder 4"/>
          <p:cNvSpPr>
            <a:spLocks noGrp="1"/>
          </p:cNvSpPr>
          <p:nvPr>
            <p:ph type="sldNum" sz="quarter" idx="3"/>
          </p:nvPr>
        </p:nvSpPr>
        <p:spPr>
          <a:xfrm>
            <a:off x="3970341" y="8829181"/>
            <a:ext cx="3038475" cy="465621"/>
          </a:xfrm>
          <a:prstGeom prst="rect">
            <a:avLst/>
          </a:prstGeom>
        </p:spPr>
        <p:txBody>
          <a:bodyPr vert="horz" lIns="91440" tIns="45720" rIns="91440" bIns="45720" rtlCol="0" anchor="b"/>
          <a:lstStyle>
            <a:lvl1pPr algn="r">
              <a:defRPr sz="1200"/>
            </a:lvl1pPr>
          </a:lstStyle>
          <a:p>
            <a:fld id="{28BFEC4C-DBE7-4D99-AD09-91A7AFD465C5}" type="slidenum">
              <a:rPr lang="en-US" smtClean="0"/>
              <a:t>‹#›</a:t>
            </a:fld>
            <a:endParaRPr lang="en-US"/>
          </a:p>
        </p:txBody>
      </p:sp>
    </p:spTree>
    <p:extLst>
      <p:ext uri="{BB962C8B-B14F-4D97-AF65-F5344CB8AC3E}">
        <p14:creationId xmlns:p14="http://schemas.microsoft.com/office/powerpoint/2010/main" val="650608793"/>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5"/>
          </a:xfrm>
          <a:prstGeom prst="rect">
            <a:avLst/>
          </a:prstGeom>
        </p:spPr>
        <p:txBody>
          <a:bodyPr vert="horz" lIns="92757" tIns="46378" rIns="92757" bIns="46378" rtlCol="0"/>
          <a:lstStyle>
            <a:lvl1pPr algn="l">
              <a:defRPr sz="1200"/>
            </a:lvl1pPr>
          </a:lstStyle>
          <a:p>
            <a:endParaRPr lang="en-US"/>
          </a:p>
        </p:txBody>
      </p:sp>
      <p:sp>
        <p:nvSpPr>
          <p:cNvPr id="3" name="Date Placeholder 2"/>
          <p:cNvSpPr>
            <a:spLocks noGrp="1"/>
          </p:cNvSpPr>
          <p:nvPr>
            <p:ph type="dt" idx="1"/>
          </p:nvPr>
        </p:nvSpPr>
        <p:spPr>
          <a:xfrm>
            <a:off x="3970938" y="1"/>
            <a:ext cx="3037840" cy="466435"/>
          </a:xfrm>
          <a:prstGeom prst="rect">
            <a:avLst/>
          </a:prstGeom>
        </p:spPr>
        <p:txBody>
          <a:bodyPr vert="horz" lIns="92757" tIns="46378" rIns="92757" bIns="46378" rtlCol="0"/>
          <a:lstStyle>
            <a:lvl1pPr algn="r">
              <a:defRPr sz="1200"/>
            </a:lvl1pPr>
          </a:lstStyle>
          <a:p>
            <a:fld id="{7C51721D-FE74-4937-AFA3-EDEA76864D15}" type="datetimeFigureOut">
              <a:rPr lang="en-US" smtClean="0"/>
              <a:t>6/4/2020</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2757" tIns="46378" rIns="92757" bIns="46378"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2757" tIns="46378" rIns="92757" bIns="4637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4"/>
          </a:xfrm>
          <a:prstGeom prst="rect">
            <a:avLst/>
          </a:prstGeom>
        </p:spPr>
        <p:txBody>
          <a:bodyPr vert="horz" lIns="92757" tIns="46378" rIns="92757" bIns="46378" rtlCol="0" anchor="b"/>
          <a:lstStyle>
            <a:lvl1pPr algn="l">
              <a:defRPr sz="1200"/>
            </a:lvl1pPr>
          </a:lstStyle>
          <a:p>
            <a:r>
              <a:rPr lang="en-US"/>
              <a:t>MHDO Board Meeting June 4, 2020</a:t>
            </a:r>
          </a:p>
        </p:txBody>
      </p:sp>
      <p:sp>
        <p:nvSpPr>
          <p:cNvPr id="7" name="Slide Number Placeholder 6"/>
          <p:cNvSpPr>
            <a:spLocks noGrp="1"/>
          </p:cNvSpPr>
          <p:nvPr>
            <p:ph type="sldNum" sz="quarter" idx="5"/>
          </p:nvPr>
        </p:nvSpPr>
        <p:spPr>
          <a:xfrm>
            <a:off x="3970938" y="8829967"/>
            <a:ext cx="3037840" cy="466434"/>
          </a:xfrm>
          <a:prstGeom prst="rect">
            <a:avLst/>
          </a:prstGeom>
        </p:spPr>
        <p:txBody>
          <a:bodyPr vert="horz" lIns="92757" tIns="46378" rIns="92757" bIns="46378" rtlCol="0" anchor="b"/>
          <a:lstStyle>
            <a:lvl1pPr algn="r">
              <a:defRPr sz="1200"/>
            </a:lvl1pPr>
          </a:lstStyle>
          <a:p>
            <a:fld id="{CF13529E-598B-4780-B315-0810095E5A43}" type="slidenum">
              <a:rPr lang="en-US" smtClean="0"/>
              <a:t>‹#›</a:t>
            </a:fld>
            <a:endParaRPr lang="en-US"/>
          </a:p>
        </p:txBody>
      </p:sp>
    </p:spTree>
    <p:extLst>
      <p:ext uri="{BB962C8B-B14F-4D97-AF65-F5344CB8AC3E}">
        <p14:creationId xmlns:p14="http://schemas.microsoft.com/office/powerpoint/2010/main" val="2518163171"/>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a:extLst>
              <a:ext uri="{FF2B5EF4-FFF2-40B4-BE49-F238E27FC236}">
                <a16:creationId xmlns:a16="http://schemas.microsoft.com/office/drawing/2014/main" id="{3EECC008-9F6F-4DA1-BFFD-27F8B147B9D3}"/>
              </a:ext>
            </a:extLst>
          </p:cNvPr>
          <p:cNvSpPr>
            <a:spLocks noGrp="1"/>
          </p:cNvSpPr>
          <p:nvPr>
            <p:ph type="ftr" sz="quarter" idx="10"/>
          </p:nvPr>
        </p:nvSpPr>
        <p:spPr/>
        <p:txBody>
          <a:bodyPr/>
          <a:lstStyle/>
          <a:p>
            <a:r>
              <a:rPr lang="en-US"/>
              <a:t>MHDO Board Meeting June 4, 2020</a:t>
            </a:r>
          </a:p>
        </p:txBody>
      </p:sp>
    </p:spTree>
    <p:extLst>
      <p:ext uri="{BB962C8B-B14F-4D97-AF65-F5344CB8AC3E}">
        <p14:creationId xmlns:p14="http://schemas.microsoft.com/office/powerpoint/2010/main" val="2611490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dirty="0"/>
              <a:t>Click to edit Master title style</a:t>
            </a:r>
          </a:p>
        </p:txBody>
      </p:sp>
      <p:sp>
        <p:nvSpPr>
          <p:cNvPr id="3" name="Subtitle 2"/>
          <p:cNvSpPr>
            <a:spLocks noGrp="1"/>
          </p:cNvSpPr>
          <p:nvPr>
            <p:ph type="subTitle" idx="1" hasCustomPrompt="1"/>
          </p:nvPr>
        </p:nvSpPr>
        <p:spPr>
          <a:xfrm>
            <a:off x="1100051" y="4455621"/>
            <a:ext cx="10058400" cy="1143000"/>
          </a:xfrm>
        </p:spPr>
        <p:txBody>
          <a:bodyPr lIns="91440" rIns="91440">
            <a:normAutofit/>
          </a:bodyPr>
          <a:lstStyle>
            <a:lvl1pPr marL="0" indent="0" algn="l">
              <a:buNone/>
              <a:defRPr sz="2800" cap="none"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sp>
        <p:nvSpPr>
          <p:cNvPr id="4" name="Date Placeholder 3"/>
          <p:cNvSpPr>
            <a:spLocks noGrp="1"/>
          </p:cNvSpPr>
          <p:nvPr>
            <p:ph type="dt" sz="half" idx="10"/>
          </p:nvPr>
        </p:nvSpPr>
        <p:spPr/>
        <p:txBody>
          <a:bodyPr/>
          <a:lstStyle/>
          <a:p>
            <a:fld id="{19C94574-2505-45ED-A778-2E7F4336F273}" type="datetime1">
              <a:rPr lang="en-US" smtClean="0"/>
              <a:t>6/4/2020</a:t>
            </a:fld>
            <a:endParaRPr lang="en-US" dirty="0"/>
          </a:p>
        </p:txBody>
      </p:sp>
      <p:sp>
        <p:nvSpPr>
          <p:cNvPr id="5" name="Footer Placeholder 4"/>
          <p:cNvSpPr>
            <a:spLocks noGrp="1"/>
          </p:cNvSpPr>
          <p:nvPr>
            <p:ph type="ftr" sz="quarter" idx="11"/>
          </p:nvPr>
        </p:nvSpPr>
        <p:spPr/>
        <p:txBody>
          <a:bodyPr/>
          <a:lstStyle/>
          <a:p>
            <a:r>
              <a:rPr lang="en-US"/>
              <a:t>MHDO Board Meeting June 4, 2020</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33879B-242A-436D-AE10-2EF2B8FDEEFA}" type="datetime1">
              <a:rPr lang="en-US" smtClean="0"/>
              <a:t>6/4/2020</a:t>
            </a:fld>
            <a:endParaRPr lang="en-US" dirty="0"/>
          </a:p>
        </p:txBody>
      </p:sp>
      <p:sp>
        <p:nvSpPr>
          <p:cNvPr id="5" name="Footer Placeholder 4"/>
          <p:cNvSpPr>
            <a:spLocks noGrp="1"/>
          </p:cNvSpPr>
          <p:nvPr>
            <p:ph type="ftr" sz="quarter" idx="11"/>
          </p:nvPr>
        </p:nvSpPr>
        <p:spPr/>
        <p:txBody>
          <a:bodyPr/>
          <a:lstStyle/>
          <a:p>
            <a:r>
              <a:rPr lang="en-US"/>
              <a:t>MHDO Board Meeting June 4, 2020</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31E9FA-E9CA-4FF6-B43A-4900CC0E9495}" type="datetime1">
              <a:rPr lang="en-US" smtClean="0"/>
              <a:t>6/4/2020</a:t>
            </a:fld>
            <a:endParaRPr lang="en-US" dirty="0"/>
          </a:p>
        </p:txBody>
      </p:sp>
      <p:sp>
        <p:nvSpPr>
          <p:cNvPr id="5" name="Footer Placeholder 4"/>
          <p:cNvSpPr>
            <a:spLocks noGrp="1"/>
          </p:cNvSpPr>
          <p:nvPr>
            <p:ph type="ftr" sz="quarter" idx="11"/>
          </p:nvPr>
        </p:nvSpPr>
        <p:spPr/>
        <p:txBody>
          <a:bodyPr/>
          <a:lstStyle/>
          <a:p>
            <a:r>
              <a:rPr lang="en-US"/>
              <a:t>MHDO Board Meeting June 4, 2020</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3" y="2130227"/>
            <a:ext cx="10363435" cy="1470422"/>
          </a:xfrm>
        </p:spPr>
        <p:txBody>
          <a:bodyPr/>
          <a:lstStyle/>
          <a:p>
            <a:r>
              <a:rPr lang="en-US"/>
              <a:t>Click to edit Master title style</a:t>
            </a:r>
          </a:p>
        </p:txBody>
      </p:sp>
      <p:sp>
        <p:nvSpPr>
          <p:cNvPr id="3" name="Subtitle 2"/>
          <p:cNvSpPr>
            <a:spLocks noGrp="1"/>
          </p:cNvSpPr>
          <p:nvPr>
            <p:ph type="subTitle" idx="1"/>
          </p:nvPr>
        </p:nvSpPr>
        <p:spPr>
          <a:xfrm>
            <a:off x="1828565" y="3886399"/>
            <a:ext cx="8534870" cy="1752203"/>
          </a:xfrm>
        </p:spPr>
        <p:txBody>
          <a:bodyPr/>
          <a:lstStyle>
            <a:lvl1pPr marL="0" indent="0" algn="ctr">
              <a:buNone/>
              <a:defRPr/>
            </a:lvl1pPr>
            <a:lvl2pPr marL="141534" indent="0" algn="ctr">
              <a:buNone/>
              <a:defRPr/>
            </a:lvl2pPr>
            <a:lvl3pPr marL="283068" indent="0" algn="ctr">
              <a:buNone/>
              <a:defRPr/>
            </a:lvl3pPr>
            <a:lvl4pPr marL="424603" indent="0" algn="ctr">
              <a:buNone/>
              <a:defRPr/>
            </a:lvl4pPr>
            <a:lvl5pPr marL="566137" indent="0" algn="ctr">
              <a:buNone/>
              <a:defRPr/>
            </a:lvl5pPr>
            <a:lvl6pPr marL="707671" indent="0" algn="ctr">
              <a:buNone/>
              <a:defRPr/>
            </a:lvl6pPr>
            <a:lvl7pPr marL="849205" indent="0" algn="ctr">
              <a:buNone/>
              <a:defRPr/>
            </a:lvl7pPr>
            <a:lvl8pPr marL="990739" indent="0" algn="ctr">
              <a:buNone/>
              <a:defRPr/>
            </a:lvl8pPr>
            <a:lvl9pPr marL="1132274" indent="0" algn="ctr">
              <a:buNone/>
              <a:defRPr/>
            </a:lvl9pPr>
          </a:lstStyle>
          <a:p>
            <a:r>
              <a:rPr lang="en-US"/>
              <a:t>Click to edit Master subtitle style</a:t>
            </a:r>
          </a:p>
        </p:txBody>
      </p:sp>
    </p:spTree>
    <p:extLst>
      <p:ext uri="{BB962C8B-B14F-4D97-AF65-F5344CB8AC3E}">
        <p14:creationId xmlns:p14="http://schemas.microsoft.com/office/powerpoint/2010/main" val="30077581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138143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801"/>
            <a:ext cx="10363435" cy="1362273"/>
          </a:xfrm>
        </p:spPr>
        <p:txBody>
          <a:bodyPr anchor="t"/>
          <a:lstStyle>
            <a:lvl1pPr algn="l">
              <a:defRPr sz="1232" b="1" cap="all"/>
            </a:lvl1pPr>
          </a:lstStyle>
          <a:p>
            <a:r>
              <a:rPr lang="en-US"/>
              <a:t>Click to edit Master title style</a:t>
            </a:r>
          </a:p>
        </p:txBody>
      </p:sp>
      <p:sp>
        <p:nvSpPr>
          <p:cNvPr id="3" name="Text Placeholder 2"/>
          <p:cNvSpPr>
            <a:spLocks noGrp="1"/>
          </p:cNvSpPr>
          <p:nvPr>
            <p:ph type="body" idx="1"/>
          </p:nvPr>
        </p:nvSpPr>
        <p:spPr>
          <a:xfrm>
            <a:off x="963084" y="2906613"/>
            <a:ext cx="10363435" cy="1500188"/>
          </a:xfrm>
        </p:spPr>
        <p:txBody>
          <a:bodyPr anchor="b"/>
          <a:lstStyle>
            <a:lvl1pPr marL="0" indent="0">
              <a:buNone/>
              <a:defRPr sz="625"/>
            </a:lvl1pPr>
            <a:lvl2pPr marL="141534" indent="0">
              <a:buNone/>
              <a:defRPr sz="554"/>
            </a:lvl2pPr>
            <a:lvl3pPr marL="283068" indent="0">
              <a:buNone/>
              <a:defRPr sz="500"/>
            </a:lvl3pPr>
            <a:lvl4pPr marL="424603" indent="0">
              <a:buNone/>
              <a:defRPr sz="429"/>
            </a:lvl4pPr>
            <a:lvl5pPr marL="566137" indent="0">
              <a:buNone/>
              <a:defRPr sz="429"/>
            </a:lvl5pPr>
            <a:lvl6pPr marL="707671" indent="0">
              <a:buNone/>
              <a:defRPr sz="429"/>
            </a:lvl6pPr>
            <a:lvl7pPr marL="849205" indent="0">
              <a:buNone/>
              <a:defRPr sz="429"/>
            </a:lvl7pPr>
            <a:lvl8pPr marL="990739" indent="0">
              <a:buNone/>
              <a:defRPr sz="429"/>
            </a:lvl8pPr>
            <a:lvl9pPr marL="1132274" indent="0">
              <a:buNone/>
              <a:defRPr sz="429"/>
            </a:lvl9pPr>
          </a:lstStyle>
          <a:p>
            <a:pPr lvl="0"/>
            <a:r>
              <a:rPr lang="en-US"/>
              <a:t>Click to edit Master text styles</a:t>
            </a:r>
          </a:p>
        </p:txBody>
      </p:sp>
    </p:spTree>
    <p:extLst>
      <p:ext uri="{BB962C8B-B14F-4D97-AF65-F5344CB8AC3E}">
        <p14:creationId xmlns:p14="http://schemas.microsoft.com/office/powerpoint/2010/main" val="27768096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92852" y="1174750"/>
            <a:ext cx="1357019" cy="5533926"/>
          </a:xfrm>
        </p:spPr>
        <p:txBody>
          <a:bodyPr/>
          <a:lstStyle>
            <a:lvl1pPr>
              <a:defRPr sz="875"/>
            </a:lvl1pPr>
            <a:lvl2pPr>
              <a:defRPr sz="750"/>
            </a:lvl2pPr>
            <a:lvl3pPr>
              <a:defRPr sz="625"/>
            </a:lvl3pPr>
            <a:lvl4pPr>
              <a:defRPr sz="554"/>
            </a:lvl4pPr>
            <a:lvl5pPr>
              <a:defRPr sz="554"/>
            </a:lvl5pPr>
            <a:lvl6pPr>
              <a:defRPr sz="554"/>
            </a:lvl6pPr>
            <a:lvl7pPr>
              <a:defRPr sz="554"/>
            </a:lvl7pPr>
            <a:lvl8pPr>
              <a:defRPr sz="554"/>
            </a:lvl8pPr>
            <a:lvl9pPr>
              <a:defRPr sz="55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06315" y="1174750"/>
            <a:ext cx="1357019" cy="5533926"/>
          </a:xfrm>
        </p:spPr>
        <p:txBody>
          <a:bodyPr/>
          <a:lstStyle>
            <a:lvl1pPr>
              <a:defRPr sz="875"/>
            </a:lvl1pPr>
            <a:lvl2pPr>
              <a:defRPr sz="750"/>
            </a:lvl2pPr>
            <a:lvl3pPr>
              <a:defRPr sz="625"/>
            </a:lvl3pPr>
            <a:lvl4pPr>
              <a:defRPr sz="554"/>
            </a:lvl4pPr>
            <a:lvl5pPr>
              <a:defRPr sz="554"/>
            </a:lvl5pPr>
            <a:lvl6pPr>
              <a:defRPr sz="554"/>
            </a:lvl6pPr>
            <a:lvl7pPr>
              <a:defRPr sz="554"/>
            </a:lvl7pPr>
            <a:lvl8pPr>
              <a:defRPr sz="554"/>
            </a:lvl8pPr>
            <a:lvl9pPr>
              <a:defRPr sz="55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776018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718" y="274836"/>
            <a:ext cx="10972565"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718" y="1534914"/>
            <a:ext cx="5386917" cy="639961"/>
          </a:xfrm>
        </p:spPr>
        <p:txBody>
          <a:bodyPr anchor="b"/>
          <a:lstStyle>
            <a:lvl1pPr marL="0" indent="0">
              <a:buNone/>
              <a:defRPr sz="750" b="1"/>
            </a:lvl1pPr>
            <a:lvl2pPr marL="141534" indent="0">
              <a:buNone/>
              <a:defRPr sz="625" b="1"/>
            </a:lvl2pPr>
            <a:lvl3pPr marL="283068" indent="0">
              <a:buNone/>
              <a:defRPr sz="554" b="1"/>
            </a:lvl3pPr>
            <a:lvl4pPr marL="424603" indent="0">
              <a:buNone/>
              <a:defRPr sz="500" b="1"/>
            </a:lvl4pPr>
            <a:lvl5pPr marL="566137" indent="0">
              <a:buNone/>
              <a:defRPr sz="500" b="1"/>
            </a:lvl5pPr>
            <a:lvl6pPr marL="707671" indent="0">
              <a:buNone/>
              <a:defRPr sz="500" b="1"/>
            </a:lvl6pPr>
            <a:lvl7pPr marL="849205" indent="0">
              <a:buNone/>
              <a:defRPr sz="500" b="1"/>
            </a:lvl7pPr>
            <a:lvl8pPr marL="990739" indent="0">
              <a:buNone/>
              <a:defRPr sz="500" b="1"/>
            </a:lvl8pPr>
            <a:lvl9pPr marL="1132274" indent="0">
              <a:buNone/>
              <a:defRPr sz="500" b="1"/>
            </a:lvl9pPr>
          </a:lstStyle>
          <a:p>
            <a:pPr lvl="0"/>
            <a:r>
              <a:rPr lang="en-US"/>
              <a:t>Click to edit Master text styles</a:t>
            </a:r>
          </a:p>
        </p:txBody>
      </p:sp>
      <p:sp>
        <p:nvSpPr>
          <p:cNvPr id="4" name="Content Placeholder 3"/>
          <p:cNvSpPr>
            <a:spLocks noGrp="1"/>
          </p:cNvSpPr>
          <p:nvPr>
            <p:ph sz="half" idx="2"/>
          </p:nvPr>
        </p:nvSpPr>
        <p:spPr>
          <a:xfrm>
            <a:off x="609718" y="2174875"/>
            <a:ext cx="5386917" cy="3951387"/>
          </a:xfrm>
        </p:spPr>
        <p:txBody>
          <a:bodyPr/>
          <a:lstStyle>
            <a:lvl1pPr>
              <a:defRPr sz="750"/>
            </a:lvl1pPr>
            <a:lvl2pPr>
              <a:defRPr sz="625"/>
            </a:lvl2pPr>
            <a:lvl3pPr>
              <a:defRPr sz="554"/>
            </a:lvl3pPr>
            <a:lvl4pPr>
              <a:defRPr sz="500"/>
            </a:lvl4pPr>
            <a:lvl5pPr>
              <a:defRPr sz="500"/>
            </a:lvl5pPr>
            <a:lvl6pPr>
              <a:defRPr sz="500"/>
            </a:lvl6pPr>
            <a:lvl7pPr>
              <a:defRPr sz="500"/>
            </a:lvl7pPr>
            <a:lvl8pPr>
              <a:defRPr sz="500"/>
            </a:lvl8pPr>
            <a:lvl9pPr>
              <a:defRPr sz="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602" y="1534914"/>
            <a:ext cx="5388681" cy="639961"/>
          </a:xfrm>
        </p:spPr>
        <p:txBody>
          <a:bodyPr anchor="b"/>
          <a:lstStyle>
            <a:lvl1pPr marL="0" indent="0">
              <a:buNone/>
              <a:defRPr sz="750" b="1"/>
            </a:lvl1pPr>
            <a:lvl2pPr marL="141534" indent="0">
              <a:buNone/>
              <a:defRPr sz="625" b="1"/>
            </a:lvl2pPr>
            <a:lvl3pPr marL="283068" indent="0">
              <a:buNone/>
              <a:defRPr sz="554" b="1"/>
            </a:lvl3pPr>
            <a:lvl4pPr marL="424603" indent="0">
              <a:buNone/>
              <a:defRPr sz="500" b="1"/>
            </a:lvl4pPr>
            <a:lvl5pPr marL="566137" indent="0">
              <a:buNone/>
              <a:defRPr sz="500" b="1"/>
            </a:lvl5pPr>
            <a:lvl6pPr marL="707671" indent="0">
              <a:buNone/>
              <a:defRPr sz="500" b="1"/>
            </a:lvl6pPr>
            <a:lvl7pPr marL="849205" indent="0">
              <a:buNone/>
              <a:defRPr sz="500" b="1"/>
            </a:lvl7pPr>
            <a:lvl8pPr marL="990739" indent="0">
              <a:buNone/>
              <a:defRPr sz="500" b="1"/>
            </a:lvl8pPr>
            <a:lvl9pPr marL="1132274" indent="0">
              <a:buNone/>
              <a:defRPr sz="500" b="1"/>
            </a:lvl9pPr>
          </a:lstStyle>
          <a:p>
            <a:pPr lvl="0"/>
            <a:r>
              <a:rPr lang="en-US"/>
              <a:t>Click to edit Master text styles</a:t>
            </a:r>
          </a:p>
        </p:txBody>
      </p:sp>
      <p:sp>
        <p:nvSpPr>
          <p:cNvPr id="6" name="Content Placeholder 5"/>
          <p:cNvSpPr>
            <a:spLocks noGrp="1"/>
          </p:cNvSpPr>
          <p:nvPr>
            <p:ph sz="quarter" idx="4"/>
          </p:nvPr>
        </p:nvSpPr>
        <p:spPr>
          <a:xfrm>
            <a:off x="6193602" y="2174875"/>
            <a:ext cx="5388681" cy="3951387"/>
          </a:xfrm>
        </p:spPr>
        <p:txBody>
          <a:bodyPr/>
          <a:lstStyle>
            <a:lvl1pPr>
              <a:defRPr sz="750"/>
            </a:lvl1pPr>
            <a:lvl2pPr>
              <a:defRPr sz="625"/>
            </a:lvl2pPr>
            <a:lvl3pPr>
              <a:defRPr sz="554"/>
            </a:lvl3pPr>
            <a:lvl4pPr>
              <a:defRPr sz="500"/>
            </a:lvl4pPr>
            <a:lvl5pPr>
              <a:defRPr sz="500"/>
            </a:lvl5pPr>
            <a:lvl6pPr>
              <a:defRPr sz="500"/>
            </a:lvl6pPr>
            <a:lvl7pPr>
              <a:defRPr sz="500"/>
            </a:lvl7pPr>
            <a:lvl8pPr>
              <a:defRPr sz="500"/>
            </a:lvl8pPr>
            <a:lvl9pPr>
              <a:defRPr sz="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6939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536178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29115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718" y="272852"/>
            <a:ext cx="4011083" cy="1162348"/>
          </a:xfrm>
        </p:spPr>
        <p:txBody>
          <a:bodyPr anchor="b"/>
          <a:lstStyle>
            <a:lvl1pPr algn="l">
              <a:defRPr sz="625" b="1"/>
            </a:lvl1pPr>
          </a:lstStyle>
          <a:p>
            <a:r>
              <a:rPr lang="en-US"/>
              <a:t>Click to edit Master title style</a:t>
            </a:r>
          </a:p>
        </p:txBody>
      </p:sp>
      <p:sp>
        <p:nvSpPr>
          <p:cNvPr id="3" name="Content Placeholder 2"/>
          <p:cNvSpPr>
            <a:spLocks noGrp="1"/>
          </p:cNvSpPr>
          <p:nvPr>
            <p:ph idx="1"/>
          </p:nvPr>
        </p:nvSpPr>
        <p:spPr>
          <a:xfrm>
            <a:off x="4766616" y="272852"/>
            <a:ext cx="6815667" cy="5853410"/>
          </a:xfrm>
        </p:spPr>
        <p:txBody>
          <a:bodyPr/>
          <a:lstStyle>
            <a:lvl1pPr>
              <a:defRPr sz="982"/>
            </a:lvl1pPr>
            <a:lvl2pPr>
              <a:defRPr sz="875"/>
            </a:lvl2pPr>
            <a:lvl3pPr>
              <a:defRPr sz="750"/>
            </a:lvl3pPr>
            <a:lvl4pPr>
              <a:defRPr sz="625"/>
            </a:lvl4pPr>
            <a:lvl5pPr>
              <a:defRPr sz="625"/>
            </a:lvl5pPr>
            <a:lvl6pPr>
              <a:defRPr sz="625"/>
            </a:lvl6pPr>
            <a:lvl7pPr>
              <a:defRPr sz="625"/>
            </a:lvl7pPr>
            <a:lvl8pPr>
              <a:defRPr sz="625"/>
            </a:lvl8pPr>
            <a:lvl9pPr>
              <a:defRPr sz="6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718" y="1435199"/>
            <a:ext cx="4011083" cy="4691063"/>
          </a:xfrm>
        </p:spPr>
        <p:txBody>
          <a:bodyPr/>
          <a:lstStyle>
            <a:lvl1pPr marL="0" indent="0">
              <a:buNone/>
              <a:defRPr sz="429"/>
            </a:lvl1pPr>
            <a:lvl2pPr marL="141534" indent="0">
              <a:buNone/>
              <a:defRPr sz="375"/>
            </a:lvl2pPr>
            <a:lvl3pPr marL="283068" indent="0">
              <a:buNone/>
              <a:defRPr sz="304"/>
            </a:lvl3pPr>
            <a:lvl4pPr marL="424603" indent="0">
              <a:buNone/>
              <a:defRPr sz="286"/>
            </a:lvl4pPr>
            <a:lvl5pPr marL="566137" indent="0">
              <a:buNone/>
              <a:defRPr sz="286"/>
            </a:lvl5pPr>
            <a:lvl6pPr marL="707671" indent="0">
              <a:buNone/>
              <a:defRPr sz="286"/>
            </a:lvl6pPr>
            <a:lvl7pPr marL="849205" indent="0">
              <a:buNone/>
              <a:defRPr sz="286"/>
            </a:lvl7pPr>
            <a:lvl8pPr marL="990739" indent="0">
              <a:buNone/>
              <a:defRPr sz="286"/>
            </a:lvl8pPr>
            <a:lvl9pPr marL="1132274" indent="0">
              <a:buNone/>
              <a:defRPr sz="286"/>
            </a:lvl9pPr>
          </a:lstStyle>
          <a:p>
            <a:pPr lvl="0"/>
            <a:r>
              <a:rPr lang="en-US"/>
              <a:t>Click to edit Master text styles</a:t>
            </a:r>
          </a:p>
        </p:txBody>
      </p:sp>
    </p:spTree>
    <p:extLst>
      <p:ext uri="{BB962C8B-B14F-4D97-AF65-F5344CB8AC3E}">
        <p14:creationId xmlns:p14="http://schemas.microsoft.com/office/powerpoint/2010/main" val="2276366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97279" y="286603"/>
            <a:ext cx="10115203" cy="1450757"/>
          </a:xfrm>
        </p:spPr>
        <p:txBody>
          <a:bodyPr>
            <a:normAutofit/>
          </a:bodyPr>
          <a:lstStyle>
            <a:lvl1pPr>
              <a:defRPr sz="4800"/>
            </a:lvl1pPr>
          </a:lstStyle>
          <a:p>
            <a:r>
              <a:rPr lang="en-US" dirty="0"/>
              <a:t>Click to edit Master title style</a:t>
            </a:r>
          </a:p>
        </p:txBody>
      </p:sp>
      <p:sp>
        <p:nvSpPr>
          <p:cNvPr id="3" name="Content Placeholder 2"/>
          <p:cNvSpPr>
            <a:spLocks noGrp="1"/>
          </p:cNvSpPr>
          <p:nvPr>
            <p:ph idx="1"/>
          </p:nvPr>
        </p:nvSpPr>
        <p:spPr>
          <a:xfrm>
            <a:off x="1097280" y="2039814"/>
            <a:ext cx="10115202" cy="3829279"/>
          </a:xfrm>
        </p:spPr>
        <p:txBody>
          <a:bodyPr/>
          <a:lstStyle>
            <a:lvl1pPr>
              <a:defRPr sz="3400"/>
            </a:lvl1pPr>
            <a:lvl2pPr>
              <a:defRPr sz="2400">
                <a:solidFill>
                  <a:schemeClr val="accent3">
                    <a:lumMod val="75000"/>
                  </a:schemeClr>
                </a:solidFill>
              </a:defRPr>
            </a:lvl2pPr>
            <a:lvl3pPr>
              <a:defRPr sz="2000"/>
            </a:lvl3p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10"/>
          </p:nvPr>
        </p:nvSpPr>
        <p:spPr/>
        <p:txBody>
          <a:bodyPr/>
          <a:lstStyle/>
          <a:p>
            <a:fld id="{924B6376-0EAC-488E-9DD2-6CC035133219}" type="datetime1">
              <a:rPr lang="en-US" smtClean="0"/>
              <a:t>6/4/2020</a:t>
            </a:fld>
            <a:endParaRPr lang="en-US" dirty="0"/>
          </a:p>
        </p:txBody>
      </p:sp>
      <p:sp>
        <p:nvSpPr>
          <p:cNvPr id="5" name="Footer Placeholder 4"/>
          <p:cNvSpPr>
            <a:spLocks noGrp="1"/>
          </p:cNvSpPr>
          <p:nvPr>
            <p:ph type="ftr" sz="quarter" idx="11"/>
          </p:nvPr>
        </p:nvSpPr>
        <p:spPr/>
        <p:txBody>
          <a:bodyPr/>
          <a:lstStyle/>
          <a:p>
            <a:r>
              <a:rPr lang="en-US"/>
              <a:t>MHDO Board Meeting June 4, 2020</a:t>
            </a:r>
            <a:endParaRPr lang="en-US" dirty="0"/>
          </a:p>
        </p:txBody>
      </p:sp>
      <p:sp>
        <p:nvSpPr>
          <p:cNvPr id="6" name="Slide Number Placeholder 5"/>
          <p:cNvSpPr>
            <a:spLocks noGrp="1"/>
          </p:cNvSpPr>
          <p:nvPr>
            <p:ph type="sldNum" sz="quarter" idx="12"/>
          </p:nvPr>
        </p:nvSpPr>
        <p:spPr/>
        <p:txBody>
          <a:bodyPr/>
          <a:lstStyle>
            <a:lvl1pPr>
              <a:defRPr sz="2200"/>
            </a:lvl1pPr>
          </a:lstStyle>
          <a:p>
            <a:fld id="{4CE482DC-2269-4F26-9D2A-7E44B1A4CD85}"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82" y="4800700"/>
            <a:ext cx="7315435" cy="566539"/>
          </a:xfrm>
        </p:spPr>
        <p:txBody>
          <a:bodyPr anchor="b"/>
          <a:lstStyle>
            <a:lvl1pPr algn="l">
              <a:defRPr sz="625" b="1"/>
            </a:lvl1pPr>
          </a:lstStyle>
          <a:p>
            <a:r>
              <a:rPr lang="en-US"/>
              <a:t>Click to edit Master title style</a:t>
            </a:r>
          </a:p>
        </p:txBody>
      </p:sp>
      <p:sp>
        <p:nvSpPr>
          <p:cNvPr id="3" name="Picture Placeholder 2"/>
          <p:cNvSpPr>
            <a:spLocks noGrp="1"/>
          </p:cNvSpPr>
          <p:nvPr>
            <p:ph type="pic" idx="1"/>
          </p:nvPr>
        </p:nvSpPr>
        <p:spPr>
          <a:xfrm>
            <a:off x="2389482" y="612676"/>
            <a:ext cx="7315435" cy="4115098"/>
          </a:xfrm>
        </p:spPr>
        <p:txBody>
          <a:bodyPr/>
          <a:lstStyle>
            <a:lvl1pPr marL="0" indent="0">
              <a:buNone/>
              <a:defRPr sz="982"/>
            </a:lvl1pPr>
            <a:lvl2pPr marL="141534" indent="0">
              <a:buNone/>
              <a:defRPr sz="875"/>
            </a:lvl2pPr>
            <a:lvl3pPr marL="283068" indent="0">
              <a:buNone/>
              <a:defRPr sz="750"/>
            </a:lvl3pPr>
            <a:lvl4pPr marL="424603" indent="0">
              <a:buNone/>
              <a:defRPr sz="625"/>
            </a:lvl4pPr>
            <a:lvl5pPr marL="566137" indent="0">
              <a:buNone/>
              <a:defRPr sz="625"/>
            </a:lvl5pPr>
            <a:lvl6pPr marL="707671" indent="0">
              <a:buNone/>
              <a:defRPr sz="625"/>
            </a:lvl6pPr>
            <a:lvl7pPr marL="849205" indent="0">
              <a:buNone/>
              <a:defRPr sz="625"/>
            </a:lvl7pPr>
            <a:lvl8pPr marL="990739" indent="0">
              <a:buNone/>
              <a:defRPr sz="625"/>
            </a:lvl8pPr>
            <a:lvl9pPr marL="1132274" indent="0">
              <a:buNone/>
              <a:defRPr sz="625"/>
            </a:lvl9pPr>
          </a:lstStyle>
          <a:p>
            <a:pPr lvl="0"/>
            <a:endParaRPr lang="en-US" noProof="0" dirty="0"/>
          </a:p>
        </p:txBody>
      </p:sp>
      <p:sp>
        <p:nvSpPr>
          <p:cNvPr id="4" name="Text Placeholder 3"/>
          <p:cNvSpPr>
            <a:spLocks noGrp="1"/>
          </p:cNvSpPr>
          <p:nvPr>
            <p:ph type="body" sz="half" idx="2"/>
          </p:nvPr>
        </p:nvSpPr>
        <p:spPr>
          <a:xfrm>
            <a:off x="2389482" y="5367238"/>
            <a:ext cx="7315435" cy="805160"/>
          </a:xfrm>
        </p:spPr>
        <p:txBody>
          <a:bodyPr/>
          <a:lstStyle>
            <a:lvl1pPr marL="0" indent="0">
              <a:buNone/>
              <a:defRPr sz="429"/>
            </a:lvl1pPr>
            <a:lvl2pPr marL="141534" indent="0">
              <a:buNone/>
              <a:defRPr sz="375"/>
            </a:lvl2pPr>
            <a:lvl3pPr marL="283068" indent="0">
              <a:buNone/>
              <a:defRPr sz="304"/>
            </a:lvl3pPr>
            <a:lvl4pPr marL="424603" indent="0">
              <a:buNone/>
              <a:defRPr sz="286"/>
            </a:lvl4pPr>
            <a:lvl5pPr marL="566137" indent="0">
              <a:buNone/>
              <a:defRPr sz="286"/>
            </a:lvl5pPr>
            <a:lvl6pPr marL="707671" indent="0">
              <a:buNone/>
              <a:defRPr sz="286"/>
            </a:lvl6pPr>
            <a:lvl7pPr marL="849205" indent="0">
              <a:buNone/>
              <a:defRPr sz="286"/>
            </a:lvl7pPr>
            <a:lvl8pPr marL="990739" indent="0">
              <a:buNone/>
              <a:defRPr sz="286"/>
            </a:lvl8pPr>
            <a:lvl9pPr marL="1132274" indent="0">
              <a:buNone/>
              <a:defRPr sz="286"/>
            </a:lvl9pPr>
          </a:lstStyle>
          <a:p>
            <a:pPr lvl="0"/>
            <a:r>
              <a:rPr lang="en-US"/>
              <a:t>Click to edit Master text styles</a:t>
            </a:r>
          </a:p>
        </p:txBody>
      </p:sp>
    </p:spTree>
    <p:extLst>
      <p:ext uri="{BB962C8B-B14F-4D97-AF65-F5344CB8AC3E}">
        <p14:creationId xmlns:p14="http://schemas.microsoft.com/office/powerpoint/2010/main" val="5339894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895990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2898" y="265410"/>
            <a:ext cx="2929820" cy="644326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92852" y="265410"/>
            <a:ext cx="8733602" cy="644326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10902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F10805B-260B-4179-B27C-F09E649327F5}" type="datetime1">
              <a:rPr lang="en-US" smtClean="0"/>
              <a:t>6/4/2020</a:t>
            </a:fld>
            <a:endParaRPr lang="en-US" dirty="0"/>
          </a:p>
        </p:txBody>
      </p:sp>
      <p:sp>
        <p:nvSpPr>
          <p:cNvPr id="5" name="Footer Placeholder 4"/>
          <p:cNvSpPr>
            <a:spLocks noGrp="1"/>
          </p:cNvSpPr>
          <p:nvPr>
            <p:ph type="ftr" sz="quarter" idx="11"/>
          </p:nvPr>
        </p:nvSpPr>
        <p:spPr/>
        <p:txBody>
          <a:bodyPr/>
          <a:lstStyle/>
          <a:p>
            <a:r>
              <a:rPr lang="en-US"/>
              <a:t>MHDO Board Meeting June 4, 2020</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197703"/>
            <a:ext cx="10058400" cy="1450757"/>
          </a:xfrm>
        </p:spPr>
        <p:txBody>
          <a:bodyPr/>
          <a:lstStyle>
            <a:lvl1pPr>
              <a:defRPr lang="en-US" dirty="0"/>
            </a:lvl1p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64E72BF-0D16-4273-974C-85466F0EDC50}" type="datetime1">
              <a:rPr lang="en-US" smtClean="0"/>
              <a:t>6/4/2020</a:t>
            </a:fld>
            <a:endParaRPr lang="en-US" dirty="0"/>
          </a:p>
        </p:txBody>
      </p:sp>
      <p:sp>
        <p:nvSpPr>
          <p:cNvPr id="6" name="Footer Placeholder 5"/>
          <p:cNvSpPr>
            <a:spLocks noGrp="1"/>
          </p:cNvSpPr>
          <p:nvPr>
            <p:ph type="ftr" sz="quarter" idx="11"/>
          </p:nvPr>
        </p:nvSpPr>
        <p:spPr/>
        <p:txBody>
          <a:bodyPr/>
          <a:lstStyle/>
          <a:p>
            <a:r>
              <a:rPr lang="en-US"/>
              <a:t>MHDO Board Meeting June 4, 2020</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BE76412-2AA5-40AF-A4C5-89E5A25D9B91}" type="datetime1">
              <a:rPr lang="en-US" smtClean="0"/>
              <a:t>6/4/2020</a:t>
            </a:fld>
            <a:endParaRPr lang="en-US" dirty="0"/>
          </a:p>
        </p:txBody>
      </p:sp>
      <p:sp>
        <p:nvSpPr>
          <p:cNvPr id="8" name="Footer Placeholder 7"/>
          <p:cNvSpPr>
            <a:spLocks noGrp="1"/>
          </p:cNvSpPr>
          <p:nvPr>
            <p:ph type="ftr" sz="quarter" idx="11"/>
          </p:nvPr>
        </p:nvSpPr>
        <p:spPr/>
        <p:txBody>
          <a:bodyPr/>
          <a:lstStyle/>
          <a:p>
            <a:r>
              <a:rPr lang="en-US"/>
              <a:t>MHDO Board Meeting June 4, 2020</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08CA018-D4BB-4B48-B5A3-634B808D0BCA}" type="datetime1">
              <a:rPr lang="en-US" smtClean="0"/>
              <a:t>6/4/2020</a:t>
            </a:fld>
            <a:endParaRPr lang="en-US" dirty="0"/>
          </a:p>
        </p:txBody>
      </p:sp>
      <p:sp>
        <p:nvSpPr>
          <p:cNvPr id="4" name="Footer Placeholder 3"/>
          <p:cNvSpPr>
            <a:spLocks noGrp="1"/>
          </p:cNvSpPr>
          <p:nvPr>
            <p:ph type="ftr" sz="quarter" idx="11"/>
          </p:nvPr>
        </p:nvSpPr>
        <p:spPr/>
        <p:txBody>
          <a:bodyPr/>
          <a:lstStyle/>
          <a:p>
            <a:r>
              <a:rPr lang="en-US"/>
              <a:t>MHDO Board Meeting June 4, 2020</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F948A76B-F5E0-4ECD-938D-579E8BDA95DB}" type="datetime1">
              <a:rPr lang="en-US" smtClean="0"/>
              <a:t>6/4/2020</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MHDO Board Meeting June 4, 2020</a:t>
            </a:r>
            <a:endParaRPr lang="en-US" dirty="0"/>
          </a:p>
        </p:txBody>
      </p:sp>
      <p:sp>
        <p:nvSpPr>
          <p:cNvPr id="9" name="Slide Number Placeholder 8"/>
          <p:cNvSpPr>
            <a:spLocks noGrp="1"/>
          </p:cNvSpPr>
          <p:nvPr>
            <p:ph type="sldNum" sz="quarter" idx="12"/>
          </p:nvPr>
        </p:nvSpPr>
        <p:spPr/>
        <p:txBody>
          <a:bodyPr/>
          <a:lstStyle>
            <a:lvl1pPr>
              <a:defRPr sz="2200"/>
            </a:lvl1pPr>
          </a:lstStyle>
          <a:p>
            <a:fld id="{4FAB73BC-B049-4115-A692-8D63A059BFB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2600" b="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8CE5F83-4ECB-4FF4-8D6F-AC8C8F172831}" type="datetime1">
              <a:rPr lang="en-US" smtClean="0"/>
              <a:t>6/4/2020</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a:t>MHDO Board Meeting June 4, 2020</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9D046D7-B0C7-475D-B085-2A6252A6F4D1}" type="datetime1">
              <a:rPr lang="en-US" smtClean="0"/>
              <a:t>6/4/2020</a:t>
            </a:fld>
            <a:endParaRPr lang="en-US" dirty="0"/>
          </a:p>
        </p:txBody>
      </p:sp>
      <p:sp>
        <p:nvSpPr>
          <p:cNvPr id="6" name="Footer Placeholder 5"/>
          <p:cNvSpPr>
            <a:spLocks noGrp="1"/>
          </p:cNvSpPr>
          <p:nvPr>
            <p:ph type="ftr" sz="quarter" idx="11"/>
          </p:nvPr>
        </p:nvSpPr>
        <p:spPr/>
        <p:txBody>
          <a:bodyPr/>
          <a:lstStyle/>
          <a:p>
            <a:r>
              <a:rPr lang="en-US"/>
              <a:t>MHDO Board Meeting June 4, 2020</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809FB4B-CF47-4344-95C8-10BB0C084E7A}" type="datetime1">
              <a:rPr lang="en-US" smtClean="0"/>
              <a:t>6/4/2020</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MHDO Board Meeting June 4, 2020</a:t>
            </a:r>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026" name="Rectangle 36"/>
          <p:cNvSpPr>
            <a:spLocks noChangeArrowheads="1"/>
          </p:cNvSpPr>
          <p:nvPr userDrawn="1"/>
        </p:nvSpPr>
        <p:spPr bwMode="auto">
          <a:xfrm>
            <a:off x="0" y="0"/>
            <a:ext cx="12192000" cy="1000125"/>
          </a:xfrm>
          <a:prstGeom prst="rect">
            <a:avLst/>
          </a:prstGeom>
          <a:solidFill>
            <a:srgbClr val="9E1B34"/>
          </a:solidFill>
          <a:ln w="9525">
            <a:solidFill>
              <a:schemeClr val="tx1"/>
            </a:solidFill>
            <a:miter lim="800000"/>
            <a:headEnd/>
            <a:tailEnd/>
          </a:ln>
        </p:spPr>
        <p:txBody>
          <a:bodyPr wrap="none" lIns="28302" tIns="14151" rIns="28302" bIns="14151" anchor="ctr"/>
          <a:lstStyle>
            <a:lvl1pPr eaLnBrk="0" hangingPunct="0">
              <a:defRPr sz="2100">
                <a:solidFill>
                  <a:schemeClr val="tx1"/>
                </a:solidFill>
                <a:latin typeface="Arial Narrow" pitchFamily="34" charset="0"/>
              </a:defRPr>
            </a:lvl1pPr>
            <a:lvl2pPr marL="742950" indent="-285750" eaLnBrk="0" hangingPunct="0">
              <a:defRPr sz="2100">
                <a:solidFill>
                  <a:schemeClr val="tx1"/>
                </a:solidFill>
                <a:latin typeface="Arial Narrow" pitchFamily="34" charset="0"/>
              </a:defRPr>
            </a:lvl2pPr>
            <a:lvl3pPr marL="1143000" indent="-228600" eaLnBrk="0" hangingPunct="0">
              <a:defRPr sz="2100">
                <a:solidFill>
                  <a:schemeClr val="tx1"/>
                </a:solidFill>
                <a:latin typeface="Arial Narrow" pitchFamily="34" charset="0"/>
              </a:defRPr>
            </a:lvl3pPr>
            <a:lvl4pPr marL="1600200" indent="-228600" eaLnBrk="0" hangingPunct="0">
              <a:defRPr sz="2100">
                <a:solidFill>
                  <a:schemeClr val="tx1"/>
                </a:solidFill>
                <a:latin typeface="Arial Narrow" pitchFamily="34" charset="0"/>
              </a:defRPr>
            </a:lvl4pPr>
            <a:lvl5pPr marL="2057400" indent="-228600" eaLnBrk="0" hangingPunct="0">
              <a:defRPr sz="2100">
                <a:solidFill>
                  <a:schemeClr val="tx1"/>
                </a:solidFill>
                <a:latin typeface="Arial Narrow" pitchFamily="34" charset="0"/>
              </a:defRPr>
            </a:lvl5pPr>
            <a:lvl6pPr marL="2514600" indent="-228600" eaLnBrk="0" fontAlgn="base" hangingPunct="0">
              <a:spcBef>
                <a:spcPct val="0"/>
              </a:spcBef>
              <a:spcAft>
                <a:spcPct val="0"/>
              </a:spcAft>
              <a:defRPr sz="2100">
                <a:solidFill>
                  <a:schemeClr val="tx1"/>
                </a:solidFill>
                <a:latin typeface="Arial Narrow" pitchFamily="34" charset="0"/>
              </a:defRPr>
            </a:lvl6pPr>
            <a:lvl7pPr marL="2971800" indent="-228600" eaLnBrk="0" fontAlgn="base" hangingPunct="0">
              <a:spcBef>
                <a:spcPct val="0"/>
              </a:spcBef>
              <a:spcAft>
                <a:spcPct val="0"/>
              </a:spcAft>
              <a:defRPr sz="2100">
                <a:solidFill>
                  <a:schemeClr val="tx1"/>
                </a:solidFill>
                <a:latin typeface="Arial Narrow" pitchFamily="34" charset="0"/>
              </a:defRPr>
            </a:lvl7pPr>
            <a:lvl8pPr marL="3429000" indent="-228600" eaLnBrk="0" fontAlgn="base" hangingPunct="0">
              <a:spcBef>
                <a:spcPct val="0"/>
              </a:spcBef>
              <a:spcAft>
                <a:spcPct val="0"/>
              </a:spcAft>
              <a:defRPr sz="2100">
                <a:solidFill>
                  <a:schemeClr val="tx1"/>
                </a:solidFill>
                <a:latin typeface="Arial Narrow" pitchFamily="34" charset="0"/>
              </a:defRPr>
            </a:lvl8pPr>
            <a:lvl9pPr marL="3886200" indent="-228600" eaLnBrk="0" fontAlgn="base" hangingPunct="0">
              <a:spcBef>
                <a:spcPct val="0"/>
              </a:spcBef>
              <a:spcAft>
                <a:spcPct val="0"/>
              </a:spcAft>
              <a:defRPr sz="2100">
                <a:solidFill>
                  <a:schemeClr val="tx1"/>
                </a:solidFill>
                <a:latin typeface="Arial Narrow" pitchFamily="34" charset="0"/>
              </a:defRPr>
            </a:lvl9pPr>
          </a:lstStyle>
          <a:p>
            <a:pPr eaLnBrk="1" hangingPunct="1"/>
            <a:endParaRPr lang="en-US" altLang="en-US" sz="375"/>
          </a:p>
        </p:txBody>
      </p:sp>
      <p:sp>
        <p:nvSpPr>
          <p:cNvPr id="1027" name="Rectangle 33"/>
          <p:cNvSpPr>
            <a:spLocks noChangeArrowheads="1"/>
          </p:cNvSpPr>
          <p:nvPr userDrawn="1"/>
        </p:nvSpPr>
        <p:spPr bwMode="auto">
          <a:xfrm>
            <a:off x="192852" y="1174750"/>
            <a:ext cx="2770481" cy="5533926"/>
          </a:xfrm>
          <a:prstGeom prst="rect">
            <a:avLst/>
          </a:prstGeom>
          <a:solidFill>
            <a:srgbClr val="FFFFFF"/>
          </a:solidFill>
          <a:ln w="9525">
            <a:solidFill>
              <a:schemeClr val="tx1"/>
            </a:solidFill>
            <a:miter lim="800000"/>
            <a:headEnd/>
            <a:tailEnd/>
          </a:ln>
        </p:spPr>
        <p:txBody>
          <a:bodyPr wrap="none" lIns="28302" tIns="14151" rIns="28302" bIns="14151" anchor="ctr"/>
          <a:lstStyle>
            <a:lvl1pPr eaLnBrk="0" hangingPunct="0">
              <a:defRPr sz="2100">
                <a:solidFill>
                  <a:schemeClr val="tx1"/>
                </a:solidFill>
                <a:latin typeface="Arial Narrow" pitchFamily="34" charset="0"/>
              </a:defRPr>
            </a:lvl1pPr>
            <a:lvl2pPr marL="742950" indent="-285750" eaLnBrk="0" hangingPunct="0">
              <a:defRPr sz="2100">
                <a:solidFill>
                  <a:schemeClr val="tx1"/>
                </a:solidFill>
                <a:latin typeface="Arial Narrow" pitchFamily="34" charset="0"/>
              </a:defRPr>
            </a:lvl2pPr>
            <a:lvl3pPr marL="1143000" indent="-228600" eaLnBrk="0" hangingPunct="0">
              <a:defRPr sz="2100">
                <a:solidFill>
                  <a:schemeClr val="tx1"/>
                </a:solidFill>
                <a:latin typeface="Arial Narrow" pitchFamily="34" charset="0"/>
              </a:defRPr>
            </a:lvl3pPr>
            <a:lvl4pPr marL="1600200" indent="-228600" eaLnBrk="0" hangingPunct="0">
              <a:defRPr sz="2100">
                <a:solidFill>
                  <a:schemeClr val="tx1"/>
                </a:solidFill>
                <a:latin typeface="Arial Narrow" pitchFamily="34" charset="0"/>
              </a:defRPr>
            </a:lvl4pPr>
            <a:lvl5pPr marL="2057400" indent="-228600" eaLnBrk="0" hangingPunct="0">
              <a:defRPr sz="2100">
                <a:solidFill>
                  <a:schemeClr val="tx1"/>
                </a:solidFill>
                <a:latin typeface="Arial Narrow" pitchFamily="34" charset="0"/>
              </a:defRPr>
            </a:lvl5pPr>
            <a:lvl6pPr marL="2514600" indent="-228600" eaLnBrk="0" fontAlgn="base" hangingPunct="0">
              <a:spcBef>
                <a:spcPct val="0"/>
              </a:spcBef>
              <a:spcAft>
                <a:spcPct val="0"/>
              </a:spcAft>
              <a:defRPr sz="2100">
                <a:solidFill>
                  <a:schemeClr val="tx1"/>
                </a:solidFill>
                <a:latin typeface="Arial Narrow" pitchFamily="34" charset="0"/>
              </a:defRPr>
            </a:lvl6pPr>
            <a:lvl7pPr marL="2971800" indent="-228600" eaLnBrk="0" fontAlgn="base" hangingPunct="0">
              <a:spcBef>
                <a:spcPct val="0"/>
              </a:spcBef>
              <a:spcAft>
                <a:spcPct val="0"/>
              </a:spcAft>
              <a:defRPr sz="2100">
                <a:solidFill>
                  <a:schemeClr val="tx1"/>
                </a:solidFill>
                <a:latin typeface="Arial Narrow" pitchFamily="34" charset="0"/>
              </a:defRPr>
            </a:lvl7pPr>
            <a:lvl8pPr marL="3429000" indent="-228600" eaLnBrk="0" fontAlgn="base" hangingPunct="0">
              <a:spcBef>
                <a:spcPct val="0"/>
              </a:spcBef>
              <a:spcAft>
                <a:spcPct val="0"/>
              </a:spcAft>
              <a:defRPr sz="2100">
                <a:solidFill>
                  <a:schemeClr val="tx1"/>
                </a:solidFill>
                <a:latin typeface="Arial Narrow" pitchFamily="34" charset="0"/>
              </a:defRPr>
            </a:lvl8pPr>
            <a:lvl9pPr marL="3886200" indent="-228600" eaLnBrk="0" fontAlgn="base" hangingPunct="0">
              <a:spcBef>
                <a:spcPct val="0"/>
              </a:spcBef>
              <a:spcAft>
                <a:spcPct val="0"/>
              </a:spcAft>
              <a:defRPr sz="2100">
                <a:solidFill>
                  <a:schemeClr val="tx1"/>
                </a:solidFill>
                <a:latin typeface="Arial Narrow" pitchFamily="34" charset="0"/>
              </a:defRPr>
            </a:lvl9pPr>
          </a:lstStyle>
          <a:p>
            <a:pPr eaLnBrk="1" hangingPunct="1"/>
            <a:endParaRPr lang="en-US" altLang="en-US" sz="375"/>
          </a:p>
        </p:txBody>
      </p:sp>
      <p:sp>
        <p:nvSpPr>
          <p:cNvPr id="1028" name="Text Box 14"/>
          <p:cNvSpPr txBox="1">
            <a:spLocks noChangeArrowheads="1"/>
          </p:cNvSpPr>
          <p:nvPr userDrawn="1"/>
        </p:nvSpPr>
        <p:spPr bwMode="auto">
          <a:xfrm>
            <a:off x="166394" y="6743898"/>
            <a:ext cx="698500" cy="68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175" tIns="10086" rIns="20175" bIns="10086">
            <a:spAutoFit/>
          </a:bodyPr>
          <a:lstStyle>
            <a:lvl1pPr defTabSz="652463" eaLnBrk="0" hangingPunct="0">
              <a:defRPr sz="2100">
                <a:solidFill>
                  <a:schemeClr val="tx1"/>
                </a:solidFill>
                <a:latin typeface="Arial Narrow" pitchFamily="34" charset="0"/>
              </a:defRPr>
            </a:lvl1pPr>
            <a:lvl2pPr marL="742950" indent="-285750" defTabSz="652463" eaLnBrk="0" hangingPunct="0">
              <a:defRPr sz="2100">
                <a:solidFill>
                  <a:schemeClr val="tx1"/>
                </a:solidFill>
                <a:latin typeface="Arial Narrow" pitchFamily="34" charset="0"/>
              </a:defRPr>
            </a:lvl2pPr>
            <a:lvl3pPr marL="1143000" indent="-228600" defTabSz="652463" eaLnBrk="0" hangingPunct="0">
              <a:defRPr sz="2100">
                <a:solidFill>
                  <a:schemeClr val="tx1"/>
                </a:solidFill>
                <a:latin typeface="Arial Narrow" pitchFamily="34" charset="0"/>
              </a:defRPr>
            </a:lvl3pPr>
            <a:lvl4pPr marL="1600200" indent="-228600" defTabSz="652463" eaLnBrk="0" hangingPunct="0">
              <a:defRPr sz="2100">
                <a:solidFill>
                  <a:schemeClr val="tx1"/>
                </a:solidFill>
                <a:latin typeface="Arial Narrow" pitchFamily="34" charset="0"/>
              </a:defRPr>
            </a:lvl4pPr>
            <a:lvl5pPr marL="2057400" indent="-228600" defTabSz="652463" eaLnBrk="0" hangingPunct="0">
              <a:defRPr sz="2100">
                <a:solidFill>
                  <a:schemeClr val="tx1"/>
                </a:solidFill>
                <a:latin typeface="Arial Narrow" pitchFamily="34" charset="0"/>
              </a:defRPr>
            </a:lvl5pPr>
            <a:lvl6pPr marL="2514600" indent="-228600" defTabSz="652463" eaLnBrk="0" fontAlgn="base" hangingPunct="0">
              <a:spcBef>
                <a:spcPct val="0"/>
              </a:spcBef>
              <a:spcAft>
                <a:spcPct val="0"/>
              </a:spcAft>
              <a:defRPr sz="2100">
                <a:solidFill>
                  <a:schemeClr val="tx1"/>
                </a:solidFill>
                <a:latin typeface="Arial Narrow" pitchFamily="34" charset="0"/>
              </a:defRPr>
            </a:lvl6pPr>
            <a:lvl7pPr marL="2971800" indent="-228600" defTabSz="652463" eaLnBrk="0" fontAlgn="base" hangingPunct="0">
              <a:spcBef>
                <a:spcPct val="0"/>
              </a:spcBef>
              <a:spcAft>
                <a:spcPct val="0"/>
              </a:spcAft>
              <a:defRPr sz="2100">
                <a:solidFill>
                  <a:schemeClr val="tx1"/>
                </a:solidFill>
                <a:latin typeface="Arial Narrow" pitchFamily="34" charset="0"/>
              </a:defRPr>
            </a:lvl7pPr>
            <a:lvl8pPr marL="3429000" indent="-228600" defTabSz="652463" eaLnBrk="0" fontAlgn="base" hangingPunct="0">
              <a:spcBef>
                <a:spcPct val="0"/>
              </a:spcBef>
              <a:spcAft>
                <a:spcPct val="0"/>
              </a:spcAft>
              <a:defRPr sz="2100">
                <a:solidFill>
                  <a:schemeClr val="tx1"/>
                </a:solidFill>
                <a:latin typeface="Arial Narrow" pitchFamily="34" charset="0"/>
              </a:defRPr>
            </a:lvl8pPr>
            <a:lvl9pPr marL="3886200" indent="-228600" defTabSz="652463" eaLnBrk="0" fontAlgn="base" hangingPunct="0">
              <a:spcBef>
                <a:spcPct val="0"/>
              </a:spcBef>
              <a:spcAft>
                <a:spcPct val="0"/>
              </a:spcAft>
              <a:defRPr sz="2100">
                <a:solidFill>
                  <a:schemeClr val="tx1"/>
                </a:solidFill>
                <a:latin typeface="Arial Narrow" pitchFamily="34" charset="0"/>
              </a:defRPr>
            </a:lvl9pPr>
          </a:lstStyle>
          <a:p>
            <a:pPr>
              <a:lnSpc>
                <a:spcPct val="65000"/>
              </a:lnSpc>
              <a:spcBef>
                <a:spcPct val="50000"/>
              </a:spcBef>
            </a:pPr>
            <a:r>
              <a:rPr lang="en-US" altLang="en-US" sz="100" b="1">
                <a:solidFill>
                  <a:schemeClr val="bg2"/>
                </a:solidFill>
                <a:latin typeface="Arial" charset="0"/>
              </a:rPr>
              <a:t>TEMPLATE DESIGN © 2008</a:t>
            </a:r>
          </a:p>
          <a:p>
            <a:pPr>
              <a:lnSpc>
                <a:spcPct val="65000"/>
              </a:lnSpc>
              <a:spcBef>
                <a:spcPct val="50000"/>
              </a:spcBef>
            </a:pPr>
            <a:r>
              <a:rPr lang="en-US" altLang="en-US" sz="214" b="1">
                <a:solidFill>
                  <a:schemeClr val="bg2"/>
                </a:solidFill>
                <a:latin typeface="Arial" charset="0"/>
              </a:rPr>
              <a:t>www.PosterPresentations.com</a:t>
            </a:r>
          </a:p>
        </p:txBody>
      </p:sp>
      <p:sp>
        <p:nvSpPr>
          <p:cNvPr id="1029" name="Rectangle 15"/>
          <p:cNvSpPr>
            <a:spLocks noGrp="1" noChangeArrowheads="1"/>
          </p:cNvSpPr>
          <p:nvPr>
            <p:ph type="title"/>
          </p:nvPr>
        </p:nvSpPr>
        <p:spPr bwMode="auto">
          <a:xfrm>
            <a:off x="266935" y="265410"/>
            <a:ext cx="11645783" cy="458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12982" tIns="56480" rIns="112982" bIns="56480" numCol="1" anchor="ctr" anchorCtr="0" compatLnSpc="1">
            <a:prstTxWarp prst="textNoShape">
              <a:avLst/>
            </a:prstTxWarp>
          </a:bodyPr>
          <a:lstStyle/>
          <a:p>
            <a:pPr lvl="0"/>
            <a:r>
              <a:rPr lang="en-US" altLang="en-US"/>
              <a:t>Click to edit Master title style</a:t>
            </a:r>
          </a:p>
        </p:txBody>
      </p:sp>
      <p:sp>
        <p:nvSpPr>
          <p:cNvPr id="1030" name="Rectangle 16"/>
          <p:cNvSpPr>
            <a:spLocks noGrp="1" noChangeArrowheads="1"/>
          </p:cNvSpPr>
          <p:nvPr>
            <p:ph type="body" idx="1"/>
          </p:nvPr>
        </p:nvSpPr>
        <p:spPr bwMode="auto">
          <a:xfrm>
            <a:off x="192852" y="1174750"/>
            <a:ext cx="2770481" cy="5533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64999" tIns="564999" rIns="564999" bIns="564999" numCol="1" anchor="t" anchorCtr="0" compatLnSpc="1">
            <a:prstTxWarp prst="textNoShape">
              <a:avLst/>
            </a:prstTxWarp>
          </a:bodyPr>
          <a:lstStyle/>
          <a:p>
            <a:pPr lvl="0"/>
            <a:r>
              <a:rPr lang="en-US" altLang="en-US"/>
              <a:t>Click to edit Master text styles</a:t>
            </a:r>
          </a:p>
          <a:p>
            <a:pPr lvl="1"/>
            <a:r>
              <a:rPr lang="en-US" altLang="en-US"/>
              <a:t>Second level</a:t>
            </a:r>
          </a:p>
        </p:txBody>
      </p:sp>
      <p:sp>
        <p:nvSpPr>
          <p:cNvPr id="1031" name="Rectangle 25"/>
          <p:cNvSpPr>
            <a:spLocks noChangeArrowheads="1"/>
          </p:cNvSpPr>
          <p:nvPr userDrawn="1"/>
        </p:nvSpPr>
        <p:spPr bwMode="auto">
          <a:xfrm>
            <a:off x="0" y="0"/>
            <a:ext cx="12192000" cy="6858000"/>
          </a:xfrm>
          <a:prstGeom prst="rect">
            <a:avLst/>
          </a:prstGeom>
          <a:noFill/>
          <a:ln w="317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28302" tIns="14151" rIns="28302" bIns="14151" anchor="ctr"/>
          <a:lstStyle>
            <a:lvl1pPr eaLnBrk="0" hangingPunct="0">
              <a:defRPr sz="2100">
                <a:solidFill>
                  <a:schemeClr val="tx1"/>
                </a:solidFill>
                <a:latin typeface="Arial Narrow" pitchFamily="34" charset="0"/>
              </a:defRPr>
            </a:lvl1pPr>
            <a:lvl2pPr marL="742950" indent="-285750" eaLnBrk="0" hangingPunct="0">
              <a:defRPr sz="2100">
                <a:solidFill>
                  <a:schemeClr val="tx1"/>
                </a:solidFill>
                <a:latin typeface="Arial Narrow" pitchFamily="34" charset="0"/>
              </a:defRPr>
            </a:lvl2pPr>
            <a:lvl3pPr marL="1143000" indent="-228600" eaLnBrk="0" hangingPunct="0">
              <a:defRPr sz="2100">
                <a:solidFill>
                  <a:schemeClr val="tx1"/>
                </a:solidFill>
                <a:latin typeface="Arial Narrow" pitchFamily="34" charset="0"/>
              </a:defRPr>
            </a:lvl3pPr>
            <a:lvl4pPr marL="1600200" indent="-228600" eaLnBrk="0" hangingPunct="0">
              <a:defRPr sz="2100">
                <a:solidFill>
                  <a:schemeClr val="tx1"/>
                </a:solidFill>
                <a:latin typeface="Arial Narrow" pitchFamily="34" charset="0"/>
              </a:defRPr>
            </a:lvl4pPr>
            <a:lvl5pPr marL="2057400" indent="-228600" eaLnBrk="0" hangingPunct="0">
              <a:defRPr sz="2100">
                <a:solidFill>
                  <a:schemeClr val="tx1"/>
                </a:solidFill>
                <a:latin typeface="Arial Narrow" pitchFamily="34" charset="0"/>
              </a:defRPr>
            </a:lvl5pPr>
            <a:lvl6pPr marL="2514600" indent="-228600" eaLnBrk="0" fontAlgn="base" hangingPunct="0">
              <a:spcBef>
                <a:spcPct val="0"/>
              </a:spcBef>
              <a:spcAft>
                <a:spcPct val="0"/>
              </a:spcAft>
              <a:defRPr sz="2100">
                <a:solidFill>
                  <a:schemeClr val="tx1"/>
                </a:solidFill>
                <a:latin typeface="Arial Narrow" pitchFamily="34" charset="0"/>
              </a:defRPr>
            </a:lvl6pPr>
            <a:lvl7pPr marL="2971800" indent="-228600" eaLnBrk="0" fontAlgn="base" hangingPunct="0">
              <a:spcBef>
                <a:spcPct val="0"/>
              </a:spcBef>
              <a:spcAft>
                <a:spcPct val="0"/>
              </a:spcAft>
              <a:defRPr sz="2100">
                <a:solidFill>
                  <a:schemeClr val="tx1"/>
                </a:solidFill>
                <a:latin typeface="Arial Narrow" pitchFamily="34" charset="0"/>
              </a:defRPr>
            </a:lvl7pPr>
            <a:lvl8pPr marL="3429000" indent="-228600" eaLnBrk="0" fontAlgn="base" hangingPunct="0">
              <a:spcBef>
                <a:spcPct val="0"/>
              </a:spcBef>
              <a:spcAft>
                <a:spcPct val="0"/>
              </a:spcAft>
              <a:defRPr sz="2100">
                <a:solidFill>
                  <a:schemeClr val="tx1"/>
                </a:solidFill>
                <a:latin typeface="Arial Narrow" pitchFamily="34" charset="0"/>
              </a:defRPr>
            </a:lvl8pPr>
            <a:lvl9pPr marL="3886200" indent="-228600" eaLnBrk="0" fontAlgn="base" hangingPunct="0">
              <a:spcBef>
                <a:spcPct val="0"/>
              </a:spcBef>
              <a:spcAft>
                <a:spcPct val="0"/>
              </a:spcAft>
              <a:defRPr sz="2100">
                <a:solidFill>
                  <a:schemeClr val="tx1"/>
                </a:solidFill>
                <a:latin typeface="Arial Narrow" pitchFamily="34" charset="0"/>
              </a:defRPr>
            </a:lvl9pPr>
          </a:lstStyle>
          <a:p>
            <a:pPr eaLnBrk="1" hangingPunct="1"/>
            <a:endParaRPr lang="en-US" altLang="en-US" sz="375"/>
          </a:p>
        </p:txBody>
      </p:sp>
      <p:sp>
        <p:nvSpPr>
          <p:cNvPr id="1032" name="Rectangle 32"/>
          <p:cNvSpPr>
            <a:spLocks noChangeArrowheads="1"/>
          </p:cNvSpPr>
          <p:nvPr userDrawn="1"/>
        </p:nvSpPr>
        <p:spPr bwMode="auto">
          <a:xfrm>
            <a:off x="3192051" y="1174750"/>
            <a:ext cx="2772833" cy="5533926"/>
          </a:xfrm>
          <a:prstGeom prst="rect">
            <a:avLst/>
          </a:prstGeom>
          <a:solidFill>
            <a:srgbClr val="FFFFFF"/>
          </a:solidFill>
          <a:ln w="9525">
            <a:solidFill>
              <a:schemeClr val="tx1"/>
            </a:solidFill>
            <a:miter lim="800000"/>
            <a:headEnd/>
            <a:tailEnd/>
          </a:ln>
        </p:spPr>
        <p:txBody>
          <a:bodyPr wrap="none" lIns="28302" tIns="14151" rIns="28302" bIns="14151" anchor="ctr"/>
          <a:lstStyle>
            <a:lvl1pPr eaLnBrk="0" hangingPunct="0">
              <a:defRPr sz="2100">
                <a:solidFill>
                  <a:schemeClr val="tx1"/>
                </a:solidFill>
                <a:latin typeface="Arial Narrow" pitchFamily="34" charset="0"/>
              </a:defRPr>
            </a:lvl1pPr>
            <a:lvl2pPr marL="742950" indent="-285750" eaLnBrk="0" hangingPunct="0">
              <a:defRPr sz="2100">
                <a:solidFill>
                  <a:schemeClr val="tx1"/>
                </a:solidFill>
                <a:latin typeface="Arial Narrow" pitchFamily="34" charset="0"/>
              </a:defRPr>
            </a:lvl2pPr>
            <a:lvl3pPr marL="1143000" indent="-228600" eaLnBrk="0" hangingPunct="0">
              <a:defRPr sz="2100">
                <a:solidFill>
                  <a:schemeClr val="tx1"/>
                </a:solidFill>
                <a:latin typeface="Arial Narrow" pitchFamily="34" charset="0"/>
              </a:defRPr>
            </a:lvl3pPr>
            <a:lvl4pPr marL="1600200" indent="-228600" eaLnBrk="0" hangingPunct="0">
              <a:defRPr sz="2100">
                <a:solidFill>
                  <a:schemeClr val="tx1"/>
                </a:solidFill>
                <a:latin typeface="Arial Narrow" pitchFamily="34" charset="0"/>
              </a:defRPr>
            </a:lvl4pPr>
            <a:lvl5pPr marL="2057400" indent="-228600" eaLnBrk="0" hangingPunct="0">
              <a:defRPr sz="2100">
                <a:solidFill>
                  <a:schemeClr val="tx1"/>
                </a:solidFill>
                <a:latin typeface="Arial Narrow" pitchFamily="34" charset="0"/>
              </a:defRPr>
            </a:lvl5pPr>
            <a:lvl6pPr marL="2514600" indent="-228600" eaLnBrk="0" fontAlgn="base" hangingPunct="0">
              <a:spcBef>
                <a:spcPct val="0"/>
              </a:spcBef>
              <a:spcAft>
                <a:spcPct val="0"/>
              </a:spcAft>
              <a:defRPr sz="2100">
                <a:solidFill>
                  <a:schemeClr val="tx1"/>
                </a:solidFill>
                <a:latin typeface="Arial Narrow" pitchFamily="34" charset="0"/>
              </a:defRPr>
            </a:lvl6pPr>
            <a:lvl7pPr marL="2971800" indent="-228600" eaLnBrk="0" fontAlgn="base" hangingPunct="0">
              <a:spcBef>
                <a:spcPct val="0"/>
              </a:spcBef>
              <a:spcAft>
                <a:spcPct val="0"/>
              </a:spcAft>
              <a:defRPr sz="2100">
                <a:solidFill>
                  <a:schemeClr val="tx1"/>
                </a:solidFill>
                <a:latin typeface="Arial Narrow" pitchFamily="34" charset="0"/>
              </a:defRPr>
            </a:lvl7pPr>
            <a:lvl8pPr marL="3429000" indent="-228600" eaLnBrk="0" fontAlgn="base" hangingPunct="0">
              <a:spcBef>
                <a:spcPct val="0"/>
              </a:spcBef>
              <a:spcAft>
                <a:spcPct val="0"/>
              </a:spcAft>
              <a:defRPr sz="2100">
                <a:solidFill>
                  <a:schemeClr val="tx1"/>
                </a:solidFill>
                <a:latin typeface="Arial Narrow" pitchFamily="34" charset="0"/>
              </a:defRPr>
            </a:lvl8pPr>
            <a:lvl9pPr marL="3886200" indent="-228600" eaLnBrk="0" fontAlgn="base" hangingPunct="0">
              <a:spcBef>
                <a:spcPct val="0"/>
              </a:spcBef>
              <a:spcAft>
                <a:spcPct val="0"/>
              </a:spcAft>
              <a:defRPr sz="2100">
                <a:solidFill>
                  <a:schemeClr val="tx1"/>
                </a:solidFill>
                <a:latin typeface="Arial Narrow" pitchFamily="34" charset="0"/>
              </a:defRPr>
            </a:lvl9pPr>
          </a:lstStyle>
          <a:p>
            <a:pPr eaLnBrk="1" hangingPunct="1"/>
            <a:endParaRPr lang="en-US" altLang="en-US" sz="375"/>
          </a:p>
        </p:txBody>
      </p:sp>
      <p:sp>
        <p:nvSpPr>
          <p:cNvPr id="1033" name="Rectangle 34"/>
          <p:cNvSpPr>
            <a:spLocks noChangeArrowheads="1"/>
          </p:cNvSpPr>
          <p:nvPr userDrawn="1"/>
        </p:nvSpPr>
        <p:spPr bwMode="auto">
          <a:xfrm>
            <a:off x="6187135" y="1174750"/>
            <a:ext cx="2772833" cy="5533926"/>
          </a:xfrm>
          <a:prstGeom prst="rect">
            <a:avLst/>
          </a:prstGeom>
          <a:solidFill>
            <a:srgbClr val="FFFFFF"/>
          </a:solidFill>
          <a:ln w="9525">
            <a:solidFill>
              <a:schemeClr val="tx1"/>
            </a:solidFill>
            <a:miter lim="800000"/>
            <a:headEnd/>
            <a:tailEnd/>
          </a:ln>
        </p:spPr>
        <p:txBody>
          <a:bodyPr wrap="none" lIns="28302" tIns="14151" rIns="28302" bIns="14151" anchor="ctr"/>
          <a:lstStyle>
            <a:lvl1pPr eaLnBrk="0" hangingPunct="0">
              <a:defRPr sz="2100">
                <a:solidFill>
                  <a:schemeClr val="tx1"/>
                </a:solidFill>
                <a:latin typeface="Arial Narrow" pitchFamily="34" charset="0"/>
              </a:defRPr>
            </a:lvl1pPr>
            <a:lvl2pPr marL="742950" indent="-285750" eaLnBrk="0" hangingPunct="0">
              <a:defRPr sz="2100">
                <a:solidFill>
                  <a:schemeClr val="tx1"/>
                </a:solidFill>
                <a:latin typeface="Arial Narrow" pitchFamily="34" charset="0"/>
              </a:defRPr>
            </a:lvl2pPr>
            <a:lvl3pPr marL="1143000" indent="-228600" eaLnBrk="0" hangingPunct="0">
              <a:defRPr sz="2100">
                <a:solidFill>
                  <a:schemeClr val="tx1"/>
                </a:solidFill>
                <a:latin typeface="Arial Narrow" pitchFamily="34" charset="0"/>
              </a:defRPr>
            </a:lvl3pPr>
            <a:lvl4pPr marL="1600200" indent="-228600" eaLnBrk="0" hangingPunct="0">
              <a:defRPr sz="2100">
                <a:solidFill>
                  <a:schemeClr val="tx1"/>
                </a:solidFill>
                <a:latin typeface="Arial Narrow" pitchFamily="34" charset="0"/>
              </a:defRPr>
            </a:lvl4pPr>
            <a:lvl5pPr marL="2057400" indent="-228600" eaLnBrk="0" hangingPunct="0">
              <a:defRPr sz="2100">
                <a:solidFill>
                  <a:schemeClr val="tx1"/>
                </a:solidFill>
                <a:latin typeface="Arial Narrow" pitchFamily="34" charset="0"/>
              </a:defRPr>
            </a:lvl5pPr>
            <a:lvl6pPr marL="2514600" indent="-228600" eaLnBrk="0" fontAlgn="base" hangingPunct="0">
              <a:spcBef>
                <a:spcPct val="0"/>
              </a:spcBef>
              <a:spcAft>
                <a:spcPct val="0"/>
              </a:spcAft>
              <a:defRPr sz="2100">
                <a:solidFill>
                  <a:schemeClr val="tx1"/>
                </a:solidFill>
                <a:latin typeface="Arial Narrow" pitchFamily="34" charset="0"/>
              </a:defRPr>
            </a:lvl6pPr>
            <a:lvl7pPr marL="2971800" indent="-228600" eaLnBrk="0" fontAlgn="base" hangingPunct="0">
              <a:spcBef>
                <a:spcPct val="0"/>
              </a:spcBef>
              <a:spcAft>
                <a:spcPct val="0"/>
              </a:spcAft>
              <a:defRPr sz="2100">
                <a:solidFill>
                  <a:schemeClr val="tx1"/>
                </a:solidFill>
                <a:latin typeface="Arial Narrow" pitchFamily="34" charset="0"/>
              </a:defRPr>
            </a:lvl7pPr>
            <a:lvl8pPr marL="3429000" indent="-228600" eaLnBrk="0" fontAlgn="base" hangingPunct="0">
              <a:spcBef>
                <a:spcPct val="0"/>
              </a:spcBef>
              <a:spcAft>
                <a:spcPct val="0"/>
              </a:spcAft>
              <a:defRPr sz="2100">
                <a:solidFill>
                  <a:schemeClr val="tx1"/>
                </a:solidFill>
                <a:latin typeface="Arial Narrow" pitchFamily="34" charset="0"/>
              </a:defRPr>
            </a:lvl8pPr>
            <a:lvl9pPr marL="3886200" indent="-228600" eaLnBrk="0" fontAlgn="base" hangingPunct="0">
              <a:spcBef>
                <a:spcPct val="0"/>
              </a:spcBef>
              <a:spcAft>
                <a:spcPct val="0"/>
              </a:spcAft>
              <a:defRPr sz="2100">
                <a:solidFill>
                  <a:schemeClr val="tx1"/>
                </a:solidFill>
                <a:latin typeface="Arial Narrow" pitchFamily="34" charset="0"/>
              </a:defRPr>
            </a:lvl9pPr>
          </a:lstStyle>
          <a:p>
            <a:pPr eaLnBrk="1" hangingPunct="1"/>
            <a:endParaRPr lang="en-US" altLang="en-US" sz="375"/>
          </a:p>
        </p:txBody>
      </p:sp>
      <p:sp>
        <p:nvSpPr>
          <p:cNvPr id="1034" name="Rectangle 35"/>
          <p:cNvSpPr>
            <a:spLocks noChangeArrowheads="1"/>
          </p:cNvSpPr>
          <p:nvPr userDrawn="1"/>
        </p:nvSpPr>
        <p:spPr bwMode="auto">
          <a:xfrm>
            <a:off x="9188685" y="1174750"/>
            <a:ext cx="2772833" cy="5533926"/>
          </a:xfrm>
          <a:prstGeom prst="rect">
            <a:avLst/>
          </a:prstGeom>
          <a:solidFill>
            <a:srgbClr val="FFFFFF"/>
          </a:solidFill>
          <a:ln w="9525">
            <a:solidFill>
              <a:schemeClr val="tx1"/>
            </a:solidFill>
            <a:miter lim="800000"/>
            <a:headEnd/>
            <a:tailEnd/>
          </a:ln>
        </p:spPr>
        <p:txBody>
          <a:bodyPr wrap="none" lIns="28302" tIns="14151" rIns="28302" bIns="14151" anchor="ctr"/>
          <a:lstStyle>
            <a:lvl1pPr eaLnBrk="0" hangingPunct="0">
              <a:defRPr sz="2100">
                <a:solidFill>
                  <a:schemeClr val="tx1"/>
                </a:solidFill>
                <a:latin typeface="Arial Narrow" pitchFamily="34" charset="0"/>
              </a:defRPr>
            </a:lvl1pPr>
            <a:lvl2pPr marL="742950" indent="-285750" eaLnBrk="0" hangingPunct="0">
              <a:defRPr sz="2100">
                <a:solidFill>
                  <a:schemeClr val="tx1"/>
                </a:solidFill>
                <a:latin typeface="Arial Narrow" pitchFamily="34" charset="0"/>
              </a:defRPr>
            </a:lvl2pPr>
            <a:lvl3pPr marL="1143000" indent="-228600" eaLnBrk="0" hangingPunct="0">
              <a:defRPr sz="2100">
                <a:solidFill>
                  <a:schemeClr val="tx1"/>
                </a:solidFill>
                <a:latin typeface="Arial Narrow" pitchFamily="34" charset="0"/>
              </a:defRPr>
            </a:lvl3pPr>
            <a:lvl4pPr marL="1600200" indent="-228600" eaLnBrk="0" hangingPunct="0">
              <a:defRPr sz="2100">
                <a:solidFill>
                  <a:schemeClr val="tx1"/>
                </a:solidFill>
                <a:latin typeface="Arial Narrow" pitchFamily="34" charset="0"/>
              </a:defRPr>
            </a:lvl4pPr>
            <a:lvl5pPr marL="2057400" indent="-228600" eaLnBrk="0" hangingPunct="0">
              <a:defRPr sz="2100">
                <a:solidFill>
                  <a:schemeClr val="tx1"/>
                </a:solidFill>
                <a:latin typeface="Arial Narrow" pitchFamily="34" charset="0"/>
              </a:defRPr>
            </a:lvl5pPr>
            <a:lvl6pPr marL="2514600" indent="-228600" eaLnBrk="0" fontAlgn="base" hangingPunct="0">
              <a:spcBef>
                <a:spcPct val="0"/>
              </a:spcBef>
              <a:spcAft>
                <a:spcPct val="0"/>
              </a:spcAft>
              <a:defRPr sz="2100">
                <a:solidFill>
                  <a:schemeClr val="tx1"/>
                </a:solidFill>
                <a:latin typeface="Arial Narrow" pitchFamily="34" charset="0"/>
              </a:defRPr>
            </a:lvl6pPr>
            <a:lvl7pPr marL="2971800" indent="-228600" eaLnBrk="0" fontAlgn="base" hangingPunct="0">
              <a:spcBef>
                <a:spcPct val="0"/>
              </a:spcBef>
              <a:spcAft>
                <a:spcPct val="0"/>
              </a:spcAft>
              <a:defRPr sz="2100">
                <a:solidFill>
                  <a:schemeClr val="tx1"/>
                </a:solidFill>
                <a:latin typeface="Arial Narrow" pitchFamily="34" charset="0"/>
              </a:defRPr>
            </a:lvl7pPr>
            <a:lvl8pPr marL="3429000" indent="-228600" eaLnBrk="0" fontAlgn="base" hangingPunct="0">
              <a:spcBef>
                <a:spcPct val="0"/>
              </a:spcBef>
              <a:spcAft>
                <a:spcPct val="0"/>
              </a:spcAft>
              <a:defRPr sz="2100">
                <a:solidFill>
                  <a:schemeClr val="tx1"/>
                </a:solidFill>
                <a:latin typeface="Arial Narrow" pitchFamily="34" charset="0"/>
              </a:defRPr>
            </a:lvl8pPr>
            <a:lvl9pPr marL="3886200" indent="-228600" eaLnBrk="0" fontAlgn="base" hangingPunct="0">
              <a:spcBef>
                <a:spcPct val="0"/>
              </a:spcBef>
              <a:spcAft>
                <a:spcPct val="0"/>
              </a:spcAft>
              <a:defRPr sz="2100">
                <a:solidFill>
                  <a:schemeClr val="tx1"/>
                </a:solidFill>
                <a:latin typeface="Arial Narrow" pitchFamily="34" charset="0"/>
              </a:defRPr>
            </a:lvl9pPr>
          </a:lstStyle>
          <a:p>
            <a:pPr eaLnBrk="1" hangingPunct="1"/>
            <a:endParaRPr lang="en-US" altLang="en-US" sz="375"/>
          </a:p>
        </p:txBody>
      </p:sp>
    </p:spTree>
    <p:extLst>
      <p:ext uri="{BB962C8B-B14F-4D97-AF65-F5344CB8AC3E}">
        <p14:creationId xmlns:p14="http://schemas.microsoft.com/office/powerpoint/2010/main" val="3965651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dt="0"/>
  <p:txStyles>
    <p:titleStyle>
      <a:lvl1pPr algn="ctr" defTabSz="201981" rtl="0" eaLnBrk="0" fontAlgn="base" hangingPunct="0">
        <a:spcBef>
          <a:spcPct val="0"/>
        </a:spcBef>
        <a:spcAft>
          <a:spcPct val="0"/>
        </a:spcAft>
        <a:defRPr sz="1893">
          <a:solidFill>
            <a:srgbClr val="FFFFFF"/>
          </a:solidFill>
          <a:latin typeface="+mj-lt"/>
          <a:ea typeface="+mj-ea"/>
          <a:cs typeface="+mj-cs"/>
        </a:defRPr>
      </a:lvl1pPr>
      <a:lvl2pPr algn="ctr" defTabSz="201981" rtl="0" eaLnBrk="0" fontAlgn="base" hangingPunct="0">
        <a:spcBef>
          <a:spcPct val="0"/>
        </a:spcBef>
        <a:spcAft>
          <a:spcPct val="0"/>
        </a:spcAft>
        <a:defRPr sz="1893">
          <a:solidFill>
            <a:srgbClr val="FFFFFF"/>
          </a:solidFill>
          <a:latin typeface="Arial Black" pitchFamily="34" charset="0"/>
        </a:defRPr>
      </a:lvl2pPr>
      <a:lvl3pPr algn="ctr" defTabSz="201981" rtl="0" eaLnBrk="0" fontAlgn="base" hangingPunct="0">
        <a:spcBef>
          <a:spcPct val="0"/>
        </a:spcBef>
        <a:spcAft>
          <a:spcPct val="0"/>
        </a:spcAft>
        <a:defRPr sz="1893">
          <a:solidFill>
            <a:srgbClr val="FFFFFF"/>
          </a:solidFill>
          <a:latin typeface="Arial Black" pitchFamily="34" charset="0"/>
        </a:defRPr>
      </a:lvl3pPr>
      <a:lvl4pPr algn="ctr" defTabSz="201981" rtl="0" eaLnBrk="0" fontAlgn="base" hangingPunct="0">
        <a:spcBef>
          <a:spcPct val="0"/>
        </a:spcBef>
        <a:spcAft>
          <a:spcPct val="0"/>
        </a:spcAft>
        <a:defRPr sz="1893">
          <a:solidFill>
            <a:srgbClr val="FFFFFF"/>
          </a:solidFill>
          <a:latin typeface="Arial Black" pitchFamily="34" charset="0"/>
        </a:defRPr>
      </a:lvl4pPr>
      <a:lvl5pPr algn="ctr" defTabSz="201981" rtl="0" eaLnBrk="0" fontAlgn="base" hangingPunct="0">
        <a:spcBef>
          <a:spcPct val="0"/>
        </a:spcBef>
        <a:spcAft>
          <a:spcPct val="0"/>
        </a:spcAft>
        <a:defRPr sz="1893">
          <a:solidFill>
            <a:srgbClr val="FFFFFF"/>
          </a:solidFill>
          <a:latin typeface="Arial Black" pitchFamily="34" charset="0"/>
        </a:defRPr>
      </a:lvl5pPr>
      <a:lvl6pPr marL="141534" algn="ctr" defTabSz="201981" rtl="0" fontAlgn="base">
        <a:spcBef>
          <a:spcPct val="0"/>
        </a:spcBef>
        <a:spcAft>
          <a:spcPct val="0"/>
        </a:spcAft>
        <a:defRPr sz="1893">
          <a:solidFill>
            <a:srgbClr val="FFFFFF"/>
          </a:solidFill>
          <a:latin typeface="Arial Black" pitchFamily="34" charset="0"/>
        </a:defRPr>
      </a:lvl6pPr>
      <a:lvl7pPr marL="283068" algn="ctr" defTabSz="201981" rtl="0" fontAlgn="base">
        <a:spcBef>
          <a:spcPct val="0"/>
        </a:spcBef>
        <a:spcAft>
          <a:spcPct val="0"/>
        </a:spcAft>
        <a:defRPr sz="1893">
          <a:solidFill>
            <a:srgbClr val="FFFFFF"/>
          </a:solidFill>
          <a:latin typeface="Arial Black" pitchFamily="34" charset="0"/>
        </a:defRPr>
      </a:lvl7pPr>
      <a:lvl8pPr marL="424603" algn="ctr" defTabSz="201981" rtl="0" fontAlgn="base">
        <a:spcBef>
          <a:spcPct val="0"/>
        </a:spcBef>
        <a:spcAft>
          <a:spcPct val="0"/>
        </a:spcAft>
        <a:defRPr sz="1893">
          <a:solidFill>
            <a:srgbClr val="FFFFFF"/>
          </a:solidFill>
          <a:latin typeface="Arial Black" pitchFamily="34" charset="0"/>
        </a:defRPr>
      </a:lvl8pPr>
      <a:lvl9pPr marL="566137" algn="ctr" defTabSz="201981" rtl="0" fontAlgn="base">
        <a:spcBef>
          <a:spcPct val="0"/>
        </a:spcBef>
        <a:spcAft>
          <a:spcPct val="0"/>
        </a:spcAft>
        <a:defRPr sz="1893">
          <a:solidFill>
            <a:srgbClr val="FFFFFF"/>
          </a:solidFill>
          <a:latin typeface="Arial Black" pitchFamily="34" charset="0"/>
        </a:defRPr>
      </a:lvl9pPr>
    </p:titleStyle>
    <p:bodyStyle>
      <a:lvl1pPr marL="75682" indent="-75682" algn="l" defTabSz="201981" rtl="0" eaLnBrk="0" fontAlgn="base" hangingPunct="0">
        <a:spcBef>
          <a:spcPct val="20000"/>
        </a:spcBef>
        <a:spcAft>
          <a:spcPct val="0"/>
        </a:spcAft>
        <a:buChar char="•"/>
        <a:defRPr sz="643">
          <a:solidFill>
            <a:schemeClr val="tx1"/>
          </a:solidFill>
          <a:latin typeface="+mn-lt"/>
          <a:ea typeface="+mn-ea"/>
          <a:cs typeface="+mn-cs"/>
        </a:defRPr>
      </a:lvl1pPr>
      <a:lvl2pPr marL="163649" indent="-62413" algn="l" defTabSz="201981" rtl="0" eaLnBrk="0" fontAlgn="base" hangingPunct="0">
        <a:spcBef>
          <a:spcPct val="20000"/>
        </a:spcBef>
        <a:spcAft>
          <a:spcPct val="0"/>
        </a:spcAft>
        <a:buChar char="–"/>
        <a:defRPr sz="643">
          <a:solidFill>
            <a:schemeClr val="tx1"/>
          </a:solidFill>
          <a:latin typeface="+mn-lt"/>
        </a:defRPr>
      </a:lvl2pPr>
      <a:lvl3pPr marL="252599" indent="-50618" algn="l" defTabSz="201981" rtl="0" eaLnBrk="0" fontAlgn="base" hangingPunct="0">
        <a:spcBef>
          <a:spcPct val="20000"/>
        </a:spcBef>
        <a:spcAft>
          <a:spcPct val="0"/>
        </a:spcAft>
        <a:buChar char="•"/>
        <a:defRPr sz="518">
          <a:solidFill>
            <a:schemeClr val="tx1"/>
          </a:solidFill>
          <a:latin typeface="+mn-lt"/>
        </a:defRPr>
      </a:lvl3pPr>
      <a:lvl4pPr marL="353836" indent="-50618" algn="l" defTabSz="201981" rtl="0" eaLnBrk="0" fontAlgn="base" hangingPunct="0">
        <a:spcBef>
          <a:spcPct val="20000"/>
        </a:spcBef>
        <a:spcAft>
          <a:spcPct val="0"/>
        </a:spcAft>
        <a:buChar char="–"/>
        <a:defRPr sz="429">
          <a:solidFill>
            <a:schemeClr val="tx1"/>
          </a:solidFill>
          <a:latin typeface="+mn-lt"/>
        </a:defRPr>
      </a:lvl4pPr>
      <a:lvl5pPr marL="455072" indent="-50618" algn="l" defTabSz="201981" rtl="0" eaLnBrk="0" fontAlgn="base" hangingPunct="0">
        <a:spcBef>
          <a:spcPct val="20000"/>
        </a:spcBef>
        <a:spcAft>
          <a:spcPct val="0"/>
        </a:spcAft>
        <a:buChar char="»"/>
        <a:defRPr sz="429">
          <a:solidFill>
            <a:schemeClr val="tx1"/>
          </a:solidFill>
          <a:latin typeface="+mn-lt"/>
        </a:defRPr>
      </a:lvl5pPr>
      <a:lvl6pPr marL="596606" indent="-50618" algn="l" defTabSz="201981" rtl="0" fontAlgn="base">
        <a:spcBef>
          <a:spcPct val="20000"/>
        </a:spcBef>
        <a:spcAft>
          <a:spcPct val="0"/>
        </a:spcAft>
        <a:buChar char="»"/>
        <a:defRPr sz="429">
          <a:solidFill>
            <a:schemeClr val="tx1"/>
          </a:solidFill>
          <a:latin typeface="+mn-lt"/>
        </a:defRPr>
      </a:lvl6pPr>
      <a:lvl7pPr marL="738140" indent="-50618" algn="l" defTabSz="201981" rtl="0" fontAlgn="base">
        <a:spcBef>
          <a:spcPct val="20000"/>
        </a:spcBef>
        <a:spcAft>
          <a:spcPct val="0"/>
        </a:spcAft>
        <a:buChar char="»"/>
        <a:defRPr sz="429">
          <a:solidFill>
            <a:schemeClr val="tx1"/>
          </a:solidFill>
          <a:latin typeface="+mn-lt"/>
        </a:defRPr>
      </a:lvl7pPr>
      <a:lvl8pPr marL="879674" indent="-50618" algn="l" defTabSz="201981" rtl="0" fontAlgn="base">
        <a:spcBef>
          <a:spcPct val="20000"/>
        </a:spcBef>
        <a:spcAft>
          <a:spcPct val="0"/>
        </a:spcAft>
        <a:buChar char="»"/>
        <a:defRPr sz="429">
          <a:solidFill>
            <a:schemeClr val="tx1"/>
          </a:solidFill>
          <a:latin typeface="+mn-lt"/>
        </a:defRPr>
      </a:lvl8pPr>
      <a:lvl9pPr marL="1021209" indent="-50618" algn="l" defTabSz="201981" rtl="0" fontAlgn="base">
        <a:spcBef>
          <a:spcPct val="20000"/>
        </a:spcBef>
        <a:spcAft>
          <a:spcPct val="0"/>
        </a:spcAft>
        <a:buChar char="»"/>
        <a:defRPr sz="429">
          <a:solidFill>
            <a:schemeClr val="tx1"/>
          </a:solidFill>
          <a:latin typeface="+mn-lt"/>
        </a:defRPr>
      </a:lvl9pPr>
    </p:bodyStyle>
    <p:otherStyle>
      <a:defPPr>
        <a:defRPr lang="en-US"/>
      </a:defPPr>
      <a:lvl1pPr marL="0" algn="l" defTabSz="283068" rtl="0" eaLnBrk="1" latinLnBrk="0" hangingPunct="1">
        <a:defRPr sz="554" kern="1200">
          <a:solidFill>
            <a:schemeClr val="tx1"/>
          </a:solidFill>
          <a:latin typeface="+mn-lt"/>
          <a:ea typeface="+mn-ea"/>
          <a:cs typeface="+mn-cs"/>
        </a:defRPr>
      </a:lvl1pPr>
      <a:lvl2pPr marL="141534" algn="l" defTabSz="283068" rtl="0" eaLnBrk="1" latinLnBrk="0" hangingPunct="1">
        <a:defRPr sz="554" kern="1200">
          <a:solidFill>
            <a:schemeClr val="tx1"/>
          </a:solidFill>
          <a:latin typeface="+mn-lt"/>
          <a:ea typeface="+mn-ea"/>
          <a:cs typeface="+mn-cs"/>
        </a:defRPr>
      </a:lvl2pPr>
      <a:lvl3pPr marL="283068" algn="l" defTabSz="283068" rtl="0" eaLnBrk="1" latinLnBrk="0" hangingPunct="1">
        <a:defRPr sz="554" kern="1200">
          <a:solidFill>
            <a:schemeClr val="tx1"/>
          </a:solidFill>
          <a:latin typeface="+mn-lt"/>
          <a:ea typeface="+mn-ea"/>
          <a:cs typeface="+mn-cs"/>
        </a:defRPr>
      </a:lvl3pPr>
      <a:lvl4pPr marL="424603" algn="l" defTabSz="283068" rtl="0" eaLnBrk="1" latinLnBrk="0" hangingPunct="1">
        <a:defRPr sz="554" kern="1200">
          <a:solidFill>
            <a:schemeClr val="tx1"/>
          </a:solidFill>
          <a:latin typeface="+mn-lt"/>
          <a:ea typeface="+mn-ea"/>
          <a:cs typeface="+mn-cs"/>
        </a:defRPr>
      </a:lvl4pPr>
      <a:lvl5pPr marL="566137" algn="l" defTabSz="283068" rtl="0" eaLnBrk="1" latinLnBrk="0" hangingPunct="1">
        <a:defRPr sz="554" kern="1200">
          <a:solidFill>
            <a:schemeClr val="tx1"/>
          </a:solidFill>
          <a:latin typeface="+mn-lt"/>
          <a:ea typeface="+mn-ea"/>
          <a:cs typeface="+mn-cs"/>
        </a:defRPr>
      </a:lvl5pPr>
      <a:lvl6pPr marL="707671" algn="l" defTabSz="283068" rtl="0" eaLnBrk="1" latinLnBrk="0" hangingPunct="1">
        <a:defRPr sz="554" kern="1200">
          <a:solidFill>
            <a:schemeClr val="tx1"/>
          </a:solidFill>
          <a:latin typeface="+mn-lt"/>
          <a:ea typeface="+mn-ea"/>
          <a:cs typeface="+mn-cs"/>
        </a:defRPr>
      </a:lvl6pPr>
      <a:lvl7pPr marL="849205" algn="l" defTabSz="283068" rtl="0" eaLnBrk="1" latinLnBrk="0" hangingPunct="1">
        <a:defRPr sz="554" kern="1200">
          <a:solidFill>
            <a:schemeClr val="tx1"/>
          </a:solidFill>
          <a:latin typeface="+mn-lt"/>
          <a:ea typeface="+mn-ea"/>
          <a:cs typeface="+mn-cs"/>
        </a:defRPr>
      </a:lvl7pPr>
      <a:lvl8pPr marL="990739" algn="l" defTabSz="283068" rtl="0" eaLnBrk="1" latinLnBrk="0" hangingPunct="1">
        <a:defRPr sz="554" kern="1200">
          <a:solidFill>
            <a:schemeClr val="tx1"/>
          </a:solidFill>
          <a:latin typeface="+mn-lt"/>
          <a:ea typeface="+mn-ea"/>
          <a:cs typeface="+mn-cs"/>
        </a:defRPr>
      </a:lvl8pPr>
      <a:lvl9pPr marL="1132274" algn="l" defTabSz="283068" rtl="0" eaLnBrk="1" latinLnBrk="0" hangingPunct="1">
        <a:defRPr sz="55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79" y="1"/>
            <a:ext cx="10115203" cy="1737360"/>
          </a:xfrm>
        </p:spPr>
        <p:txBody>
          <a:bodyPr>
            <a:normAutofit/>
          </a:bodyPr>
          <a:lstStyle/>
          <a:p>
            <a:r>
              <a:rPr lang="en-US" b="1" dirty="0">
                <a:solidFill>
                  <a:schemeClr val="tx1"/>
                </a:solidFill>
              </a:rPr>
              <a:t>Content</a:t>
            </a:r>
          </a:p>
        </p:txBody>
      </p:sp>
      <p:sp>
        <p:nvSpPr>
          <p:cNvPr id="3" name="Content Placeholder 2"/>
          <p:cNvSpPr>
            <a:spLocks noGrp="1"/>
          </p:cNvSpPr>
          <p:nvPr>
            <p:ph idx="1"/>
          </p:nvPr>
        </p:nvSpPr>
        <p:spPr>
          <a:xfrm>
            <a:off x="1097279" y="2039814"/>
            <a:ext cx="11036568" cy="4268221"/>
          </a:xfrm>
        </p:spPr>
        <p:txBody>
          <a:bodyPr>
            <a:noAutofit/>
          </a:bodyPr>
          <a:lstStyle/>
          <a:p>
            <a:pPr marL="514350" indent="-514350">
              <a:buFont typeface="+mj-lt"/>
              <a:buAutoNum type="arabicPeriod"/>
            </a:pPr>
            <a:r>
              <a:rPr lang="en-US" sz="2400" dirty="0">
                <a:solidFill>
                  <a:schemeClr val="tx1"/>
                </a:solidFill>
              </a:rPr>
              <a:t>Proposed Rulemaking</a:t>
            </a:r>
          </a:p>
          <a:p>
            <a:pPr marL="514350" indent="-514350">
              <a:buFont typeface="+mj-lt"/>
              <a:buAutoNum type="arabicPeriod"/>
            </a:pPr>
            <a:r>
              <a:rPr lang="en-US" sz="2400" dirty="0">
                <a:solidFill>
                  <a:schemeClr val="tx1"/>
                </a:solidFill>
              </a:rPr>
              <a:t>Enforcement Action</a:t>
            </a:r>
          </a:p>
          <a:p>
            <a:pPr marL="514350" indent="-514350">
              <a:buFont typeface="+mj-lt"/>
              <a:buAutoNum type="arabicPeriod"/>
            </a:pPr>
            <a:r>
              <a:rPr lang="en-US" sz="2400" dirty="0">
                <a:solidFill>
                  <a:schemeClr val="tx1"/>
                </a:solidFill>
              </a:rPr>
              <a:t>CompareMaine Version 9.0</a:t>
            </a:r>
          </a:p>
          <a:p>
            <a:pPr marL="514350" indent="-514350">
              <a:buFont typeface="+mj-lt"/>
              <a:buAutoNum type="arabicPeriod"/>
            </a:pPr>
            <a:r>
              <a:rPr lang="en-US" sz="2400" dirty="0">
                <a:solidFill>
                  <a:schemeClr val="tx1"/>
                </a:solidFill>
              </a:rPr>
              <a:t>Public Law Chapter 668, </a:t>
            </a:r>
            <a:r>
              <a:rPr lang="en-US" sz="2400" i="1" dirty="0"/>
              <a:t>An Act To Protect Consumers from Surprise Emergency Medical Bills &amp; </a:t>
            </a:r>
            <a:r>
              <a:rPr lang="en-US" sz="2400" dirty="0"/>
              <a:t>Impact on MHDO</a:t>
            </a:r>
          </a:p>
          <a:p>
            <a:pPr marL="514350" indent="-514350">
              <a:buFont typeface="+mj-lt"/>
              <a:buAutoNum type="arabicPeriod"/>
            </a:pPr>
            <a:r>
              <a:rPr lang="en-US" sz="2400" dirty="0">
                <a:solidFill>
                  <a:schemeClr val="tx1"/>
                </a:solidFill>
              </a:rPr>
              <a:t>Key Project for next 12 Months</a:t>
            </a:r>
          </a:p>
          <a:p>
            <a:pPr marL="514350" indent="-514350">
              <a:buFont typeface="+mj-lt"/>
              <a:buAutoNum type="arabicPeriod"/>
            </a:pPr>
            <a:r>
              <a:rPr lang="en-US" sz="2400" dirty="0">
                <a:solidFill>
                  <a:schemeClr val="tx1"/>
                </a:solidFill>
              </a:rPr>
              <a:t>Maine Quality Forum Update</a:t>
            </a:r>
          </a:p>
          <a:p>
            <a:pPr marL="635508" lvl="1" indent="-342900">
              <a:buFont typeface="Wingdings" panose="05000000000000000000" pitchFamily="2" charset="2"/>
              <a:buChar char="§"/>
            </a:pPr>
            <a:r>
              <a:rPr lang="en-US" sz="2000" dirty="0">
                <a:solidFill>
                  <a:schemeClr val="tx1"/>
                </a:solidFill>
              </a:rPr>
              <a:t>HAI External Validation</a:t>
            </a:r>
          </a:p>
          <a:p>
            <a:pPr marL="635508" lvl="1" indent="-342900">
              <a:buFont typeface="Wingdings" panose="05000000000000000000" pitchFamily="2" charset="2"/>
              <a:buChar char="§"/>
            </a:pPr>
            <a:r>
              <a:rPr lang="en-US" sz="2000" dirty="0">
                <a:solidFill>
                  <a:schemeClr val="tx1"/>
                </a:solidFill>
              </a:rPr>
              <a:t>Primary Care Spending in State of Maine, 2021 Report</a:t>
            </a:r>
          </a:p>
          <a:p>
            <a:pPr marL="806958" lvl="1" indent="-514350">
              <a:buFont typeface="+mj-lt"/>
              <a:buAutoNum type="arabicPeriod"/>
            </a:pPr>
            <a:endParaRPr lang="en-US" sz="1400" dirty="0">
              <a:solidFill>
                <a:schemeClr val="tx1"/>
              </a:solidFill>
            </a:endParaRPr>
          </a:p>
        </p:txBody>
      </p:sp>
      <p:sp>
        <p:nvSpPr>
          <p:cNvPr id="4" name="Slide Number Placeholder 3"/>
          <p:cNvSpPr>
            <a:spLocks noGrp="1"/>
          </p:cNvSpPr>
          <p:nvPr>
            <p:ph type="sldNum" sz="quarter" idx="12"/>
          </p:nvPr>
        </p:nvSpPr>
        <p:spPr/>
        <p:txBody>
          <a:bodyPr/>
          <a:lstStyle/>
          <a:p>
            <a:r>
              <a:rPr lang="en-US" dirty="0"/>
              <a:t>Page 1</a:t>
            </a:r>
          </a:p>
        </p:txBody>
      </p:sp>
      <p:pic>
        <p:nvPicPr>
          <p:cNvPr id="7" name="Picture 6"/>
          <p:cNvPicPr>
            <a:picLocks noChangeAspect="1"/>
          </p:cNvPicPr>
          <p:nvPr/>
        </p:nvPicPr>
        <p:blipFill>
          <a:blip r:embed="rId3"/>
          <a:stretch>
            <a:fillRect/>
          </a:stretch>
        </p:blipFill>
        <p:spPr>
          <a:xfrm>
            <a:off x="3892060" y="0"/>
            <a:ext cx="4501663" cy="1055078"/>
          </a:xfrm>
          <a:prstGeom prst="rect">
            <a:avLst/>
          </a:prstGeom>
          <a:solidFill>
            <a:schemeClr val="bg1"/>
          </a:solidFill>
        </p:spPr>
      </p:pic>
      <p:sp>
        <p:nvSpPr>
          <p:cNvPr id="8" name="Footer Placeholder 7">
            <a:extLst>
              <a:ext uri="{FF2B5EF4-FFF2-40B4-BE49-F238E27FC236}">
                <a16:creationId xmlns:a16="http://schemas.microsoft.com/office/drawing/2014/main" id="{7C1BF7BC-1AD9-43D3-A3F0-C757032F0D42}"/>
              </a:ext>
            </a:extLst>
          </p:cNvPr>
          <p:cNvSpPr>
            <a:spLocks noGrp="1"/>
          </p:cNvSpPr>
          <p:nvPr>
            <p:ph type="ftr" sz="quarter" idx="11"/>
          </p:nvPr>
        </p:nvSpPr>
        <p:spPr/>
        <p:txBody>
          <a:bodyPr/>
          <a:lstStyle/>
          <a:p>
            <a:r>
              <a:rPr lang="en-US"/>
              <a:t>MHDO Board Meeting June 4, 2020</a:t>
            </a:r>
            <a:endParaRPr lang="en-US" dirty="0"/>
          </a:p>
        </p:txBody>
      </p:sp>
    </p:spTree>
    <p:extLst>
      <p:ext uri="{BB962C8B-B14F-4D97-AF65-F5344CB8AC3E}">
        <p14:creationId xmlns:p14="http://schemas.microsoft.com/office/powerpoint/2010/main" val="2542654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79" y="286603"/>
            <a:ext cx="10115203" cy="1450757"/>
          </a:xfrm>
        </p:spPr>
        <p:txBody>
          <a:bodyPr/>
          <a:lstStyle/>
          <a:p>
            <a:r>
              <a:rPr lang="en-US" b="1" dirty="0"/>
              <a:t>CompareMaine 9.0</a:t>
            </a:r>
          </a:p>
        </p:txBody>
      </p:sp>
      <p:sp>
        <p:nvSpPr>
          <p:cNvPr id="3" name="Content Placeholder 2"/>
          <p:cNvSpPr>
            <a:spLocks noGrp="1"/>
          </p:cNvSpPr>
          <p:nvPr>
            <p:ph idx="1"/>
          </p:nvPr>
        </p:nvSpPr>
        <p:spPr>
          <a:xfrm>
            <a:off x="1013196" y="1737359"/>
            <a:ext cx="11073701" cy="4596063"/>
          </a:xfrm>
        </p:spPr>
        <p:txBody>
          <a:bodyPr>
            <a:normAutofit/>
          </a:bodyPr>
          <a:lstStyle/>
          <a:p>
            <a:pPr>
              <a:lnSpc>
                <a:spcPct val="100000"/>
              </a:lnSpc>
              <a:buFont typeface="Wingdings" panose="05000000000000000000" pitchFamily="2" charset="2"/>
              <a:buChar char="Ø"/>
            </a:pPr>
            <a:r>
              <a:rPr lang="en-US" sz="2500" dirty="0">
                <a:solidFill>
                  <a:schemeClr val="tx1"/>
                </a:solidFill>
              </a:rPr>
              <a:t>Scheduled to launch December 2020 (claims represent period </a:t>
            </a:r>
            <a:r>
              <a:rPr lang="en-US" sz="2400" dirty="0"/>
              <a:t>April 1, 2019 – March 31, 2020);</a:t>
            </a:r>
            <a:endParaRPr lang="en-US" sz="2400" dirty="0">
              <a:solidFill>
                <a:schemeClr val="tx1"/>
              </a:solidFill>
            </a:endParaRPr>
          </a:p>
          <a:p>
            <a:pPr>
              <a:lnSpc>
                <a:spcPct val="100000"/>
              </a:lnSpc>
              <a:buFont typeface="Wingdings" panose="05000000000000000000" pitchFamily="2" charset="2"/>
              <a:buChar char="Ø"/>
            </a:pPr>
            <a:r>
              <a:rPr lang="en-US" sz="2500" dirty="0">
                <a:solidFill>
                  <a:schemeClr val="tx1"/>
                </a:solidFill>
              </a:rPr>
              <a:t>Adding 27 new procedures</a:t>
            </a:r>
          </a:p>
          <a:p>
            <a:pPr lvl="2">
              <a:lnSpc>
                <a:spcPct val="100000"/>
              </a:lnSpc>
              <a:buFont typeface="Wingdings" panose="05000000000000000000" pitchFamily="2" charset="2"/>
              <a:buChar char="Ø"/>
            </a:pPr>
            <a:r>
              <a:rPr lang="en-US" sz="2400" dirty="0">
                <a:solidFill>
                  <a:schemeClr val="tx1"/>
                </a:solidFill>
              </a:rPr>
              <a:t>CM 9.0 payments will represent </a:t>
            </a:r>
            <a:r>
              <a:rPr lang="en-US" sz="2400" b="1" dirty="0">
                <a:solidFill>
                  <a:schemeClr val="tx1"/>
                </a:solidFill>
              </a:rPr>
              <a:t>over 63% </a:t>
            </a:r>
            <a:r>
              <a:rPr lang="en-US" sz="2400" dirty="0">
                <a:solidFill>
                  <a:schemeClr val="tx1"/>
                </a:solidFill>
              </a:rPr>
              <a:t>of total commercial payments reported in the APCD</a:t>
            </a:r>
          </a:p>
          <a:p>
            <a:pPr>
              <a:lnSpc>
                <a:spcPct val="100000"/>
              </a:lnSpc>
              <a:buFont typeface="Wingdings" panose="05000000000000000000" pitchFamily="2" charset="2"/>
              <a:buChar char="Ø"/>
            </a:pPr>
            <a:r>
              <a:rPr lang="en-US" sz="2500" dirty="0">
                <a:solidFill>
                  <a:schemeClr val="tx1"/>
                </a:solidFill>
              </a:rPr>
              <a:t> Adding 32 new facilities (</a:t>
            </a:r>
            <a:r>
              <a:rPr lang="en-US" sz="2000" dirty="0">
                <a:solidFill>
                  <a:schemeClr val="tx1"/>
                </a:solidFill>
              </a:rPr>
              <a:t>defined as a</a:t>
            </a:r>
            <a:r>
              <a:rPr lang="en-US" sz="2000" dirty="0"/>
              <a:t>n organization that provides healthcare services and procedures. This includes hospitals, surgical centers, diagnostic imaging centers, health centers, laboratories, and clinics.) </a:t>
            </a:r>
            <a:endParaRPr lang="en-US" sz="2500" dirty="0">
              <a:solidFill>
                <a:schemeClr val="tx1"/>
              </a:solidFill>
            </a:endParaRPr>
          </a:p>
          <a:p>
            <a:pPr>
              <a:lnSpc>
                <a:spcPct val="100000"/>
              </a:lnSpc>
              <a:buFont typeface="Wingdings" panose="05000000000000000000" pitchFamily="2" charset="2"/>
              <a:buChar char="Ø"/>
            </a:pPr>
            <a:endParaRPr lang="en-US" sz="500" dirty="0">
              <a:solidFill>
                <a:schemeClr val="tx1"/>
              </a:solidFill>
            </a:endParaRPr>
          </a:p>
        </p:txBody>
      </p:sp>
      <p:sp>
        <p:nvSpPr>
          <p:cNvPr id="4" name="Slide Number Placeholder 3"/>
          <p:cNvSpPr>
            <a:spLocks noGrp="1"/>
          </p:cNvSpPr>
          <p:nvPr>
            <p:ph type="sldNum" sz="quarter" idx="12"/>
          </p:nvPr>
        </p:nvSpPr>
        <p:spPr/>
        <p:txBody>
          <a:bodyPr/>
          <a:lstStyle/>
          <a:p>
            <a:pPr lvl="0">
              <a:defRPr/>
            </a:pPr>
            <a:r>
              <a:rPr lang="en-US" dirty="0"/>
              <a:t>Page </a:t>
            </a:r>
            <a:fld id="{4CE482DC-2269-4F26-9D2A-7E44B1A4CD85}" type="slidenum">
              <a:rPr kumimoji="0" lang="en-US" sz="2200" b="0" i="0" u="none" strike="noStrike" kern="1200" cap="none" spc="0" normalizeH="0" baseline="0" noProof="0" smtClean="0">
                <a:ln>
                  <a:noFill/>
                </a:ln>
                <a:solidFill>
                  <a:srgbClr val="FFFFFF"/>
                </a:solidFill>
                <a:effectLst/>
                <a:uLnTx/>
                <a:uFillTx/>
                <a:latin typeface="Calibri" panose="020F0502020204030204"/>
                <a:ea typeface="+mn-ea"/>
                <a:cs typeface="+mn-cs"/>
              </a:rPr>
              <a:pPr lvl="0">
                <a:defRPr/>
              </a:pPr>
              <a:t>10</a:t>
            </a:fld>
            <a:endParaRPr kumimoji="0" lang="en-US" sz="2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6" name="Picture 2" descr="CompareMaine">
            <a:extLst>
              <a:ext uri="{FF2B5EF4-FFF2-40B4-BE49-F238E27FC236}">
                <a16:creationId xmlns:a16="http://schemas.microsoft.com/office/drawing/2014/main" id="{F73E799D-B25F-48B5-8447-38517D6B0E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72718" y="1011981"/>
            <a:ext cx="2223847" cy="518026"/>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5BBECA84-68B7-4639-910F-0A41E2E81695}"/>
              </a:ext>
            </a:extLst>
          </p:cNvPr>
          <p:cNvSpPr>
            <a:spLocks noGrp="1"/>
          </p:cNvSpPr>
          <p:nvPr>
            <p:ph type="ftr" sz="quarter" idx="11"/>
          </p:nvPr>
        </p:nvSpPr>
        <p:spPr/>
        <p:txBody>
          <a:bodyPr/>
          <a:lstStyle/>
          <a:p>
            <a:r>
              <a:rPr lang="en-US"/>
              <a:t>MHDO Board Meeting June 4, 2020</a:t>
            </a:r>
            <a:endParaRPr lang="en-US" dirty="0"/>
          </a:p>
        </p:txBody>
      </p:sp>
    </p:spTree>
    <p:extLst>
      <p:ext uri="{BB962C8B-B14F-4D97-AF65-F5344CB8AC3E}">
        <p14:creationId xmlns:p14="http://schemas.microsoft.com/office/powerpoint/2010/main" val="872616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240A2FC-E2C3-458D-96B4-5DF9028D93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a16="http://schemas.microsoft.com/office/drawing/2014/main" id="{5F097929-F3D6-4D1F-8AFC-CF348171A9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8" name="Straight Connector 17">
            <a:extLst>
              <a:ext uri="{FF2B5EF4-FFF2-40B4-BE49-F238E27FC236}">
                <a16:creationId xmlns:a16="http://schemas.microsoft.com/office/drawing/2014/main" id="{43074C91-9045-414B-B5F9-567DAE3EED2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20" name="Rectangle 19">
            <a:extLst>
              <a:ext uri="{FF2B5EF4-FFF2-40B4-BE49-F238E27FC236}">
                <a16:creationId xmlns:a16="http://schemas.microsoft.com/office/drawing/2014/main" id="{B4D0E555-16F6-44D0-BF56-AF5FF5BDE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8117041D-1A7B-4ECA-AB68-3CFDB6726B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7613486" y="0"/>
            <a:ext cx="458473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96885" y="640080"/>
            <a:ext cx="3659246" cy="2926080"/>
          </a:xfrm>
        </p:spPr>
        <p:txBody>
          <a:bodyPr vert="horz" lIns="91440" tIns="45720" rIns="91440" bIns="45720" rtlCol="0" anchor="b">
            <a:normAutofit/>
          </a:bodyPr>
          <a:lstStyle/>
          <a:p>
            <a:r>
              <a:rPr lang="en-US" sz="4400" b="1" dirty="0">
                <a:solidFill>
                  <a:srgbClr val="FFFFFF"/>
                </a:solidFill>
              </a:rPr>
              <a:t>Procedure Categories on CompareMaine</a:t>
            </a:r>
          </a:p>
        </p:txBody>
      </p:sp>
      <p:sp>
        <p:nvSpPr>
          <p:cNvPr id="5" name="Footer Placeholder 4">
            <a:extLst>
              <a:ext uri="{FF2B5EF4-FFF2-40B4-BE49-F238E27FC236}">
                <a16:creationId xmlns:a16="http://schemas.microsoft.com/office/drawing/2014/main" id="{5BBECA84-68B7-4639-910F-0A41E2E81695}"/>
              </a:ext>
            </a:extLst>
          </p:cNvPr>
          <p:cNvSpPr>
            <a:spLocks noGrp="1"/>
          </p:cNvSpPr>
          <p:nvPr>
            <p:ph type="ftr" sz="quarter" idx="11"/>
          </p:nvPr>
        </p:nvSpPr>
        <p:spPr>
          <a:xfrm>
            <a:off x="274849" y="6459785"/>
            <a:ext cx="7050183" cy="365125"/>
          </a:xfrm>
        </p:spPr>
        <p:txBody>
          <a:bodyPr vert="horz" lIns="91440" tIns="45720" rIns="91440" bIns="45720" rtlCol="0" anchor="ctr">
            <a:norm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900" b="0" i="0" u="none" strike="noStrike" kern="1200" cap="all" spc="0" normalizeH="0" baseline="0" noProof="0">
                <a:ln>
                  <a:noFill/>
                </a:ln>
                <a:solidFill>
                  <a:srgbClr val="242852"/>
                </a:solidFill>
                <a:effectLst/>
                <a:uLnTx/>
                <a:uFillTx/>
                <a:latin typeface="Calibri" panose="020F0502020204030204"/>
                <a:ea typeface="+mn-ea"/>
                <a:cs typeface="+mn-cs"/>
              </a:rPr>
              <a:t>MHDO Board Meeting June 4, 2020</a:t>
            </a:r>
          </a:p>
        </p:txBody>
      </p:sp>
      <p:sp>
        <p:nvSpPr>
          <p:cNvPr id="24" name="Rectangle 23">
            <a:extLst>
              <a:ext uri="{FF2B5EF4-FFF2-40B4-BE49-F238E27FC236}">
                <a16:creationId xmlns:a16="http://schemas.microsoft.com/office/drawing/2014/main" id="{EF9C14D5-64ED-4C3C-A0D2-6C2AE1AE92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06"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Slide Number Placeholder 3"/>
          <p:cNvSpPr>
            <a:spLocks noGrp="1"/>
          </p:cNvSpPr>
          <p:nvPr>
            <p:ph type="sldNum" sz="quarter" idx="12"/>
          </p:nvPr>
        </p:nvSpPr>
        <p:spPr>
          <a:xfrm>
            <a:off x="11030574" y="6459785"/>
            <a:ext cx="725557"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r>
              <a:rPr kumimoji="0" lang="en-US" sz="1050" b="0" i="0" u="none" strike="noStrike" kern="1200" cap="none" spc="0" normalizeH="0" baseline="0" noProof="0">
                <a:ln>
                  <a:noFill/>
                </a:ln>
                <a:solidFill>
                  <a:srgbClr val="FFFFFF"/>
                </a:solidFill>
                <a:effectLst/>
                <a:uLnTx/>
                <a:uFillTx/>
                <a:latin typeface="Calibri" panose="020F0502020204030204"/>
                <a:ea typeface="+mn-ea"/>
                <a:cs typeface="+mn-cs"/>
              </a:rPr>
              <a:t>Page </a:t>
            </a:r>
            <a:fld id="{4CE482DC-2269-4F26-9D2A-7E44B1A4CD85}" type="slidenum">
              <a:rPr kumimoji="0" lang="en-US"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11</a:t>
            </a:fld>
            <a:endParaRPr kumimoji="0" lang="en-US" sz="105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aphicFrame>
        <p:nvGraphicFramePr>
          <p:cNvPr id="3" name="Table 5">
            <a:extLst>
              <a:ext uri="{FF2B5EF4-FFF2-40B4-BE49-F238E27FC236}">
                <a16:creationId xmlns:a16="http://schemas.microsoft.com/office/drawing/2014/main" id="{B4FC6844-3138-4944-AE32-C4DD45B6BF5C}"/>
              </a:ext>
            </a:extLst>
          </p:cNvPr>
          <p:cNvGraphicFramePr>
            <a:graphicFrameLocks noGrp="1"/>
          </p:cNvGraphicFramePr>
          <p:nvPr>
            <p:extLst>
              <p:ext uri="{D42A27DB-BD31-4B8C-83A1-F6EECF244321}">
                <p14:modId xmlns:p14="http://schemas.microsoft.com/office/powerpoint/2010/main" val="120481263"/>
              </p:ext>
            </p:extLst>
          </p:nvPr>
        </p:nvGraphicFramePr>
        <p:xfrm>
          <a:off x="267409" y="331731"/>
          <a:ext cx="7057623" cy="5943600"/>
        </p:xfrm>
        <a:graphic>
          <a:graphicData uri="http://schemas.openxmlformats.org/drawingml/2006/table">
            <a:tbl>
              <a:tblPr firstRow="1" bandRow="1">
                <a:tableStyleId>{5C22544A-7EE6-4342-B048-85BDC9FD1C3A}</a:tableStyleId>
              </a:tblPr>
              <a:tblGrid>
                <a:gridCol w="3147673">
                  <a:extLst>
                    <a:ext uri="{9D8B030D-6E8A-4147-A177-3AD203B41FA5}">
                      <a16:colId xmlns:a16="http://schemas.microsoft.com/office/drawing/2014/main" val="779600305"/>
                    </a:ext>
                  </a:extLst>
                </a:gridCol>
                <a:gridCol w="2223114">
                  <a:extLst>
                    <a:ext uri="{9D8B030D-6E8A-4147-A177-3AD203B41FA5}">
                      <a16:colId xmlns:a16="http://schemas.microsoft.com/office/drawing/2014/main" val="257821490"/>
                    </a:ext>
                  </a:extLst>
                </a:gridCol>
                <a:gridCol w="1686836">
                  <a:extLst>
                    <a:ext uri="{9D8B030D-6E8A-4147-A177-3AD203B41FA5}">
                      <a16:colId xmlns:a16="http://schemas.microsoft.com/office/drawing/2014/main" val="3541912452"/>
                    </a:ext>
                  </a:extLst>
                </a:gridCol>
              </a:tblGrid>
              <a:tr h="1150839">
                <a:tc>
                  <a:txBody>
                    <a:bodyPr/>
                    <a:lstStyle/>
                    <a:p>
                      <a:r>
                        <a:rPr lang="en-US" dirty="0"/>
                        <a:t>Category</a:t>
                      </a:r>
                    </a:p>
                  </a:txBody>
                  <a:tcPr anchor="ctr"/>
                </a:tc>
                <a:tc>
                  <a:txBody>
                    <a:bodyPr/>
                    <a:lstStyle/>
                    <a:p>
                      <a:r>
                        <a:rPr lang="en-US" dirty="0"/>
                        <a:t>% Total Paid on CM compared to same categories in APCD (commercial only)</a:t>
                      </a:r>
                    </a:p>
                  </a:txBody>
                  <a:tcPr anchor="ctr"/>
                </a:tc>
                <a:tc>
                  <a:txBody>
                    <a:bodyPr/>
                    <a:lstStyle/>
                    <a:p>
                      <a:r>
                        <a:rPr lang="en-US" dirty="0"/>
                        <a:t># CPT Codes on CM vs. AMA</a:t>
                      </a:r>
                    </a:p>
                  </a:txBody>
                  <a:tcPr anchor="ctr"/>
                </a:tc>
                <a:extLst>
                  <a:ext uri="{0D108BD9-81ED-4DB2-BD59-A6C34878D82A}">
                    <a16:rowId xmlns:a16="http://schemas.microsoft.com/office/drawing/2014/main" val="130242556"/>
                  </a:ext>
                </a:extLst>
              </a:tr>
              <a:tr h="359022">
                <a:tc>
                  <a:txBody>
                    <a:bodyPr/>
                    <a:lstStyle/>
                    <a:p>
                      <a:r>
                        <a:rPr lang="en-US" dirty="0"/>
                        <a:t>Cardiology</a:t>
                      </a:r>
                    </a:p>
                  </a:txBody>
                  <a:tcPr/>
                </a:tc>
                <a:tc>
                  <a:txBody>
                    <a:bodyPr/>
                    <a:lstStyle/>
                    <a:p>
                      <a:r>
                        <a:rPr lang="en-US" dirty="0"/>
                        <a:t>73%</a:t>
                      </a:r>
                    </a:p>
                  </a:txBody>
                  <a:tcPr/>
                </a:tc>
                <a:tc>
                  <a:txBody>
                    <a:bodyPr/>
                    <a:lstStyle/>
                    <a:p>
                      <a:r>
                        <a:rPr lang="en-US" dirty="0"/>
                        <a:t>6 / 47</a:t>
                      </a:r>
                    </a:p>
                  </a:txBody>
                  <a:tcPr/>
                </a:tc>
                <a:extLst>
                  <a:ext uri="{0D108BD9-81ED-4DB2-BD59-A6C34878D82A}">
                    <a16:rowId xmlns:a16="http://schemas.microsoft.com/office/drawing/2014/main" val="3468007442"/>
                  </a:ext>
                </a:extLst>
              </a:tr>
              <a:tr h="359022">
                <a:tc>
                  <a:txBody>
                    <a:bodyPr/>
                    <a:lstStyle/>
                    <a:p>
                      <a:r>
                        <a:rPr lang="en-US" dirty="0"/>
                        <a:t>Deliveries</a:t>
                      </a:r>
                    </a:p>
                  </a:txBody>
                  <a:tcPr/>
                </a:tc>
                <a:tc>
                  <a:txBody>
                    <a:bodyPr/>
                    <a:lstStyle/>
                    <a:p>
                      <a:r>
                        <a:rPr lang="en-US" dirty="0"/>
                        <a:t>100%</a:t>
                      </a:r>
                    </a:p>
                  </a:txBody>
                  <a:tcPr/>
                </a:tc>
                <a:tc>
                  <a:txBody>
                    <a:bodyPr/>
                    <a:lstStyle/>
                    <a:p>
                      <a:r>
                        <a:rPr lang="en-US" dirty="0"/>
                        <a:t>12 / 12</a:t>
                      </a:r>
                    </a:p>
                  </a:txBody>
                  <a:tcPr/>
                </a:tc>
                <a:extLst>
                  <a:ext uri="{0D108BD9-81ED-4DB2-BD59-A6C34878D82A}">
                    <a16:rowId xmlns:a16="http://schemas.microsoft.com/office/drawing/2014/main" val="245875825"/>
                  </a:ext>
                </a:extLst>
              </a:tr>
              <a:tr h="359022">
                <a:tc>
                  <a:txBody>
                    <a:bodyPr/>
                    <a:lstStyle/>
                    <a:p>
                      <a:r>
                        <a:rPr lang="en-US" dirty="0"/>
                        <a:t>Emergency Department</a:t>
                      </a:r>
                    </a:p>
                  </a:txBody>
                  <a:tcPr/>
                </a:tc>
                <a:tc>
                  <a:txBody>
                    <a:bodyPr/>
                    <a:lstStyle/>
                    <a:p>
                      <a:r>
                        <a:rPr lang="en-US" dirty="0"/>
                        <a:t>30%</a:t>
                      </a:r>
                    </a:p>
                  </a:txBody>
                  <a:tcPr/>
                </a:tc>
                <a:tc>
                  <a:txBody>
                    <a:bodyPr/>
                    <a:lstStyle/>
                    <a:p>
                      <a:r>
                        <a:rPr lang="en-US" dirty="0"/>
                        <a:t>3 / 5</a:t>
                      </a:r>
                    </a:p>
                  </a:txBody>
                  <a:tcPr/>
                </a:tc>
                <a:extLst>
                  <a:ext uri="{0D108BD9-81ED-4DB2-BD59-A6C34878D82A}">
                    <a16:rowId xmlns:a16="http://schemas.microsoft.com/office/drawing/2014/main" val="2747986085"/>
                  </a:ext>
                </a:extLst>
              </a:tr>
              <a:tr h="359022">
                <a:tc>
                  <a:txBody>
                    <a:bodyPr/>
                    <a:lstStyle/>
                    <a:p>
                      <a:r>
                        <a:rPr lang="en-US" dirty="0"/>
                        <a:t>Integrative Medicine</a:t>
                      </a:r>
                    </a:p>
                  </a:txBody>
                  <a:tcPr/>
                </a:tc>
                <a:tc>
                  <a:txBody>
                    <a:bodyPr/>
                    <a:lstStyle/>
                    <a:p>
                      <a:r>
                        <a:rPr lang="en-US" dirty="0"/>
                        <a:t>84%</a:t>
                      </a:r>
                    </a:p>
                  </a:txBody>
                  <a:tcPr/>
                </a:tc>
                <a:tc>
                  <a:txBody>
                    <a:bodyPr/>
                    <a:lstStyle/>
                    <a:p>
                      <a:r>
                        <a:rPr lang="en-US" dirty="0"/>
                        <a:t>12 / 16</a:t>
                      </a:r>
                    </a:p>
                  </a:txBody>
                  <a:tcPr/>
                </a:tc>
                <a:extLst>
                  <a:ext uri="{0D108BD9-81ED-4DB2-BD59-A6C34878D82A}">
                    <a16:rowId xmlns:a16="http://schemas.microsoft.com/office/drawing/2014/main" val="364182621"/>
                  </a:ext>
                </a:extLst>
              </a:tr>
              <a:tr h="359022">
                <a:tc>
                  <a:txBody>
                    <a:bodyPr/>
                    <a:lstStyle/>
                    <a:p>
                      <a:r>
                        <a:rPr lang="en-US" dirty="0"/>
                        <a:t>Laboratory</a:t>
                      </a:r>
                    </a:p>
                  </a:txBody>
                  <a:tcPr/>
                </a:tc>
                <a:tc>
                  <a:txBody>
                    <a:bodyPr/>
                    <a:lstStyle/>
                    <a:p>
                      <a:r>
                        <a:rPr lang="en-US" dirty="0"/>
                        <a:t>58%</a:t>
                      </a:r>
                    </a:p>
                  </a:txBody>
                  <a:tcPr/>
                </a:tc>
                <a:tc>
                  <a:txBody>
                    <a:bodyPr/>
                    <a:lstStyle/>
                    <a:p>
                      <a:r>
                        <a:rPr lang="en-US" dirty="0"/>
                        <a:t>98 / 1,433</a:t>
                      </a:r>
                    </a:p>
                  </a:txBody>
                  <a:tcPr/>
                </a:tc>
                <a:extLst>
                  <a:ext uri="{0D108BD9-81ED-4DB2-BD59-A6C34878D82A}">
                    <a16:rowId xmlns:a16="http://schemas.microsoft.com/office/drawing/2014/main" val="1986436400"/>
                  </a:ext>
                </a:extLst>
              </a:tr>
              <a:tr h="359022">
                <a:tc>
                  <a:txBody>
                    <a:bodyPr/>
                    <a:lstStyle/>
                    <a:p>
                      <a:r>
                        <a:rPr lang="en-US" dirty="0"/>
                        <a:t>Mental &amp; Behavioral Health</a:t>
                      </a:r>
                    </a:p>
                  </a:txBody>
                  <a:tcPr/>
                </a:tc>
                <a:tc>
                  <a:txBody>
                    <a:bodyPr/>
                    <a:lstStyle/>
                    <a:p>
                      <a:r>
                        <a:rPr lang="en-US" dirty="0"/>
                        <a:t>97%</a:t>
                      </a:r>
                    </a:p>
                  </a:txBody>
                  <a:tcPr/>
                </a:tc>
                <a:tc>
                  <a:txBody>
                    <a:bodyPr/>
                    <a:lstStyle/>
                    <a:p>
                      <a:r>
                        <a:rPr lang="en-US" dirty="0"/>
                        <a:t>14 / 36</a:t>
                      </a:r>
                    </a:p>
                  </a:txBody>
                  <a:tcPr/>
                </a:tc>
                <a:extLst>
                  <a:ext uri="{0D108BD9-81ED-4DB2-BD59-A6C34878D82A}">
                    <a16:rowId xmlns:a16="http://schemas.microsoft.com/office/drawing/2014/main" val="4037614441"/>
                  </a:ext>
                </a:extLst>
              </a:tr>
              <a:tr h="359022">
                <a:tc>
                  <a:txBody>
                    <a:bodyPr/>
                    <a:lstStyle/>
                    <a:p>
                      <a:r>
                        <a:rPr lang="en-US" dirty="0"/>
                        <a:t>OB/GYN</a:t>
                      </a:r>
                    </a:p>
                  </a:txBody>
                  <a:tcPr/>
                </a:tc>
                <a:tc>
                  <a:txBody>
                    <a:bodyPr/>
                    <a:lstStyle/>
                    <a:p>
                      <a:r>
                        <a:rPr lang="en-US" dirty="0"/>
                        <a:t>66%</a:t>
                      </a:r>
                    </a:p>
                  </a:txBody>
                  <a:tcPr/>
                </a:tc>
                <a:tc>
                  <a:txBody>
                    <a:bodyPr/>
                    <a:lstStyle/>
                    <a:p>
                      <a:r>
                        <a:rPr lang="en-US" dirty="0"/>
                        <a:t>10 / 263</a:t>
                      </a:r>
                    </a:p>
                  </a:txBody>
                  <a:tcPr/>
                </a:tc>
                <a:extLst>
                  <a:ext uri="{0D108BD9-81ED-4DB2-BD59-A6C34878D82A}">
                    <a16:rowId xmlns:a16="http://schemas.microsoft.com/office/drawing/2014/main" val="3981306678"/>
                  </a:ext>
                </a:extLst>
              </a:tr>
              <a:tr h="359022">
                <a:tc>
                  <a:txBody>
                    <a:bodyPr/>
                    <a:lstStyle/>
                    <a:p>
                      <a:r>
                        <a:rPr lang="en-US" dirty="0"/>
                        <a:t>Office Visits</a:t>
                      </a:r>
                    </a:p>
                  </a:txBody>
                  <a:tcPr/>
                </a:tc>
                <a:tc>
                  <a:txBody>
                    <a:bodyPr/>
                    <a:lstStyle/>
                    <a:p>
                      <a:r>
                        <a:rPr lang="en-US" dirty="0"/>
                        <a:t>99%</a:t>
                      </a:r>
                    </a:p>
                  </a:txBody>
                  <a:tcPr/>
                </a:tc>
                <a:tc>
                  <a:txBody>
                    <a:bodyPr/>
                    <a:lstStyle/>
                    <a:p>
                      <a:r>
                        <a:rPr lang="en-US" dirty="0"/>
                        <a:t>27 / 73</a:t>
                      </a:r>
                    </a:p>
                  </a:txBody>
                  <a:tcPr/>
                </a:tc>
                <a:extLst>
                  <a:ext uri="{0D108BD9-81ED-4DB2-BD59-A6C34878D82A}">
                    <a16:rowId xmlns:a16="http://schemas.microsoft.com/office/drawing/2014/main" val="1175467028"/>
                  </a:ext>
                </a:extLst>
              </a:tr>
              <a:tr h="359022">
                <a:tc>
                  <a:txBody>
                    <a:bodyPr/>
                    <a:lstStyle/>
                    <a:p>
                      <a:r>
                        <a:rPr lang="en-US" dirty="0"/>
                        <a:t>Outpatient Procedures</a:t>
                      </a:r>
                    </a:p>
                  </a:txBody>
                  <a:tcPr/>
                </a:tc>
                <a:tc>
                  <a:txBody>
                    <a:bodyPr/>
                    <a:lstStyle/>
                    <a:p>
                      <a:r>
                        <a:rPr lang="en-US" dirty="0"/>
                        <a:t>41%</a:t>
                      </a:r>
                    </a:p>
                  </a:txBody>
                  <a:tcPr/>
                </a:tc>
                <a:tc>
                  <a:txBody>
                    <a:bodyPr/>
                    <a:lstStyle/>
                    <a:p>
                      <a:r>
                        <a:rPr lang="en-US" dirty="0"/>
                        <a:t>21 / 744</a:t>
                      </a:r>
                    </a:p>
                  </a:txBody>
                  <a:tcPr/>
                </a:tc>
                <a:extLst>
                  <a:ext uri="{0D108BD9-81ED-4DB2-BD59-A6C34878D82A}">
                    <a16:rowId xmlns:a16="http://schemas.microsoft.com/office/drawing/2014/main" val="3891023885"/>
                  </a:ext>
                </a:extLst>
              </a:tr>
              <a:tr h="359022">
                <a:tc>
                  <a:txBody>
                    <a:bodyPr/>
                    <a:lstStyle/>
                    <a:p>
                      <a:r>
                        <a:rPr lang="en-US" dirty="0"/>
                        <a:t>PT &amp; OT</a:t>
                      </a:r>
                    </a:p>
                  </a:txBody>
                  <a:tcPr/>
                </a:tc>
                <a:tc>
                  <a:txBody>
                    <a:bodyPr/>
                    <a:lstStyle/>
                    <a:p>
                      <a:r>
                        <a:rPr lang="en-US" dirty="0"/>
                        <a:t>99%</a:t>
                      </a:r>
                    </a:p>
                  </a:txBody>
                  <a:tcPr/>
                </a:tc>
                <a:tc>
                  <a:txBody>
                    <a:bodyPr/>
                    <a:lstStyle/>
                    <a:p>
                      <a:r>
                        <a:rPr lang="en-US" dirty="0"/>
                        <a:t>24 /41</a:t>
                      </a:r>
                    </a:p>
                  </a:txBody>
                  <a:tcPr/>
                </a:tc>
                <a:extLst>
                  <a:ext uri="{0D108BD9-81ED-4DB2-BD59-A6C34878D82A}">
                    <a16:rowId xmlns:a16="http://schemas.microsoft.com/office/drawing/2014/main" val="1815965053"/>
                  </a:ext>
                </a:extLst>
              </a:tr>
              <a:tr h="359022">
                <a:tc>
                  <a:txBody>
                    <a:bodyPr/>
                    <a:lstStyle/>
                    <a:p>
                      <a:r>
                        <a:rPr lang="en-US" dirty="0"/>
                        <a:t>Radiology &amp; Imaging</a:t>
                      </a:r>
                    </a:p>
                  </a:txBody>
                  <a:tcPr/>
                </a:tc>
                <a:tc>
                  <a:txBody>
                    <a:bodyPr/>
                    <a:lstStyle/>
                    <a:p>
                      <a:r>
                        <a:rPr lang="en-US" dirty="0"/>
                        <a:t>71%</a:t>
                      </a:r>
                    </a:p>
                  </a:txBody>
                  <a:tcPr/>
                </a:tc>
                <a:tc>
                  <a:txBody>
                    <a:bodyPr/>
                    <a:lstStyle/>
                    <a:p>
                      <a:r>
                        <a:rPr lang="en-US" dirty="0"/>
                        <a:t>41 / 554</a:t>
                      </a:r>
                    </a:p>
                  </a:txBody>
                  <a:tcPr/>
                </a:tc>
                <a:extLst>
                  <a:ext uri="{0D108BD9-81ED-4DB2-BD59-A6C34878D82A}">
                    <a16:rowId xmlns:a16="http://schemas.microsoft.com/office/drawing/2014/main" val="192008127"/>
                  </a:ext>
                </a:extLst>
              </a:tr>
              <a:tr h="359022">
                <a:tc>
                  <a:txBody>
                    <a:bodyPr/>
                    <a:lstStyle/>
                    <a:p>
                      <a:r>
                        <a:rPr lang="en-US" dirty="0"/>
                        <a:t>Surgical Procedures</a:t>
                      </a:r>
                    </a:p>
                  </a:txBody>
                  <a:tcPr/>
                </a:tc>
                <a:tc>
                  <a:txBody>
                    <a:bodyPr/>
                    <a:lstStyle/>
                    <a:p>
                      <a:r>
                        <a:rPr lang="en-US" dirty="0"/>
                        <a:t>15%</a:t>
                      </a:r>
                    </a:p>
                  </a:txBody>
                  <a:tcPr/>
                </a:tc>
                <a:tc>
                  <a:txBody>
                    <a:bodyPr/>
                    <a:lstStyle/>
                    <a:p>
                      <a:r>
                        <a:rPr lang="en-US" dirty="0"/>
                        <a:t>50 / 5,383</a:t>
                      </a:r>
                    </a:p>
                  </a:txBody>
                  <a:tcPr/>
                </a:tc>
                <a:extLst>
                  <a:ext uri="{0D108BD9-81ED-4DB2-BD59-A6C34878D82A}">
                    <a16:rowId xmlns:a16="http://schemas.microsoft.com/office/drawing/2014/main" val="1477052229"/>
                  </a:ext>
                </a:extLst>
              </a:tr>
              <a:tr h="359022">
                <a:tc>
                  <a:txBody>
                    <a:bodyPr/>
                    <a:lstStyle/>
                    <a:p>
                      <a:r>
                        <a:rPr lang="en-US" b="1" dirty="0"/>
                        <a:t>Total</a:t>
                      </a:r>
                    </a:p>
                  </a:txBody>
                  <a:tcPr/>
                </a:tc>
                <a:tc>
                  <a:txBody>
                    <a:bodyPr/>
                    <a:lstStyle/>
                    <a:p>
                      <a:r>
                        <a:rPr lang="en-US" b="1" dirty="0"/>
                        <a:t>63%</a:t>
                      </a:r>
                    </a:p>
                  </a:txBody>
                  <a:tcPr/>
                </a:tc>
                <a:tc>
                  <a:txBody>
                    <a:bodyPr/>
                    <a:lstStyle/>
                    <a:p>
                      <a:r>
                        <a:rPr lang="en-US" b="1" dirty="0"/>
                        <a:t>318 / 8,607</a:t>
                      </a:r>
                    </a:p>
                  </a:txBody>
                  <a:tcPr/>
                </a:tc>
                <a:extLst>
                  <a:ext uri="{0D108BD9-81ED-4DB2-BD59-A6C34878D82A}">
                    <a16:rowId xmlns:a16="http://schemas.microsoft.com/office/drawing/2014/main" val="2980586622"/>
                  </a:ext>
                </a:extLst>
              </a:tr>
            </a:tbl>
          </a:graphicData>
        </a:graphic>
      </p:graphicFrame>
    </p:spTree>
    <p:extLst>
      <p:ext uri="{BB962C8B-B14F-4D97-AF65-F5344CB8AC3E}">
        <p14:creationId xmlns:p14="http://schemas.microsoft.com/office/powerpoint/2010/main" val="22202294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240A2FC-E2C3-458D-96B4-5DF9028D93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a16="http://schemas.microsoft.com/office/drawing/2014/main" id="{5F097929-F3D6-4D1F-8AFC-CF348171A9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8" name="Straight Connector 17">
            <a:extLst>
              <a:ext uri="{FF2B5EF4-FFF2-40B4-BE49-F238E27FC236}">
                <a16:creationId xmlns:a16="http://schemas.microsoft.com/office/drawing/2014/main" id="{43074C91-9045-414B-B5F9-567DAE3EED2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20" name="Rectangle 19">
            <a:extLst>
              <a:ext uri="{FF2B5EF4-FFF2-40B4-BE49-F238E27FC236}">
                <a16:creationId xmlns:a16="http://schemas.microsoft.com/office/drawing/2014/main" id="{B4D0E555-16F6-44D0-BF56-AF5FF5BDE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117041D-1A7B-4ECA-AB68-3CFDB6726B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7613486" y="0"/>
            <a:ext cx="458473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96885" y="640080"/>
            <a:ext cx="3659246" cy="2926080"/>
          </a:xfrm>
        </p:spPr>
        <p:txBody>
          <a:bodyPr vert="horz" lIns="91440" tIns="45720" rIns="91440" bIns="45720" rtlCol="0" anchor="b">
            <a:normAutofit fontScale="90000"/>
          </a:bodyPr>
          <a:lstStyle/>
          <a:p>
            <a:r>
              <a:rPr lang="en-US" sz="4400" b="1" dirty="0">
                <a:solidFill>
                  <a:srgbClr val="FFFFFF"/>
                </a:solidFill>
              </a:rPr>
              <a:t>CompareMaine in Relation to the Commercial Claims in the  APCD</a:t>
            </a:r>
          </a:p>
        </p:txBody>
      </p:sp>
      <p:sp>
        <p:nvSpPr>
          <p:cNvPr id="5" name="Footer Placeholder 4">
            <a:extLst>
              <a:ext uri="{FF2B5EF4-FFF2-40B4-BE49-F238E27FC236}">
                <a16:creationId xmlns:a16="http://schemas.microsoft.com/office/drawing/2014/main" id="{5BBECA84-68B7-4639-910F-0A41E2E81695}"/>
              </a:ext>
            </a:extLst>
          </p:cNvPr>
          <p:cNvSpPr>
            <a:spLocks noGrp="1"/>
          </p:cNvSpPr>
          <p:nvPr>
            <p:ph type="ftr" sz="quarter" idx="11"/>
          </p:nvPr>
        </p:nvSpPr>
        <p:spPr>
          <a:xfrm>
            <a:off x="274849" y="6459785"/>
            <a:ext cx="7050183" cy="365125"/>
          </a:xfrm>
        </p:spPr>
        <p:txBody>
          <a:bodyPr vert="horz" lIns="91440" tIns="45720" rIns="91440" bIns="45720" rtlCol="0" anchor="ctr">
            <a:normAutofit/>
          </a:bodyPr>
          <a:lstStyle/>
          <a:p>
            <a:pPr algn="l" defTabSz="914400">
              <a:spcAft>
                <a:spcPts val="600"/>
              </a:spcAft>
            </a:pPr>
            <a:r>
              <a:rPr lang="en-US" kern="1200" cap="all" baseline="0" dirty="0">
                <a:solidFill>
                  <a:schemeClr val="tx2"/>
                </a:solidFill>
                <a:latin typeface="+mn-lt"/>
                <a:ea typeface="+mn-ea"/>
                <a:cs typeface="+mn-cs"/>
              </a:rPr>
              <a:t>Note:  APCD Total Paid represents total payments for the commercial claims data</a:t>
            </a:r>
          </a:p>
        </p:txBody>
      </p:sp>
      <p:sp>
        <p:nvSpPr>
          <p:cNvPr id="24" name="Rectangle 23">
            <a:extLst>
              <a:ext uri="{FF2B5EF4-FFF2-40B4-BE49-F238E27FC236}">
                <a16:creationId xmlns:a16="http://schemas.microsoft.com/office/drawing/2014/main" id="{EF9C14D5-64ED-4C3C-A0D2-6C2AE1AE92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06"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Slide Number Placeholder 3"/>
          <p:cNvSpPr>
            <a:spLocks noGrp="1"/>
          </p:cNvSpPr>
          <p:nvPr>
            <p:ph type="sldNum" sz="quarter" idx="12"/>
          </p:nvPr>
        </p:nvSpPr>
        <p:spPr>
          <a:xfrm>
            <a:off x="11030574" y="6459785"/>
            <a:ext cx="725557" cy="365125"/>
          </a:xfrm>
        </p:spPr>
        <p:txBody>
          <a:bodyPr vert="horz" lIns="91440" tIns="45720" rIns="91440" bIns="45720" rtlCol="0" anchor="ctr">
            <a:normAutofit/>
          </a:bodyPr>
          <a:lstStyle/>
          <a:p>
            <a:pPr lvl="0" defTabSz="914400">
              <a:spcAft>
                <a:spcPts val="600"/>
              </a:spcAft>
              <a:defRPr/>
            </a:pPr>
            <a:r>
              <a:rPr lang="en-US" sz="1050"/>
              <a:t>Page </a:t>
            </a:r>
            <a:fld id="{4CE482DC-2269-4F26-9D2A-7E44B1A4CD85}" type="slidenum">
              <a:rPr kumimoji="0" lang="en-US" sz="1050" b="0" i="0" u="none" strike="noStrike" cap="none" spc="0" normalizeH="0" baseline="0" noProof="0" smtClean="0">
                <a:ln>
                  <a:noFill/>
                </a:ln>
                <a:effectLst/>
                <a:uLnTx/>
                <a:uFillTx/>
              </a:rPr>
              <a:pPr lvl="0" defTabSz="914400">
                <a:spcAft>
                  <a:spcPts val="600"/>
                </a:spcAft>
                <a:defRPr/>
              </a:pPr>
              <a:t>12</a:t>
            </a:fld>
            <a:endParaRPr kumimoji="0" lang="en-US" sz="1050" b="0" i="0" u="none" strike="noStrike" cap="none" spc="0" normalizeH="0" baseline="0" noProof="0">
              <a:ln>
                <a:noFill/>
              </a:ln>
              <a:effectLst/>
              <a:uLnTx/>
              <a:uFillTx/>
            </a:endParaRPr>
          </a:p>
        </p:txBody>
      </p:sp>
      <p:pic>
        <p:nvPicPr>
          <p:cNvPr id="10" name="Picture 9">
            <a:extLst>
              <a:ext uri="{FF2B5EF4-FFF2-40B4-BE49-F238E27FC236}">
                <a16:creationId xmlns:a16="http://schemas.microsoft.com/office/drawing/2014/main" id="{3A5AEB83-A49D-4876-98A4-901F7109F08A}"/>
              </a:ext>
            </a:extLst>
          </p:cNvPr>
          <p:cNvPicPr>
            <a:picLocks noChangeAspect="1"/>
          </p:cNvPicPr>
          <p:nvPr/>
        </p:nvPicPr>
        <p:blipFill>
          <a:blip r:embed="rId2"/>
          <a:stretch>
            <a:fillRect/>
          </a:stretch>
        </p:blipFill>
        <p:spPr>
          <a:xfrm>
            <a:off x="1201438" y="102219"/>
            <a:ext cx="4896389" cy="6357566"/>
          </a:xfrm>
          <a:prstGeom prst="rect">
            <a:avLst/>
          </a:prstGeom>
        </p:spPr>
      </p:pic>
    </p:spTree>
    <p:extLst>
      <p:ext uri="{BB962C8B-B14F-4D97-AF65-F5344CB8AC3E}">
        <p14:creationId xmlns:p14="http://schemas.microsoft.com/office/powerpoint/2010/main" val="29835465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240A2FC-E2C3-458D-96B4-5DF9028D93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a16="http://schemas.microsoft.com/office/drawing/2014/main" id="{5F097929-F3D6-4D1F-8AFC-CF348171A9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8" name="Straight Connector 17">
            <a:extLst>
              <a:ext uri="{FF2B5EF4-FFF2-40B4-BE49-F238E27FC236}">
                <a16:creationId xmlns:a16="http://schemas.microsoft.com/office/drawing/2014/main" id="{43074C91-9045-414B-B5F9-567DAE3EED2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20" name="Rectangle 19">
            <a:extLst>
              <a:ext uri="{FF2B5EF4-FFF2-40B4-BE49-F238E27FC236}">
                <a16:creationId xmlns:a16="http://schemas.microsoft.com/office/drawing/2014/main" id="{B4D0E555-16F6-44D0-BF56-AF5FF5BDE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8117041D-1A7B-4ECA-AB68-3CFDB6726B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7613486" y="0"/>
            <a:ext cx="458473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96885" y="1396999"/>
            <a:ext cx="3659246" cy="2926080"/>
          </a:xfrm>
        </p:spPr>
        <p:txBody>
          <a:bodyPr vert="horz" lIns="91440" tIns="45720" rIns="91440" bIns="45720" rtlCol="0" anchor="b">
            <a:normAutofit/>
          </a:bodyPr>
          <a:lstStyle/>
          <a:p>
            <a:r>
              <a:rPr lang="en-US" sz="4400" b="1" dirty="0">
                <a:solidFill>
                  <a:srgbClr val="FFFFFF"/>
                </a:solidFill>
              </a:rPr>
              <a:t>Adding 27 New Procedures to CompareMaine 9.0</a:t>
            </a:r>
          </a:p>
        </p:txBody>
      </p:sp>
      <p:sp>
        <p:nvSpPr>
          <p:cNvPr id="5" name="Footer Placeholder 4">
            <a:extLst>
              <a:ext uri="{FF2B5EF4-FFF2-40B4-BE49-F238E27FC236}">
                <a16:creationId xmlns:a16="http://schemas.microsoft.com/office/drawing/2014/main" id="{5BBECA84-68B7-4639-910F-0A41E2E81695}"/>
              </a:ext>
            </a:extLst>
          </p:cNvPr>
          <p:cNvSpPr>
            <a:spLocks noGrp="1"/>
          </p:cNvSpPr>
          <p:nvPr>
            <p:ph type="ftr" sz="quarter" idx="11"/>
          </p:nvPr>
        </p:nvSpPr>
        <p:spPr>
          <a:xfrm>
            <a:off x="274849" y="6459785"/>
            <a:ext cx="7050183" cy="365125"/>
          </a:xfrm>
        </p:spPr>
        <p:txBody>
          <a:bodyPr vert="horz" lIns="91440" tIns="45720" rIns="91440" bIns="45720" rtlCol="0" anchor="ctr">
            <a:norm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900" b="0" i="0" u="none" strike="noStrike" kern="1200" cap="all" spc="0" normalizeH="0" baseline="0" noProof="0">
                <a:ln>
                  <a:noFill/>
                </a:ln>
                <a:solidFill>
                  <a:srgbClr val="242852"/>
                </a:solidFill>
                <a:effectLst/>
                <a:uLnTx/>
                <a:uFillTx/>
                <a:latin typeface="Calibri" panose="020F0502020204030204"/>
                <a:ea typeface="+mn-ea"/>
                <a:cs typeface="+mn-cs"/>
              </a:rPr>
              <a:t>MHDO Board Meeting June 4, 2020</a:t>
            </a:r>
          </a:p>
        </p:txBody>
      </p:sp>
      <p:sp>
        <p:nvSpPr>
          <p:cNvPr id="24" name="Rectangle 23">
            <a:extLst>
              <a:ext uri="{FF2B5EF4-FFF2-40B4-BE49-F238E27FC236}">
                <a16:creationId xmlns:a16="http://schemas.microsoft.com/office/drawing/2014/main" id="{EF9C14D5-64ED-4C3C-A0D2-6C2AE1AE92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06"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Slide Number Placeholder 3"/>
          <p:cNvSpPr>
            <a:spLocks noGrp="1"/>
          </p:cNvSpPr>
          <p:nvPr>
            <p:ph type="sldNum" sz="quarter" idx="12"/>
          </p:nvPr>
        </p:nvSpPr>
        <p:spPr>
          <a:xfrm>
            <a:off x="11030574" y="6459785"/>
            <a:ext cx="725557"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r>
              <a:rPr kumimoji="0" lang="en-US" sz="1050" b="0" i="0" u="none" strike="noStrike" kern="1200" cap="none" spc="0" normalizeH="0" baseline="0" noProof="0">
                <a:ln>
                  <a:noFill/>
                </a:ln>
                <a:solidFill>
                  <a:srgbClr val="FFFFFF"/>
                </a:solidFill>
                <a:effectLst/>
                <a:uLnTx/>
                <a:uFillTx/>
                <a:latin typeface="Calibri" panose="020F0502020204030204"/>
                <a:ea typeface="+mn-ea"/>
                <a:cs typeface="+mn-cs"/>
              </a:rPr>
              <a:t>Page </a:t>
            </a:r>
            <a:fld id="{4CE482DC-2269-4F26-9D2A-7E44B1A4CD85}" type="slidenum">
              <a:rPr kumimoji="0" lang="en-US"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13</a:t>
            </a:fld>
            <a:endParaRPr kumimoji="0" lang="en-US" sz="105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aphicFrame>
        <p:nvGraphicFramePr>
          <p:cNvPr id="13" name="Table 12">
            <a:extLst>
              <a:ext uri="{FF2B5EF4-FFF2-40B4-BE49-F238E27FC236}">
                <a16:creationId xmlns:a16="http://schemas.microsoft.com/office/drawing/2014/main" id="{5480E7EA-AF55-4C63-9CDD-E5CF9C5CA84F}"/>
              </a:ext>
            </a:extLst>
          </p:cNvPr>
          <p:cNvGraphicFramePr>
            <a:graphicFrameLocks noGrp="1"/>
          </p:cNvGraphicFramePr>
          <p:nvPr>
            <p:extLst>
              <p:ext uri="{D42A27DB-BD31-4B8C-83A1-F6EECF244321}">
                <p14:modId xmlns:p14="http://schemas.microsoft.com/office/powerpoint/2010/main" val="1528984988"/>
              </p:ext>
            </p:extLst>
          </p:nvPr>
        </p:nvGraphicFramePr>
        <p:xfrm>
          <a:off x="274849" y="94050"/>
          <a:ext cx="7163171" cy="6433846"/>
        </p:xfrm>
        <a:graphic>
          <a:graphicData uri="http://schemas.openxmlformats.org/drawingml/2006/table">
            <a:tbl>
              <a:tblPr>
                <a:tableStyleId>{1FECB4D8-DB02-4DC6-A0A2-4F2EBAE1DC90}</a:tableStyleId>
              </a:tblPr>
              <a:tblGrid>
                <a:gridCol w="538627">
                  <a:extLst>
                    <a:ext uri="{9D8B030D-6E8A-4147-A177-3AD203B41FA5}">
                      <a16:colId xmlns:a16="http://schemas.microsoft.com/office/drawing/2014/main" val="3825829949"/>
                    </a:ext>
                  </a:extLst>
                </a:gridCol>
                <a:gridCol w="3637280">
                  <a:extLst>
                    <a:ext uri="{9D8B030D-6E8A-4147-A177-3AD203B41FA5}">
                      <a16:colId xmlns:a16="http://schemas.microsoft.com/office/drawing/2014/main" val="3514135224"/>
                    </a:ext>
                  </a:extLst>
                </a:gridCol>
                <a:gridCol w="1686560">
                  <a:extLst>
                    <a:ext uri="{9D8B030D-6E8A-4147-A177-3AD203B41FA5}">
                      <a16:colId xmlns:a16="http://schemas.microsoft.com/office/drawing/2014/main" val="3377375781"/>
                    </a:ext>
                  </a:extLst>
                </a:gridCol>
                <a:gridCol w="1300704">
                  <a:extLst>
                    <a:ext uri="{9D8B030D-6E8A-4147-A177-3AD203B41FA5}">
                      <a16:colId xmlns:a16="http://schemas.microsoft.com/office/drawing/2014/main" val="3851272936"/>
                    </a:ext>
                  </a:extLst>
                </a:gridCol>
              </a:tblGrid>
              <a:tr h="229325">
                <a:tc>
                  <a:txBody>
                    <a:bodyPr/>
                    <a:lstStyle/>
                    <a:p>
                      <a:pPr algn="l" fontAlgn="b"/>
                      <a:r>
                        <a:rPr lang="en-US" sz="1000" b="1" u="none" strike="noStrike" dirty="0">
                          <a:solidFill>
                            <a:schemeClr val="bg1"/>
                          </a:solidFill>
                          <a:effectLst/>
                        </a:rPr>
                        <a:t>CPT Code</a:t>
                      </a:r>
                      <a:endParaRPr lang="en-US" sz="1000" b="1" i="0" u="none" strike="noStrike" dirty="0">
                        <a:solidFill>
                          <a:schemeClr val="bg1"/>
                        </a:solidFill>
                        <a:effectLst/>
                        <a:latin typeface="Calibri" panose="020F0502020204030204" pitchFamily="34" charset="0"/>
                      </a:endParaRPr>
                    </a:p>
                  </a:txBody>
                  <a:tcPr marL="2954" marR="2954" marT="2954" marB="0" anchor="ctr">
                    <a:solidFill>
                      <a:schemeClr val="accent1"/>
                    </a:solidFill>
                  </a:tcPr>
                </a:tc>
                <a:tc>
                  <a:txBody>
                    <a:bodyPr/>
                    <a:lstStyle/>
                    <a:p>
                      <a:pPr algn="l" fontAlgn="b"/>
                      <a:r>
                        <a:rPr lang="en-US" sz="1000" b="1" u="none" strike="noStrike" dirty="0">
                          <a:solidFill>
                            <a:schemeClr val="bg1"/>
                          </a:solidFill>
                          <a:effectLst/>
                        </a:rPr>
                        <a:t>Procedure/Service</a:t>
                      </a:r>
                      <a:endParaRPr lang="en-US" sz="1000" b="1" i="0" u="none" strike="noStrike" dirty="0">
                        <a:solidFill>
                          <a:schemeClr val="bg1"/>
                        </a:solidFill>
                        <a:effectLst/>
                        <a:latin typeface="Calibri" panose="020F0502020204030204" pitchFamily="34" charset="0"/>
                      </a:endParaRPr>
                    </a:p>
                  </a:txBody>
                  <a:tcPr marL="2954" marR="2954" marT="2954" marB="0" anchor="ctr">
                    <a:solidFill>
                      <a:schemeClr val="accent1"/>
                    </a:solidFill>
                  </a:tcPr>
                </a:tc>
                <a:tc>
                  <a:txBody>
                    <a:bodyPr/>
                    <a:lstStyle/>
                    <a:p>
                      <a:pPr algn="l" fontAlgn="b"/>
                      <a:r>
                        <a:rPr lang="en-US" sz="1000" b="1" u="none" strike="noStrike" dirty="0">
                          <a:solidFill>
                            <a:schemeClr val="bg1"/>
                          </a:solidFill>
                          <a:effectLst/>
                        </a:rPr>
                        <a:t>Item Origin</a:t>
                      </a:r>
                      <a:endParaRPr lang="en-US" sz="1000" b="1" i="0" u="none" strike="noStrike" dirty="0">
                        <a:solidFill>
                          <a:schemeClr val="bg1"/>
                        </a:solidFill>
                        <a:effectLst/>
                        <a:latin typeface="Calibri" panose="020F0502020204030204" pitchFamily="34" charset="0"/>
                      </a:endParaRPr>
                    </a:p>
                  </a:txBody>
                  <a:tcPr marL="2954" marR="2954" marT="2954" marB="0" anchor="ctr">
                    <a:solidFill>
                      <a:schemeClr val="accent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US" sz="1000" b="1" u="none" strike="noStrike" kern="1200" cap="none" spc="0" normalizeH="0" baseline="0" noProof="0" dirty="0">
                          <a:ln>
                            <a:noFill/>
                          </a:ln>
                          <a:solidFill>
                            <a:schemeClr val="bg1"/>
                          </a:solidFill>
                          <a:effectLst/>
                          <a:uLnTx/>
                          <a:uFillTx/>
                        </a:rPr>
                        <a:t>Category</a:t>
                      </a:r>
                      <a:endParaRPr kumimoji="0" lang="en-US" sz="1000" b="1" i="0" u="none" strike="noStrike" kern="1200" cap="none" spc="0" normalizeH="0" baseline="0" noProof="0" dirty="0">
                        <a:ln>
                          <a:noFill/>
                        </a:ln>
                        <a:solidFill>
                          <a:schemeClr val="bg1"/>
                        </a:solidFill>
                        <a:effectLst/>
                        <a:uLnTx/>
                        <a:uFillTx/>
                        <a:latin typeface="Calibri" panose="020F0502020204030204" pitchFamily="34" charset="0"/>
                        <a:ea typeface="+mn-ea"/>
                        <a:cs typeface="+mn-cs"/>
                      </a:endParaRPr>
                    </a:p>
                  </a:txBody>
                  <a:tcPr anchor="ctr">
                    <a:solidFill>
                      <a:schemeClr val="accent1"/>
                    </a:solidFill>
                  </a:tcPr>
                </a:tc>
                <a:extLst>
                  <a:ext uri="{0D108BD9-81ED-4DB2-BD59-A6C34878D82A}">
                    <a16:rowId xmlns:a16="http://schemas.microsoft.com/office/drawing/2014/main" val="927273476"/>
                  </a:ext>
                </a:extLst>
              </a:tr>
              <a:tr h="299388">
                <a:tc>
                  <a:txBody>
                    <a:bodyPr/>
                    <a:lstStyle/>
                    <a:p>
                      <a:pPr algn="l" fontAlgn="t"/>
                      <a:r>
                        <a:rPr lang="en-US" sz="1000" u="none" strike="noStrike" dirty="0">
                          <a:effectLst/>
                        </a:rPr>
                        <a:t>29827</a:t>
                      </a:r>
                      <a:endParaRPr lang="en-US" sz="1000" b="0" i="0" u="none" strike="noStrike" dirty="0">
                        <a:solidFill>
                          <a:srgbClr val="000000"/>
                        </a:solidFill>
                        <a:effectLst/>
                        <a:latin typeface="Calibri" panose="020F0502020204030204" pitchFamily="34" charset="0"/>
                      </a:endParaRPr>
                    </a:p>
                  </a:txBody>
                  <a:tcPr marL="2954" marR="2954" marT="2954" marB="0"/>
                </a:tc>
                <a:tc>
                  <a:txBody>
                    <a:bodyPr/>
                    <a:lstStyle/>
                    <a:p>
                      <a:pPr algn="l" fontAlgn="t"/>
                      <a:r>
                        <a:rPr lang="en-US" sz="1000" u="none" strike="noStrike" dirty="0">
                          <a:effectLst/>
                        </a:rPr>
                        <a:t>Shoulder Arthroscopy Surgery - Repair of shoulder rotator cuff using an endoscope</a:t>
                      </a:r>
                      <a:endParaRPr lang="en-US" sz="1000" b="0" i="0" u="none" strike="noStrike" dirty="0">
                        <a:solidFill>
                          <a:srgbClr val="000000"/>
                        </a:solidFill>
                        <a:effectLst/>
                        <a:latin typeface="Calibri" panose="020F0502020204030204" pitchFamily="34" charset="0"/>
                      </a:endParaRPr>
                    </a:p>
                  </a:txBody>
                  <a:tcPr marL="2954" marR="2954" marT="2954" marB="0"/>
                </a:tc>
                <a:tc>
                  <a:txBody>
                    <a:bodyPr/>
                    <a:lstStyle/>
                    <a:p>
                      <a:pPr algn="l" fontAlgn="t"/>
                      <a:r>
                        <a:rPr lang="en-US" sz="1000" u="none" strike="noStrike" dirty="0">
                          <a:effectLst/>
                        </a:rPr>
                        <a:t>Consumers and Harvard Pilgrim</a:t>
                      </a:r>
                      <a:endParaRPr lang="en-US" sz="1000" b="0" i="0" u="none" strike="noStrike" dirty="0">
                        <a:solidFill>
                          <a:srgbClr val="000000"/>
                        </a:solidFill>
                        <a:effectLst/>
                        <a:latin typeface="Calibri" panose="020F0502020204030204" pitchFamily="34" charset="0"/>
                      </a:endParaRPr>
                    </a:p>
                  </a:txBody>
                  <a:tcPr marL="2954" marR="2954" marT="2954" marB="0"/>
                </a:tc>
                <a:tc>
                  <a:txBody>
                    <a:bodyPr/>
                    <a:lstStyle/>
                    <a:p>
                      <a:pPr algn="l" fontAlgn="b"/>
                      <a:r>
                        <a:rPr lang="en-US" sz="1000" u="none" strike="noStrike">
                          <a:effectLst/>
                        </a:rPr>
                        <a:t>Surgical Procedures</a:t>
                      </a:r>
                      <a:endParaRPr lang="en-US" sz="1000" b="0" i="0" u="none" strike="noStrike" dirty="0">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2107997473"/>
                  </a:ext>
                </a:extLst>
              </a:tr>
              <a:tr h="151002">
                <a:tc>
                  <a:txBody>
                    <a:bodyPr/>
                    <a:lstStyle/>
                    <a:p>
                      <a:pPr algn="l" fontAlgn="t"/>
                      <a:r>
                        <a:rPr lang="en-US" sz="1000" u="none" strike="noStrike" dirty="0">
                          <a:effectLst/>
                        </a:rPr>
                        <a:t>42820</a:t>
                      </a:r>
                      <a:endParaRPr lang="en-US" sz="1000" b="0" i="0" u="none" strike="noStrike" dirty="0">
                        <a:solidFill>
                          <a:srgbClr val="000000"/>
                        </a:solidFill>
                        <a:effectLst/>
                        <a:latin typeface="Calibri" panose="020F0502020204030204" pitchFamily="34" charset="0"/>
                      </a:endParaRPr>
                    </a:p>
                  </a:txBody>
                  <a:tcPr marL="2954" marR="2954" marT="2954" marB="0"/>
                </a:tc>
                <a:tc>
                  <a:txBody>
                    <a:bodyPr/>
                    <a:lstStyle/>
                    <a:p>
                      <a:pPr algn="l" fontAlgn="b"/>
                      <a:r>
                        <a:rPr lang="en-US" sz="1000" u="none" strike="noStrike" dirty="0">
                          <a:effectLst/>
                        </a:rPr>
                        <a:t>Removal of tonsils and adenoid glands patient younger than age 12</a:t>
                      </a:r>
                      <a:endParaRPr lang="en-US" sz="1000" b="0" i="0" u="none" strike="noStrike" dirty="0">
                        <a:solidFill>
                          <a:srgbClr val="000000"/>
                        </a:solidFill>
                        <a:effectLst/>
                        <a:latin typeface="Calibri" panose="020F0502020204030204" pitchFamily="34" charset="0"/>
                      </a:endParaRPr>
                    </a:p>
                  </a:txBody>
                  <a:tcPr marL="2954" marR="2954" marT="2954" marB="0" anchor="b"/>
                </a:tc>
                <a:tc>
                  <a:txBody>
                    <a:bodyPr/>
                    <a:lstStyle/>
                    <a:p>
                      <a:pPr algn="l" fontAlgn="t"/>
                      <a:r>
                        <a:rPr lang="en-US" sz="1000" u="none" strike="noStrike">
                          <a:effectLst/>
                        </a:rPr>
                        <a:t>CMS Shoppable Service</a:t>
                      </a:r>
                      <a:endParaRPr lang="en-US" sz="1000" b="0" i="0" u="none" strike="noStrike">
                        <a:solidFill>
                          <a:srgbClr val="000000"/>
                        </a:solidFill>
                        <a:effectLst/>
                        <a:latin typeface="Calibri" panose="020F0502020204030204" pitchFamily="34" charset="0"/>
                      </a:endParaRPr>
                    </a:p>
                  </a:txBody>
                  <a:tcPr marL="2954" marR="2954" marT="2954" marB="0"/>
                </a:tc>
                <a:tc>
                  <a:txBody>
                    <a:bodyPr/>
                    <a:lstStyle/>
                    <a:p>
                      <a:pPr algn="l" fontAlgn="b"/>
                      <a:r>
                        <a:rPr lang="en-US" sz="1000" u="none" strike="noStrike">
                          <a:effectLst/>
                        </a:rPr>
                        <a:t>Surgical Procedures</a:t>
                      </a:r>
                      <a:endParaRPr lang="en-US" sz="1000" b="0" i="0" u="none" strike="noStrike" dirty="0">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778538753"/>
                  </a:ext>
                </a:extLst>
              </a:tr>
              <a:tr h="299388">
                <a:tc>
                  <a:txBody>
                    <a:bodyPr/>
                    <a:lstStyle/>
                    <a:p>
                      <a:pPr algn="l" fontAlgn="t"/>
                      <a:r>
                        <a:rPr lang="en-US" sz="1000" u="none" strike="noStrike">
                          <a:effectLst/>
                        </a:rPr>
                        <a:t>45385</a:t>
                      </a:r>
                      <a:endParaRPr lang="en-US" sz="1000" b="0" i="0" u="none" strike="noStrike">
                        <a:solidFill>
                          <a:srgbClr val="000000"/>
                        </a:solidFill>
                        <a:effectLst/>
                        <a:latin typeface="Calibri" panose="020F0502020204030204" pitchFamily="34" charset="0"/>
                      </a:endParaRPr>
                    </a:p>
                  </a:txBody>
                  <a:tcPr marL="2954" marR="2954" marT="2954" marB="0"/>
                </a:tc>
                <a:tc>
                  <a:txBody>
                    <a:bodyPr/>
                    <a:lstStyle/>
                    <a:p>
                      <a:pPr algn="l" fontAlgn="b"/>
                      <a:r>
                        <a:rPr lang="en-US" sz="1000" u="none" strike="noStrike" dirty="0">
                          <a:effectLst/>
                        </a:rPr>
                        <a:t>Removal of polyps or growths of large bowel using an endoscope</a:t>
                      </a:r>
                      <a:endParaRPr lang="en-US" sz="1000" b="0" i="0" u="none" strike="noStrike" dirty="0">
                        <a:solidFill>
                          <a:srgbClr val="000000"/>
                        </a:solidFill>
                        <a:effectLst/>
                        <a:latin typeface="Calibri" panose="020F0502020204030204" pitchFamily="34" charset="0"/>
                      </a:endParaRPr>
                    </a:p>
                  </a:txBody>
                  <a:tcPr marL="2954" marR="2954" marT="2954" marB="0" anchor="b"/>
                </a:tc>
                <a:tc>
                  <a:txBody>
                    <a:bodyPr/>
                    <a:lstStyle/>
                    <a:p>
                      <a:pPr algn="l" fontAlgn="t"/>
                      <a:r>
                        <a:rPr lang="en-US" sz="1000" u="none" strike="noStrike">
                          <a:effectLst/>
                        </a:rPr>
                        <a:t>Harvard Pilgrim</a:t>
                      </a:r>
                      <a:endParaRPr lang="en-US" sz="1000" b="0" i="0" u="none" strike="noStrike">
                        <a:solidFill>
                          <a:srgbClr val="000000"/>
                        </a:solidFill>
                        <a:effectLst/>
                        <a:latin typeface="Calibri" panose="020F0502020204030204" pitchFamily="34" charset="0"/>
                      </a:endParaRPr>
                    </a:p>
                  </a:txBody>
                  <a:tcPr marL="2954" marR="2954" marT="2954" marB="0"/>
                </a:tc>
                <a:tc>
                  <a:txBody>
                    <a:bodyPr/>
                    <a:lstStyle/>
                    <a:p>
                      <a:pPr algn="l" fontAlgn="b"/>
                      <a:r>
                        <a:rPr lang="en-US" sz="1000" u="none" strike="noStrike" dirty="0">
                          <a:effectLst/>
                        </a:rPr>
                        <a:t>Outpatient Diagnostic Tests and Procedures</a:t>
                      </a:r>
                      <a:endParaRPr lang="en-US" sz="1000" b="0" i="0" u="none" strike="noStrike" dirty="0">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1944823994"/>
                  </a:ext>
                </a:extLst>
              </a:tr>
              <a:tr h="299388">
                <a:tc>
                  <a:txBody>
                    <a:bodyPr/>
                    <a:lstStyle/>
                    <a:p>
                      <a:pPr algn="l" fontAlgn="t"/>
                      <a:r>
                        <a:rPr lang="en-US" sz="1000" u="none" strike="noStrike">
                          <a:effectLst/>
                        </a:rPr>
                        <a:t>49505</a:t>
                      </a:r>
                      <a:endParaRPr lang="en-US" sz="1000" b="0" i="0" u="none" strike="noStrike">
                        <a:solidFill>
                          <a:srgbClr val="000000"/>
                        </a:solidFill>
                        <a:effectLst/>
                        <a:latin typeface="Calibri" panose="020F0502020204030204" pitchFamily="34" charset="0"/>
                      </a:endParaRPr>
                    </a:p>
                  </a:txBody>
                  <a:tcPr marL="2954" marR="2954" marT="2954" marB="0"/>
                </a:tc>
                <a:tc>
                  <a:txBody>
                    <a:bodyPr/>
                    <a:lstStyle/>
                    <a:p>
                      <a:pPr algn="l" fontAlgn="t"/>
                      <a:r>
                        <a:rPr lang="en-US" sz="1000" u="none" strike="noStrike" dirty="0">
                          <a:effectLst/>
                        </a:rPr>
                        <a:t>Repair of groin hernia patient age 5 years or older</a:t>
                      </a:r>
                      <a:endParaRPr lang="en-US" sz="1000" b="0" i="0" u="none" strike="noStrike" dirty="0">
                        <a:solidFill>
                          <a:srgbClr val="000000"/>
                        </a:solidFill>
                        <a:effectLst/>
                        <a:latin typeface="Calibri" panose="020F0502020204030204" pitchFamily="34" charset="0"/>
                      </a:endParaRPr>
                    </a:p>
                  </a:txBody>
                  <a:tcPr marL="2954" marR="2954" marT="2954" marB="0"/>
                </a:tc>
                <a:tc>
                  <a:txBody>
                    <a:bodyPr/>
                    <a:lstStyle/>
                    <a:p>
                      <a:pPr algn="l" fontAlgn="t"/>
                      <a:r>
                        <a:rPr lang="en-US" sz="1000" u="none" strike="noStrike">
                          <a:effectLst/>
                        </a:rPr>
                        <a:t>Harvard Pilgrim</a:t>
                      </a:r>
                      <a:br>
                        <a:rPr lang="en-US" sz="1000" u="none" strike="noStrike">
                          <a:effectLst/>
                        </a:rPr>
                      </a:br>
                      <a:r>
                        <a:rPr lang="en-US" sz="1000" u="none" strike="noStrike">
                          <a:effectLst/>
                        </a:rPr>
                        <a:t>CMS Shoppable Service</a:t>
                      </a:r>
                      <a:endParaRPr lang="en-US" sz="1000" b="0" i="0" u="none" strike="noStrike">
                        <a:solidFill>
                          <a:srgbClr val="000000"/>
                        </a:solidFill>
                        <a:effectLst/>
                        <a:latin typeface="Calibri" panose="020F0502020204030204" pitchFamily="34" charset="0"/>
                      </a:endParaRPr>
                    </a:p>
                  </a:txBody>
                  <a:tcPr marL="2954" marR="2954" marT="2954" marB="0"/>
                </a:tc>
                <a:tc>
                  <a:txBody>
                    <a:bodyPr/>
                    <a:lstStyle/>
                    <a:p>
                      <a:pPr algn="l" fontAlgn="b"/>
                      <a:r>
                        <a:rPr lang="en-US" sz="1000" u="none" strike="noStrike">
                          <a:effectLst/>
                        </a:rPr>
                        <a:t>Surgical Procedures</a:t>
                      </a:r>
                      <a:endParaRPr lang="en-US" sz="1000" b="0" i="0" u="none" strike="noStrike" dirty="0">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3564728368"/>
                  </a:ext>
                </a:extLst>
              </a:tr>
              <a:tr h="151002">
                <a:tc>
                  <a:txBody>
                    <a:bodyPr/>
                    <a:lstStyle/>
                    <a:p>
                      <a:pPr algn="l" fontAlgn="b"/>
                      <a:r>
                        <a:rPr lang="en-US" sz="1000" u="none" strike="noStrike">
                          <a:effectLst/>
                        </a:rPr>
                        <a:t>70496</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CT scan of blood vessel of head with contrast</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Harvard Pilgrim</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Radiology and Imaging</a:t>
                      </a:r>
                      <a:endParaRPr lang="en-US" sz="1000" b="0" i="0" u="none" strike="noStrike" dirty="0">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2033569926"/>
                  </a:ext>
                </a:extLst>
              </a:tr>
              <a:tr h="151002">
                <a:tc>
                  <a:txBody>
                    <a:bodyPr/>
                    <a:lstStyle/>
                    <a:p>
                      <a:pPr algn="l" fontAlgn="b"/>
                      <a:r>
                        <a:rPr lang="en-US" sz="1000" u="none" strike="noStrike">
                          <a:effectLst/>
                        </a:rPr>
                        <a:t>71275</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CT scan of blood vessels in chest with contrast</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Harvard Pilgrim</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Radiology and Imaging</a:t>
                      </a:r>
                      <a:endParaRPr lang="en-US" sz="1000" b="0" i="0" u="none" strike="noStrike">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2009852513"/>
                  </a:ext>
                </a:extLst>
              </a:tr>
              <a:tr h="151002">
                <a:tc>
                  <a:txBody>
                    <a:bodyPr/>
                    <a:lstStyle/>
                    <a:p>
                      <a:pPr algn="l" fontAlgn="b"/>
                      <a:r>
                        <a:rPr lang="en-US" sz="1000" u="none" strike="noStrike">
                          <a:effectLst/>
                        </a:rPr>
                        <a:t>72110</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dirty="0">
                          <a:effectLst/>
                        </a:rPr>
                        <a:t>X-Ray, lower back, minimum four views</a:t>
                      </a:r>
                      <a:endParaRPr lang="en-US" sz="1000" b="0" i="0" u="none" strike="noStrike" dirty="0">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CMS Shoppable Service</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Radiology and Imaging</a:t>
                      </a:r>
                      <a:endParaRPr lang="en-US" sz="1000" b="0" i="0" u="none" strike="noStrike" dirty="0">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3972577431"/>
                  </a:ext>
                </a:extLst>
              </a:tr>
              <a:tr h="151002">
                <a:tc>
                  <a:txBody>
                    <a:bodyPr/>
                    <a:lstStyle/>
                    <a:p>
                      <a:pPr algn="l" fontAlgn="b"/>
                      <a:r>
                        <a:rPr lang="en-US" sz="1000" u="none" strike="noStrike">
                          <a:effectLst/>
                        </a:rPr>
                        <a:t>72197</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MRI scan of pelvis before and after contrast</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FirstMRI</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Radiology and Imaging</a:t>
                      </a:r>
                      <a:endParaRPr lang="en-US" sz="1000" b="0" i="0" u="none" strike="noStrike">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3179031746"/>
                  </a:ext>
                </a:extLst>
              </a:tr>
              <a:tr h="151002">
                <a:tc>
                  <a:txBody>
                    <a:bodyPr/>
                    <a:lstStyle/>
                    <a:p>
                      <a:pPr algn="l" fontAlgn="b"/>
                      <a:r>
                        <a:rPr lang="en-US" sz="1000" u="none" strike="noStrike">
                          <a:effectLst/>
                        </a:rPr>
                        <a:t>74183</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MRI scan of abdomen before and after contrast</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Harvard Pilgrim</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Radiology and Imaging</a:t>
                      </a:r>
                      <a:endParaRPr lang="en-US" sz="1000" b="0" i="0" u="none" strike="noStrike">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226064877"/>
                  </a:ext>
                </a:extLst>
              </a:tr>
              <a:tr h="299388">
                <a:tc>
                  <a:txBody>
                    <a:bodyPr/>
                    <a:lstStyle/>
                    <a:p>
                      <a:pPr algn="l" fontAlgn="b"/>
                      <a:r>
                        <a:rPr lang="en-US" sz="1000" u="none" strike="noStrike">
                          <a:effectLst/>
                        </a:rPr>
                        <a:t>76801</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dirty="0">
                          <a:effectLst/>
                        </a:rPr>
                        <a:t>Ultrasound 14 Weeks Single Gestation - Abdominal ultrasound of pregnant uterus (less than 14 weeks 0 days) single or first fetus</a:t>
                      </a:r>
                      <a:endParaRPr lang="en-US" sz="1000" b="0" i="0" u="none" strike="noStrike" dirty="0">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Coastal Womens Healthcare</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Ob/Gyn</a:t>
                      </a:r>
                      <a:endParaRPr lang="en-US" sz="1000" b="0" i="0" u="none" strike="noStrike" dirty="0">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3292960140"/>
                  </a:ext>
                </a:extLst>
              </a:tr>
              <a:tr h="299388">
                <a:tc>
                  <a:txBody>
                    <a:bodyPr/>
                    <a:lstStyle/>
                    <a:p>
                      <a:pPr algn="l" fontAlgn="b"/>
                      <a:r>
                        <a:rPr lang="en-US" sz="1000" u="none" strike="noStrike">
                          <a:effectLst/>
                        </a:rPr>
                        <a:t>76805</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dirty="0">
                          <a:effectLst/>
                        </a:rPr>
                        <a:t>Abdominal ultrasound of pregnant uterus (greater or equal to 14 weeks 0 days) single or first fetus</a:t>
                      </a:r>
                      <a:endParaRPr lang="en-US" sz="1000" b="0" i="0" u="none" strike="noStrike" dirty="0">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CMS Shoppable Service</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Ob/Gyn</a:t>
                      </a:r>
                      <a:endParaRPr lang="en-US" sz="1000" b="0" i="0" u="none" strike="noStrike">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3541782304"/>
                  </a:ext>
                </a:extLst>
              </a:tr>
              <a:tr h="151002">
                <a:tc>
                  <a:txBody>
                    <a:bodyPr/>
                    <a:lstStyle/>
                    <a:p>
                      <a:pPr algn="l" fontAlgn="b"/>
                      <a:r>
                        <a:rPr lang="en-US" sz="1000" u="none" strike="noStrike">
                          <a:effectLst/>
                        </a:rPr>
                        <a:t>76815</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Ultrasound of pregnant uterus, 1 or more fetus(es)</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Coastal Womens Healthcare</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Ob/Gyn</a:t>
                      </a:r>
                      <a:endParaRPr lang="en-US" sz="1000" b="0" i="0" u="none" strike="noStrike">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3553445622"/>
                  </a:ext>
                </a:extLst>
              </a:tr>
              <a:tr h="151002">
                <a:tc>
                  <a:txBody>
                    <a:bodyPr/>
                    <a:lstStyle/>
                    <a:p>
                      <a:pPr algn="l" fontAlgn="b"/>
                      <a:r>
                        <a:rPr lang="en-US" sz="1000" u="none" strike="noStrike">
                          <a:effectLst/>
                        </a:rPr>
                        <a:t>76817</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Vaginal ultrasound of pregnant uterus</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Coastal Womens Healthcare</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Ob/Gyn</a:t>
                      </a:r>
                      <a:endParaRPr lang="en-US" sz="1000" b="0" i="0" u="none" strike="noStrike">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989745742"/>
                  </a:ext>
                </a:extLst>
              </a:tr>
              <a:tr h="151002">
                <a:tc>
                  <a:txBody>
                    <a:bodyPr/>
                    <a:lstStyle/>
                    <a:p>
                      <a:pPr algn="l" fontAlgn="b"/>
                      <a:r>
                        <a:rPr lang="en-US" sz="1000" u="none" strike="noStrike">
                          <a:effectLst/>
                        </a:rPr>
                        <a:t>76819</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dirty="0">
                          <a:effectLst/>
                        </a:rPr>
                        <a:t>Ultrasound of fetus</a:t>
                      </a:r>
                      <a:endParaRPr lang="en-US" sz="1000" b="0" i="0" u="none" strike="noStrike" dirty="0">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Coastal Womens Healthcare</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Ob/Gyn</a:t>
                      </a:r>
                      <a:endParaRPr lang="en-US" sz="1000" b="0" i="0" u="none" strike="noStrike" dirty="0">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3273237977"/>
                  </a:ext>
                </a:extLst>
              </a:tr>
              <a:tr h="151002">
                <a:tc>
                  <a:txBody>
                    <a:bodyPr/>
                    <a:lstStyle/>
                    <a:p>
                      <a:pPr algn="l" fontAlgn="b"/>
                      <a:r>
                        <a:rPr lang="en-US" sz="1000" u="none" strike="noStrike">
                          <a:effectLst/>
                        </a:rPr>
                        <a:t>77063</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3D Mammogram - Screening digital tomography of both breasts</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Legislative Session</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Ob/Gyn</a:t>
                      </a:r>
                      <a:endParaRPr lang="en-US" sz="1000" b="0" i="0" u="none" strike="noStrike" dirty="0">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2596569769"/>
                  </a:ext>
                </a:extLst>
              </a:tr>
              <a:tr h="299388">
                <a:tc>
                  <a:txBody>
                    <a:bodyPr/>
                    <a:lstStyle/>
                    <a:p>
                      <a:pPr algn="l" fontAlgn="b"/>
                      <a:r>
                        <a:rPr lang="en-US" sz="1000" u="none" strike="noStrike">
                          <a:effectLst/>
                        </a:rPr>
                        <a:t>80048</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Blood test, basic group of blood chemicals</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Harvard Pilgrim</a:t>
                      </a:r>
                      <a:br>
                        <a:rPr lang="en-US" sz="1000" u="none" strike="noStrike">
                          <a:effectLst/>
                        </a:rPr>
                      </a:br>
                      <a:r>
                        <a:rPr lang="en-US" sz="1000" u="none" strike="noStrike">
                          <a:effectLst/>
                        </a:rPr>
                        <a:t>CMS Shoppable Service</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Laboratory Services</a:t>
                      </a:r>
                      <a:endParaRPr lang="en-US" sz="1000" b="0" i="0" u="none" strike="noStrike">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274220687"/>
                  </a:ext>
                </a:extLst>
              </a:tr>
              <a:tr h="151002">
                <a:tc>
                  <a:txBody>
                    <a:bodyPr/>
                    <a:lstStyle/>
                    <a:p>
                      <a:pPr algn="l" fontAlgn="b"/>
                      <a:r>
                        <a:rPr lang="en-US" sz="1000" u="none" strike="noStrike">
                          <a:effectLst/>
                        </a:rPr>
                        <a:t>80055</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Obstetric blood test panel</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CMS Shoppable Service</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Laboratory Services</a:t>
                      </a:r>
                      <a:endParaRPr lang="en-US" sz="1000" b="0" i="0" u="none" strike="noStrike">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2676284895"/>
                  </a:ext>
                </a:extLst>
              </a:tr>
              <a:tr h="151002">
                <a:tc>
                  <a:txBody>
                    <a:bodyPr/>
                    <a:lstStyle/>
                    <a:p>
                      <a:pPr algn="l" fontAlgn="b"/>
                      <a:r>
                        <a:rPr lang="en-US" sz="1000" u="none" strike="noStrike">
                          <a:effectLst/>
                        </a:rPr>
                        <a:t>85730</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Coagulation assessment blood test</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CMS Shoppable Service</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Laboratory Services</a:t>
                      </a:r>
                      <a:endParaRPr lang="en-US" sz="1000" b="0" i="0" u="none" strike="noStrike">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788112339"/>
                  </a:ext>
                </a:extLst>
              </a:tr>
              <a:tr h="299388">
                <a:tc>
                  <a:txBody>
                    <a:bodyPr/>
                    <a:lstStyle/>
                    <a:p>
                      <a:pPr algn="l" fontAlgn="b"/>
                      <a:r>
                        <a:rPr lang="en-US" sz="1000" u="none" strike="noStrike">
                          <a:effectLst/>
                        </a:rPr>
                        <a:t>93000</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Electrocardiogram, routine, with interpretation and report</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dirty="0">
                          <a:effectLst/>
                        </a:rPr>
                        <a:t>CMS Shoppable Service</a:t>
                      </a:r>
                      <a:endParaRPr lang="en-US" sz="1000" b="0" i="0" u="none" strike="noStrike" dirty="0">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Outpatient Diagnostic Tests and Procedures</a:t>
                      </a:r>
                      <a:endParaRPr lang="en-US" sz="1000" b="0" i="0" u="none" strike="noStrike" dirty="0">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3090562273"/>
                  </a:ext>
                </a:extLst>
              </a:tr>
              <a:tr h="299388">
                <a:tc>
                  <a:txBody>
                    <a:bodyPr/>
                    <a:lstStyle/>
                    <a:p>
                      <a:pPr algn="l" fontAlgn="b"/>
                      <a:r>
                        <a:rPr lang="en-US" sz="1000" u="none" strike="noStrike">
                          <a:effectLst/>
                        </a:rPr>
                        <a:t>93017</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dirty="0">
                          <a:effectLst/>
                        </a:rPr>
                        <a:t>Exercise or drug-induced heart and blood vessel stress test with EKG tracing and monitoring</a:t>
                      </a:r>
                      <a:endParaRPr lang="en-US" sz="1000" b="0" i="0" u="none" strike="noStrike" dirty="0">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Harvard Pilgrim</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Outpatient Diagnostic Tests and Procedures</a:t>
                      </a:r>
                      <a:endParaRPr lang="en-US" sz="1000" b="0" i="0" u="none" strike="noStrike">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734625975"/>
                  </a:ext>
                </a:extLst>
              </a:tr>
              <a:tr h="299388">
                <a:tc>
                  <a:txBody>
                    <a:bodyPr/>
                    <a:lstStyle/>
                    <a:p>
                      <a:pPr algn="l" fontAlgn="b"/>
                      <a:r>
                        <a:rPr lang="en-US" sz="1000" u="none" strike="noStrike">
                          <a:effectLst/>
                        </a:rPr>
                        <a:t>93971</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Ultrasound scan of veins of one arm or leg or limited including assessment of compression and functional maneuvers</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dirty="0">
                          <a:effectLst/>
                        </a:rPr>
                        <a:t>Harvard Pilgrim</a:t>
                      </a:r>
                      <a:endParaRPr lang="en-US" sz="1000" b="0" i="0" u="none" strike="noStrike" dirty="0">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Outpatient Diagnostic Tests and Procedures</a:t>
                      </a:r>
                      <a:endParaRPr lang="en-US" sz="1000" b="0" i="0" u="none" strike="noStrike" dirty="0">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3056762251"/>
                  </a:ext>
                </a:extLst>
              </a:tr>
              <a:tr h="299388">
                <a:tc>
                  <a:txBody>
                    <a:bodyPr/>
                    <a:lstStyle/>
                    <a:p>
                      <a:pPr algn="l" fontAlgn="b"/>
                      <a:r>
                        <a:rPr lang="en-US" sz="1000" u="none" strike="noStrike">
                          <a:effectLst/>
                        </a:rPr>
                        <a:t>95810</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Sleep monitoring of patient (6 years or older) in sleep lab</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Harvard Pilgrim</a:t>
                      </a:r>
                      <a:br>
                        <a:rPr lang="en-US" sz="1000" u="none" strike="noStrike">
                          <a:effectLst/>
                        </a:rPr>
                      </a:br>
                      <a:r>
                        <a:rPr lang="en-US" sz="1000" u="none" strike="noStrike">
                          <a:effectLst/>
                        </a:rPr>
                        <a:t>CMS Shoppable Service</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Outpatient Diagnostic Tests and Procedures</a:t>
                      </a:r>
                      <a:endParaRPr lang="en-US" sz="1000" b="0" i="0" u="none" strike="noStrike" dirty="0">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1580155366"/>
                  </a:ext>
                </a:extLst>
              </a:tr>
              <a:tr h="299388">
                <a:tc>
                  <a:txBody>
                    <a:bodyPr/>
                    <a:lstStyle/>
                    <a:p>
                      <a:pPr algn="l" fontAlgn="b"/>
                      <a:r>
                        <a:rPr lang="en-US" sz="1000" u="none" strike="noStrike">
                          <a:effectLst/>
                        </a:rPr>
                        <a:t>95811</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Sleep monitoring of patient (6 years or older) in sleep lab with continued pressured respiratory assistance by mask or breathing tube</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Harvard Pilgrim</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dirty="0">
                          <a:effectLst/>
                        </a:rPr>
                        <a:t>Outpatient Diagnostic Tests and Procedures</a:t>
                      </a:r>
                      <a:endParaRPr lang="en-US" sz="1000" b="0" i="0" u="none" strike="noStrike" dirty="0">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2264019992"/>
                  </a:ext>
                </a:extLst>
              </a:tr>
              <a:tr h="162478">
                <a:tc>
                  <a:txBody>
                    <a:bodyPr/>
                    <a:lstStyle/>
                    <a:p>
                      <a:pPr algn="l" fontAlgn="b"/>
                      <a:r>
                        <a:rPr lang="en-US" sz="1000" u="none" strike="noStrike">
                          <a:effectLst/>
                        </a:rPr>
                        <a:t>99281</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Emergency department visit, very minor</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Consumers</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Unassigned</a:t>
                      </a:r>
                      <a:endParaRPr lang="en-US" sz="1000" b="0" i="0" u="none" strike="noStrike">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3292275091"/>
                  </a:ext>
                </a:extLst>
              </a:tr>
              <a:tr h="162478">
                <a:tc>
                  <a:txBody>
                    <a:bodyPr/>
                    <a:lstStyle/>
                    <a:p>
                      <a:pPr algn="l" fontAlgn="b"/>
                      <a:r>
                        <a:rPr lang="en-US" sz="1000" u="none" strike="noStrike">
                          <a:effectLst/>
                        </a:rPr>
                        <a:t>99282</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Emergency department visit, low complexity</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Consumers, Harvard Pilgrim</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dirty="0">
                          <a:effectLst/>
                        </a:rPr>
                        <a:t>Unassigned</a:t>
                      </a:r>
                      <a:endParaRPr lang="en-US" sz="1000" b="0" i="0" u="none" strike="noStrike" dirty="0">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2238193226"/>
                  </a:ext>
                </a:extLst>
              </a:tr>
              <a:tr h="299388">
                <a:tc>
                  <a:txBody>
                    <a:bodyPr/>
                    <a:lstStyle/>
                    <a:p>
                      <a:pPr algn="l" fontAlgn="b"/>
                      <a:r>
                        <a:rPr lang="en-US" sz="1000" u="none" strike="noStrike">
                          <a:effectLst/>
                        </a:rPr>
                        <a:t>99283</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Emergency department visit, moderate severity</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TopCostUtilization, Consumers, Harvard Pilgrim</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dirty="0">
                          <a:effectLst/>
                        </a:rPr>
                        <a:t>Unassigned</a:t>
                      </a:r>
                      <a:endParaRPr lang="en-US" sz="1000" b="0" i="0" u="none" strike="noStrike" dirty="0">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3965084598"/>
                  </a:ext>
                </a:extLst>
              </a:tr>
              <a:tr h="151002">
                <a:tc>
                  <a:txBody>
                    <a:bodyPr/>
                    <a:lstStyle/>
                    <a:p>
                      <a:pPr algn="l" fontAlgn="b"/>
                      <a:r>
                        <a:rPr lang="en-US" sz="1000" u="none" strike="noStrike">
                          <a:effectLst/>
                        </a:rPr>
                        <a:t>J3010</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Fentanyl citrate injection</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a:effectLst/>
                        </a:rPr>
                        <a:t>TopCostUtilization, Harvard Pilgrim</a:t>
                      </a:r>
                      <a:endParaRPr lang="en-US" sz="1000" b="0" i="0" u="none" strike="noStrike">
                        <a:solidFill>
                          <a:srgbClr val="000000"/>
                        </a:solidFill>
                        <a:effectLst/>
                        <a:latin typeface="Calibri" panose="020F0502020204030204" pitchFamily="34" charset="0"/>
                      </a:endParaRPr>
                    </a:p>
                  </a:txBody>
                  <a:tcPr marL="2954" marR="2954" marT="2954" marB="0" anchor="b"/>
                </a:tc>
                <a:tc>
                  <a:txBody>
                    <a:bodyPr/>
                    <a:lstStyle/>
                    <a:p>
                      <a:pPr algn="l" fontAlgn="b"/>
                      <a:r>
                        <a:rPr lang="en-US" sz="1000" u="none" strike="noStrike" dirty="0">
                          <a:effectLst/>
                        </a:rPr>
                        <a:t>Infusion Therapy</a:t>
                      </a:r>
                      <a:endParaRPr lang="en-US" sz="1000" b="0" i="0" u="none" strike="noStrike" dirty="0">
                        <a:solidFill>
                          <a:srgbClr val="000000"/>
                        </a:solidFill>
                        <a:effectLst/>
                        <a:latin typeface="Calibri" panose="020F0502020204030204" pitchFamily="34" charset="0"/>
                      </a:endParaRPr>
                    </a:p>
                  </a:txBody>
                  <a:tcPr marL="2954" marR="2954" marT="2954" marB="0" anchor="b"/>
                </a:tc>
                <a:extLst>
                  <a:ext uri="{0D108BD9-81ED-4DB2-BD59-A6C34878D82A}">
                    <a16:rowId xmlns:a16="http://schemas.microsoft.com/office/drawing/2014/main" val="132773682"/>
                  </a:ext>
                </a:extLst>
              </a:tr>
            </a:tbl>
          </a:graphicData>
        </a:graphic>
      </p:graphicFrame>
    </p:spTree>
    <p:extLst>
      <p:ext uri="{BB962C8B-B14F-4D97-AF65-F5344CB8AC3E}">
        <p14:creationId xmlns:p14="http://schemas.microsoft.com/office/powerpoint/2010/main" val="26780051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F1FEBE9-D2EC-41A8-A903-F173C72C4E75}"/>
              </a:ext>
            </a:extLst>
          </p:cNvPr>
          <p:cNvSpPr>
            <a:spLocks noGrp="1"/>
          </p:cNvSpPr>
          <p:nvPr>
            <p:ph type="title"/>
          </p:nvPr>
        </p:nvSpPr>
        <p:spPr>
          <a:xfrm>
            <a:off x="838200" y="171631"/>
            <a:ext cx="10515600" cy="1325563"/>
          </a:xfrm>
        </p:spPr>
        <p:txBody>
          <a:bodyPr>
            <a:normAutofit fontScale="90000"/>
          </a:bodyPr>
          <a:lstStyle/>
          <a:p>
            <a:br>
              <a:rPr lang="en-US" dirty="0"/>
            </a:br>
            <a:br>
              <a:rPr lang="en-US" dirty="0"/>
            </a:br>
            <a:br>
              <a:rPr lang="en-US" dirty="0"/>
            </a:br>
            <a:r>
              <a:rPr lang="en-US" dirty="0"/>
              <a:t>CompareMaine 9.0 </a:t>
            </a:r>
          </a:p>
        </p:txBody>
      </p:sp>
      <p:sp>
        <p:nvSpPr>
          <p:cNvPr id="5" name="Content Placeholder 4">
            <a:extLst>
              <a:ext uri="{FF2B5EF4-FFF2-40B4-BE49-F238E27FC236}">
                <a16:creationId xmlns:a16="http://schemas.microsoft.com/office/drawing/2014/main" id="{9707F246-C4F1-4368-A006-42BF1CA0CC55}"/>
              </a:ext>
            </a:extLst>
          </p:cNvPr>
          <p:cNvSpPr>
            <a:spLocks noGrp="1"/>
          </p:cNvSpPr>
          <p:nvPr>
            <p:ph idx="1"/>
          </p:nvPr>
        </p:nvSpPr>
        <p:spPr>
          <a:xfrm>
            <a:off x="838200" y="1508708"/>
            <a:ext cx="10515600" cy="1325563"/>
          </a:xfrm>
        </p:spPr>
        <p:txBody>
          <a:bodyPr>
            <a:normAutofit/>
          </a:bodyPr>
          <a:lstStyle/>
          <a:p>
            <a:pPr marL="0" indent="0">
              <a:buNone/>
            </a:pPr>
            <a:endParaRPr lang="en-US" sz="2400" dirty="0"/>
          </a:p>
          <a:p>
            <a:r>
              <a:rPr lang="en-US" sz="2400" dirty="0"/>
              <a:t>Adding 32 entities that have 4-6 of the top procedure categories on CompareMaine</a:t>
            </a:r>
          </a:p>
          <a:p>
            <a:endParaRPr lang="en-US" sz="2400" dirty="0"/>
          </a:p>
        </p:txBody>
      </p:sp>
      <p:sp>
        <p:nvSpPr>
          <p:cNvPr id="8" name="Content Placeholder 4">
            <a:extLst>
              <a:ext uri="{FF2B5EF4-FFF2-40B4-BE49-F238E27FC236}">
                <a16:creationId xmlns:a16="http://schemas.microsoft.com/office/drawing/2014/main" id="{2BE5CE7F-1603-4354-B16A-727130B7A8FA}"/>
              </a:ext>
            </a:extLst>
          </p:cNvPr>
          <p:cNvSpPr txBox="1">
            <a:spLocks/>
          </p:cNvSpPr>
          <p:nvPr/>
        </p:nvSpPr>
        <p:spPr>
          <a:xfrm>
            <a:off x="838200" y="5876434"/>
            <a:ext cx="10515600" cy="9846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Also Adding  42 new NPIs at 15 facilities already reported on CompareMaine</a:t>
            </a:r>
          </a:p>
          <a:p>
            <a:pPr marL="0" indent="0">
              <a:buNone/>
            </a:pPr>
            <a:r>
              <a:rPr lang="en-US" sz="2000" dirty="0"/>
              <a:t> </a:t>
            </a:r>
          </a:p>
        </p:txBody>
      </p:sp>
      <p:pic>
        <p:nvPicPr>
          <p:cNvPr id="6" name="Picture 2" descr="CompareMaine">
            <a:extLst>
              <a:ext uri="{FF2B5EF4-FFF2-40B4-BE49-F238E27FC236}">
                <a16:creationId xmlns:a16="http://schemas.microsoft.com/office/drawing/2014/main" id="{D16DC762-166C-4CE9-B7DD-2D066FB6C0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72718" y="1011981"/>
            <a:ext cx="2223847" cy="51802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2D2D29D6-43DC-4BFC-BC43-7A9B3204B166}"/>
              </a:ext>
            </a:extLst>
          </p:cNvPr>
          <p:cNvPicPr>
            <a:picLocks noChangeAspect="1"/>
          </p:cNvPicPr>
          <p:nvPr/>
        </p:nvPicPr>
        <p:blipFill>
          <a:blip r:embed="rId3"/>
          <a:stretch>
            <a:fillRect/>
          </a:stretch>
        </p:blipFill>
        <p:spPr>
          <a:xfrm>
            <a:off x="945776" y="2558075"/>
            <a:ext cx="7512424" cy="3166921"/>
          </a:xfrm>
          <a:prstGeom prst="rect">
            <a:avLst/>
          </a:prstGeom>
        </p:spPr>
      </p:pic>
    </p:spTree>
    <p:extLst>
      <p:ext uri="{BB962C8B-B14F-4D97-AF65-F5344CB8AC3E}">
        <p14:creationId xmlns:p14="http://schemas.microsoft.com/office/powerpoint/2010/main" val="3220689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78B73-0B71-47EF-8D4C-EE93E9665CFE}"/>
              </a:ext>
            </a:extLst>
          </p:cNvPr>
          <p:cNvSpPr>
            <a:spLocks noGrp="1"/>
          </p:cNvSpPr>
          <p:nvPr>
            <p:ph type="title"/>
          </p:nvPr>
        </p:nvSpPr>
        <p:spPr/>
        <p:txBody>
          <a:bodyPr>
            <a:noAutofit/>
          </a:bodyPr>
          <a:lstStyle/>
          <a:p>
            <a:br>
              <a:rPr lang="en-US" sz="3600" dirty="0">
                <a:latin typeface="+mn-lt"/>
              </a:rPr>
            </a:br>
            <a:br>
              <a:rPr lang="en-US" sz="3600" dirty="0">
                <a:latin typeface="+mn-lt"/>
              </a:rPr>
            </a:br>
            <a:br>
              <a:rPr lang="en-US" sz="3600" dirty="0">
                <a:latin typeface="+mn-lt"/>
              </a:rPr>
            </a:br>
            <a:br>
              <a:rPr lang="en-US" sz="3600" dirty="0">
                <a:latin typeface="+mn-lt"/>
              </a:rPr>
            </a:br>
            <a:br>
              <a:rPr lang="en-US" sz="3600" dirty="0">
                <a:latin typeface="+mn-lt"/>
              </a:rPr>
            </a:br>
            <a:r>
              <a:rPr lang="en-US" sz="3000" dirty="0">
                <a:latin typeface="+mn-lt"/>
              </a:rPr>
              <a:t>Public Law Chapter 668 (LD 2105) </a:t>
            </a:r>
            <a:r>
              <a:rPr lang="en-US" sz="3000" i="1" dirty="0">
                <a:latin typeface="+mn-lt"/>
              </a:rPr>
              <a:t>An Act To Protect Consumers from Surprise Emergency Medical Bills-Impact on MHDO</a:t>
            </a:r>
            <a:br>
              <a:rPr lang="en-US" sz="3000" dirty="0">
                <a:latin typeface="+mn-lt"/>
              </a:rPr>
            </a:br>
            <a:endParaRPr lang="en-US" sz="3000" dirty="0">
              <a:latin typeface="+mn-lt"/>
            </a:endParaRPr>
          </a:p>
        </p:txBody>
      </p:sp>
      <p:sp>
        <p:nvSpPr>
          <p:cNvPr id="3" name="Content Placeholder 2">
            <a:extLst>
              <a:ext uri="{FF2B5EF4-FFF2-40B4-BE49-F238E27FC236}">
                <a16:creationId xmlns:a16="http://schemas.microsoft.com/office/drawing/2014/main" id="{484C024C-6D65-4D67-974E-4180966D0926}"/>
              </a:ext>
            </a:extLst>
          </p:cNvPr>
          <p:cNvSpPr>
            <a:spLocks noGrp="1"/>
          </p:cNvSpPr>
          <p:nvPr>
            <p:ph idx="1"/>
          </p:nvPr>
        </p:nvSpPr>
        <p:spPr/>
        <p:txBody>
          <a:bodyPr>
            <a:normAutofit fontScale="62500" lnSpcReduction="20000"/>
          </a:bodyPr>
          <a:lstStyle/>
          <a:p>
            <a:r>
              <a:rPr lang="en-US" sz="3800" b="1" dirty="0"/>
              <a:t>2. Requirements. </a:t>
            </a:r>
            <a:r>
              <a:rPr lang="en-US" sz="3800" dirty="0"/>
              <a:t>With respect to a surprise bill or a bill for covered emergency services rendered by an out-of-network provider:</a:t>
            </a:r>
          </a:p>
          <a:p>
            <a:r>
              <a:rPr lang="en-US" dirty="0"/>
              <a:t>B. Except as provided for ambulance services in paragraph D, unless the carrier and out-of-network provider agree otherwise, a carrier shall reimburse the out-of network provider or enrollee, as applicable, for health care services rendered at the average network rate under the enrollee's health care plan as payment in full, unless the carrier and out-of-network provider agree otherwise; and greater of:</a:t>
            </a:r>
          </a:p>
          <a:p>
            <a:r>
              <a:rPr lang="en-US" dirty="0"/>
              <a:t>(1) The carrier's median network rate paid for that health care service by a similar provider in the enrollee's geographic area; and</a:t>
            </a:r>
          </a:p>
          <a:p>
            <a:r>
              <a:rPr lang="en-US" dirty="0"/>
              <a:t>(2) The median network rate paid by all carriers for that health care service by a similar provider in the enrollee's geographic area </a:t>
            </a:r>
            <a:r>
              <a:rPr lang="en-US" b="1" dirty="0"/>
              <a:t>as determined by the all-payer claims database maintained by the Maine Health Data Organization </a:t>
            </a:r>
            <a:r>
              <a:rPr lang="en-US" dirty="0"/>
              <a:t>or, if Maine Health Data Organization claims data is insufficient or otherwise inapplicable,another independent medical claims database;</a:t>
            </a:r>
          </a:p>
        </p:txBody>
      </p:sp>
      <p:sp>
        <p:nvSpPr>
          <p:cNvPr id="4" name="Footer Placeholder 3">
            <a:extLst>
              <a:ext uri="{FF2B5EF4-FFF2-40B4-BE49-F238E27FC236}">
                <a16:creationId xmlns:a16="http://schemas.microsoft.com/office/drawing/2014/main" id="{8015BF2C-B8ED-41B5-9113-3EE35C77C902}"/>
              </a:ext>
            </a:extLst>
          </p:cNvPr>
          <p:cNvSpPr>
            <a:spLocks noGrp="1"/>
          </p:cNvSpPr>
          <p:nvPr>
            <p:ph type="ftr" sz="quarter" idx="11"/>
          </p:nvPr>
        </p:nvSpPr>
        <p:spPr/>
        <p:txBody>
          <a:bodyPr/>
          <a:lstStyle/>
          <a:p>
            <a:r>
              <a:rPr lang="en-US"/>
              <a:t>MHDO Board Meeting June 4, 2020</a:t>
            </a:r>
            <a:endParaRPr lang="en-US" dirty="0"/>
          </a:p>
        </p:txBody>
      </p:sp>
      <p:sp>
        <p:nvSpPr>
          <p:cNvPr id="5" name="Slide Number Placeholder 4">
            <a:extLst>
              <a:ext uri="{FF2B5EF4-FFF2-40B4-BE49-F238E27FC236}">
                <a16:creationId xmlns:a16="http://schemas.microsoft.com/office/drawing/2014/main" id="{88900AAE-088A-434A-BF16-89B99F2DC993}"/>
              </a:ext>
            </a:extLst>
          </p:cNvPr>
          <p:cNvSpPr>
            <a:spLocks noGrp="1"/>
          </p:cNvSpPr>
          <p:nvPr>
            <p:ph type="sldNum" sz="quarter" idx="12"/>
          </p:nvPr>
        </p:nvSpPr>
        <p:spPr/>
        <p:txBody>
          <a:bodyPr/>
          <a:lstStyle/>
          <a:p>
            <a:fld id="{4CE482DC-2269-4F26-9D2A-7E44B1A4CD85}" type="slidenum">
              <a:rPr lang="en-US" smtClean="0"/>
              <a:pPr/>
              <a:t>15</a:t>
            </a:fld>
            <a:endParaRPr lang="en-US" dirty="0"/>
          </a:p>
        </p:txBody>
      </p:sp>
    </p:spTree>
    <p:extLst>
      <p:ext uri="{BB962C8B-B14F-4D97-AF65-F5344CB8AC3E}">
        <p14:creationId xmlns:p14="http://schemas.microsoft.com/office/powerpoint/2010/main" val="37165142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78B73-0B71-47EF-8D4C-EE93E9665CFE}"/>
              </a:ext>
            </a:extLst>
          </p:cNvPr>
          <p:cNvSpPr>
            <a:spLocks noGrp="1"/>
          </p:cNvSpPr>
          <p:nvPr>
            <p:ph type="title"/>
          </p:nvPr>
        </p:nvSpPr>
        <p:spPr/>
        <p:txBody>
          <a:bodyPr>
            <a:noAutofit/>
          </a:bodyPr>
          <a:lstStyle/>
          <a:p>
            <a:br>
              <a:rPr lang="en-US" sz="3600" dirty="0">
                <a:latin typeface="+mn-lt"/>
              </a:rPr>
            </a:br>
            <a:br>
              <a:rPr lang="en-US" sz="3600" dirty="0">
                <a:latin typeface="+mn-lt"/>
              </a:rPr>
            </a:br>
            <a:br>
              <a:rPr lang="en-US" sz="3600" dirty="0">
                <a:latin typeface="+mn-lt"/>
              </a:rPr>
            </a:br>
            <a:br>
              <a:rPr lang="en-US" sz="3600" dirty="0">
                <a:latin typeface="+mn-lt"/>
              </a:rPr>
            </a:br>
            <a:br>
              <a:rPr lang="en-US" sz="3600" dirty="0">
                <a:latin typeface="+mn-lt"/>
              </a:rPr>
            </a:br>
            <a:r>
              <a:rPr lang="en-US" sz="3000" dirty="0">
                <a:latin typeface="+mn-lt"/>
              </a:rPr>
              <a:t>Public Law Chapter 668 (LD 2105) </a:t>
            </a:r>
            <a:r>
              <a:rPr lang="en-US" sz="3000" i="1" dirty="0">
                <a:latin typeface="+mn-lt"/>
              </a:rPr>
              <a:t>An Act To Protect Consumers from Surprise Emergency Medical Bills-Impact on MHDO</a:t>
            </a:r>
            <a:br>
              <a:rPr lang="en-US" sz="3000" dirty="0">
                <a:latin typeface="+mn-lt"/>
              </a:rPr>
            </a:br>
            <a:endParaRPr lang="en-US" sz="3000" dirty="0">
              <a:latin typeface="+mn-lt"/>
            </a:endParaRPr>
          </a:p>
        </p:txBody>
      </p:sp>
      <p:sp>
        <p:nvSpPr>
          <p:cNvPr id="3" name="Content Placeholder 2">
            <a:extLst>
              <a:ext uri="{FF2B5EF4-FFF2-40B4-BE49-F238E27FC236}">
                <a16:creationId xmlns:a16="http://schemas.microsoft.com/office/drawing/2014/main" id="{484C024C-6D65-4D67-974E-4180966D0926}"/>
              </a:ext>
            </a:extLst>
          </p:cNvPr>
          <p:cNvSpPr>
            <a:spLocks noGrp="1"/>
          </p:cNvSpPr>
          <p:nvPr>
            <p:ph idx="1"/>
          </p:nvPr>
        </p:nvSpPr>
        <p:spPr/>
        <p:txBody>
          <a:bodyPr>
            <a:noAutofit/>
          </a:bodyPr>
          <a:lstStyle/>
          <a:p>
            <a:r>
              <a:rPr lang="en-US" sz="2400" dirty="0"/>
              <a:t>§4303-E. Dispute resolution process for surprise bills and bills for out-of-network emergency services</a:t>
            </a:r>
            <a:endParaRPr lang="en-US" sz="1600" dirty="0"/>
          </a:p>
          <a:p>
            <a:r>
              <a:rPr lang="en-US" sz="1600" dirty="0"/>
              <a:t> </a:t>
            </a:r>
            <a:r>
              <a:rPr lang="en-US" sz="1800" dirty="0"/>
              <a:t>1. </a:t>
            </a:r>
            <a:r>
              <a:rPr lang="en-US" sz="1800" b="1" dirty="0"/>
              <a:t>Independent dispute resolution process  </a:t>
            </a:r>
            <a:r>
              <a:rPr lang="en-US" sz="1800" dirty="0"/>
              <a:t>1. C. In determining a reasonable fee for the health care services rendered, an independent dispute resolution entity shall select either the carrier's payment or the out-of-network provider's fee. The independent dispute resolution entity shall determine which amount to select based upon the conditions and factors set forth in this paragraph. In determining the reasonable fee for a health care service, an independent dispute resolution entity shall consider all relevant factors, including:</a:t>
            </a:r>
          </a:p>
          <a:p>
            <a:r>
              <a:rPr lang="en-US" sz="1800" dirty="0"/>
              <a:t>1.C.(3) The median network rate for the particular health care service performed by a provider in the same or similar specialty, </a:t>
            </a:r>
            <a:r>
              <a:rPr lang="en-US" sz="1800" b="1" dirty="0"/>
              <a:t>as determined by the all-payer claims database maintained by the Maine Health Data Organization </a:t>
            </a:r>
            <a:r>
              <a:rPr lang="en-US" sz="1800" dirty="0"/>
              <a:t>or, if Maine Health Data Organization claims data is insufficient or otherwise inapplicable, another independent medical claims database. If authorized by rule, the superintendent may enter into an agreement to obtain data from an independent medical claims database to carry out the functions of this subparagraph.</a:t>
            </a:r>
          </a:p>
        </p:txBody>
      </p:sp>
      <p:sp>
        <p:nvSpPr>
          <p:cNvPr id="4" name="Footer Placeholder 3">
            <a:extLst>
              <a:ext uri="{FF2B5EF4-FFF2-40B4-BE49-F238E27FC236}">
                <a16:creationId xmlns:a16="http://schemas.microsoft.com/office/drawing/2014/main" id="{8015BF2C-B8ED-41B5-9113-3EE35C77C902}"/>
              </a:ext>
            </a:extLst>
          </p:cNvPr>
          <p:cNvSpPr>
            <a:spLocks noGrp="1"/>
          </p:cNvSpPr>
          <p:nvPr>
            <p:ph type="ftr" sz="quarter" idx="11"/>
          </p:nvPr>
        </p:nvSpPr>
        <p:spPr/>
        <p:txBody>
          <a:bodyPr/>
          <a:lstStyle/>
          <a:p>
            <a:r>
              <a:rPr lang="en-US"/>
              <a:t>MHDO Board Meeting June 4, 2020</a:t>
            </a:r>
            <a:endParaRPr lang="en-US" dirty="0"/>
          </a:p>
        </p:txBody>
      </p:sp>
      <p:sp>
        <p:nvSpPr>
          <p:cNvPr id="5" name="Slide Number Placeholder 4">
            <a:extLst>
              <a:ext uri="{FF2B5EF4-FFF2-40B4-BE49-F238E27FC236}">
                <a16:creationId xmlns:a16="http://schemas.microsoft.com/office/drawing/2014/main" id="{88900AAE-088A-434A-BF16-89B99F2DC993}"/>
              </a:ext>
            </a:extLst>
          </p:cNvPr>
          <p:cNvSpPr>
            <a:spLocks noGrp="1"/>
          </p:cNvSpPr>
          <p:nvPr>
            <p:ph type="sldNum" sz="quarter" idx="12"/>
          </p:nvPr>
        </p:nvSpPr>
        <p:spPr/>
        <p:txBody>
          <a:bodyPr/>
          <a:lstStyle/>
          <a:p>
            <a:fld id="{4CE482DC-2269-4F26-9D2A-7E44B1A4CD85}" type="slidenum">
              <a:rPr lang="en-US" smtClean="0"/>
              <a:pPr/>
              <a:t>16</a:t>
            </a:fld>
            <a:endParaRPr lang="en-US" dirty="0"/>
          </a:p>
        </p:txBody>
      </p:sp>
    </p:spTree>
    <p:extLst>
      <p:ext uri="{BB962C8B-B14F-4D97-AF65-F5344CB8AC3E}">
        <p14:creationId xmlns:p14="http://schemas.microsoft.com/office/powerpoint/2010/main" val="4239744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79EE8-D6C8-4DF0-9CD6-ED109525C543}"/>
              </a:ext>
            </a:extLst>
          </p:cNvPr>
          <p:cNvSpPr>
            <a:spLocks noGrp="1"/>
          </p:cNvSpPr>
          <p:nvPr>
            <p:ph type="title"/>
          </p:nvPr>
        </p:nvSpPr>
        <p:spPr/>
        <p:txBody>
          <a:bodyPr>
            <a:normAutofit fontScale="90000"/>
          </a:bodyPr>
          <a:lstStyle/>
          <a:p>
            <a:br>
              <a:rPr lang="en-US" sz="5400" dirty="0"/>
            </a:br>
            <a:r>
              <a:rPr lang="en-US" sz="3600" dirty="0">
                <a:latin typeface="+mn-lt"/>
              </a:rPr>
              <a:t>Public Law Chapter 668 (LD 2105) </a:t>
            </a:r>
            <a:r>
              <a:rPr lang="en-US" sz="3600" i="1" dirty="0">
                <a:latin typeface="+mn-lt"/>
              </a:rPr>
              <a:t>An Act To Protect Consumers from Surprise Emergency Medical Bills-Impact on MHDO</a:t>
            </a:r>
            <a:endParaRPr lang="en-US" sz="3600" dirty="0">
              <a:latin typeface="+mn-lt"/>
            </a:endParaRPr>
          </a:p>
        </p:txBody>
      </p:sp>
      <p:sp>
        <p:nvSpPr>
          <p:cNvPr id="3" name="Content Placeholder 2">
            <a:extLst>
              <a:ext uri="{FF2B5EF4-FFF2-40B4-BE49-F238E27FC236}">
                <a16:creationId xmlns:a16="http://schemas.microsoft.com/office/drawing/2014/main" id="{9D6D3585-AC8C-4E79-B91A-1DA9E33189CA}"/>
              </a:ext>
            </a:extLst>
          </p:cNvPr>
          <p:cNvSpPr>
            <a:spLocks noGrp="1"/>
          </p:cNvSpPr>
          <p:nvPr>
            <p:ph idx="1"/>
          </p:nvPr>
        </p:nvSpPr>
        <p:spPr/>
        <p:txBody>
          <a:bodyPr/>
          <a:lstStyle/>
          <a:p>
            <a:r>
              <a:rPr lang="en-US" dirty="0"/>
              <a:t>Next Steps:</a:t>
            </a:r>
          </a:p>
          <a:p>
            <a:r>
              <a:rPr lang="en-US" dirty="0"/>
              <a:t>MHDO had an initial meeting with Bureau of Insurance to discuss requirements and implementation.   Ongoing discussions with the BOI will continue.   </a:t>
            </a:r>
          </a:p>
        </p:txBody>
      </p:sp>
      <p:sp>
        <p:nvSpPr>
          <p:cNvPr id="4" name="Footer Placeholder 3">
            <a:extLst>
              <a:ext uri="{FF2B5EF4-FFF2-40B4-BE49-F238E27FC236}">
                <a16:creationId xmlns:a16="http://schemas.microsoft.com/office/drawing/2014/main" id="{D3CD4F1F-3E30-42C1-A602-2DCB012AC4C6}"/>
              </a:ext>
            </a:extLst>
          </p:cNvPr>
          <p:cNvSpPr>
            <a:spLocks noGrp="1"/>
          </p:cNvSpPr>
          <p:nvPr>
            <p:ph type="ftr" sz="quarter" idx="11"/>
          </p:nvPr>
        </p:nvSpPr>
        <p:spPr/>
        <p:txBody>
          <a:bodyPr/>
          <a:lstStyle/>
          <a:p>
            <a:r>
              <a:rPr lang="en-US"/>
              <a:t>MHDO Board Meeting June 4, 2020</a:t>
            </a:r>
            <a:endParaRPr lang="en-US" dirty="0"/>
          </a:p>
        </p:txBody>
      </p:sp>
      <p:sp>
        <p:nvSpPr>
          <p:cNvPr id="5" name="Slide Number Placeholder 4">
            <a:extLst>
              <a:ext uri="{FF2B5EF4-FFF2-40B4-BE49-F238E27FC236}">
                <a16:creationId xmlns:a16="http://schemas.microsoft.com/office/drawing/2014/main" id="{7301CFA3-43DC-4717-B96F-6463E3BD1848}"/>
              </a:ext>
            </a:extLst>
          </p:cNvPr>
          <p:cNvSpPr>
            <a:spLocks noGrp="1"/>
          </p:cNvSpPr>
          <p:nvPr>
            <p:ph type="sldNum" sz="quarter" idx="12"/>
          </p:nvPr>
        </p:nvSpPr>
        <p:spPr/>
        <p:txBody>
          <a:bodyPr/>
          <a:lstStyle/>
          <a:p>
            <a:fld id="{4CE482DC-2269-4F26-9D2A-7E44B1A4CD85}" type="slidenum">
              <a:rPr lang="en-US" smtClean="0"/>
              <a:pPr/>
              <a:t>17</a:t>
            </a:fld>
            <a:endParaRPr lang="en-US" dirty="0"/>
          </a:p>
        </p:txBody>
      </p:sp>
    </p:spTree>
    <p:extLst>
      <p:ext uri="{BB962C8B-B14F-4D97-AF65-F5344CB8AC3E}">
        <p14:creationId xmlns:p14="http://schemas.microsoft.com/office/powerpoint/2010/main" val="29157332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Key Projects for the Next 12 Months</a:t>
            </a:r>
          </a:p>
        </p:txBody>
      </p:sp>
      <p:sp>
        <p:nvSpPr>
          <p:cNvPr id="3" name="Content Placeholder 2"/>
          <p:cNvSpPr>
            <a:spLocks noGrp="1"/>
          </p:cNvSpPr>
          <p:nvPr>
            <p:ph idx="1"/>
          </p:nvPr>
        </p:nvSpPr>
        <p:spPr/>
        <p:txBody>
          <a:bodyPr>
            <a:normAutofit fontScale="92500" lnSpcReduction="20000"/>
          </a:bodyPr>
          <a:lstStyle/>
          <a:p>
            <a:pPr marL="0" indent="0">
              <a:buNone/>
            </a:pPr>
            <a:r>
              <a:rPr lang="en-US" dirty="0"/>
              <a:t>Develop first annual Pharmacy Report as required by Public Law 470,  </a:t>
            </a:r>
            <a:r>
              <a:rPr lang="en-US" i="1" dirty="0"/>
              <a:t>An Act To Further Expand Drug Price Transparency (Due November 1, 2020)</a:t>
            </a:r>
          </a:p>
          <a:p>
            <a:pPr marL="0" indent="0">
              <a:buNone/>
            </a:pPr>
            <a:r>
              <a:rPr lang="en-US" dirty="0"/>
              <a:t>Launch new MHDO website</a:t>
            </a:r>
          </a:p>
          <a:p>
            <a:pPr marL="0" indent="0">
              <a:buNone/>
            </a:pPr>
            <a:r>
              <a:rPr lang="en-US" dirty="0"/>
              <a:t>Develop provider database leveraging existing provider data collected</a:t>
            </a:r>
          </a:p>
          <a:p>
            <a:pPr marL="0" indent="0">
              <a:buNone/>
            </a:pPr>
            <a:r>
              <a:rPr lang="en-US" dirty="0"/>
              <a:t>Rulemaking</a:t>
            </a:r>
          </a:p>
          <a:p>
            <a:pPr marL="0" indent="0">
              <a:buNone/>
            </a:pPr>
            <a:r>
              <a:rPr lang="en-US" dirty="0"/>
              <a:t>Finalize data delivery model improvements (member and provider 2.0)</a:t>
            </a:r>
          </a:p>
          <a:p>
            <a:pPr marL="0" indent="0">
              <a:buNone/>
            </a:pPr>
            <a:endParaRPr lang="en-US" dirty="0"/>
          </a:p>
          <a:p>
            <a:pPr marL="0" indent="0">
              <a:buNone/>
            </a:pPr>
            <a:endParaRPr lang="en-US" dirty="0"/>
          </a:p>
          <a:p>
            <a:pPr marL="0" indent="0">
              <a:buNone/>
            </a:pPr>
            <a:endParaRPr lang="en-US" dirty="0"/>
          </a:p>
          <a:p>
            <a:pPr marL="0" indent="0">
              <a:buNone/>
            </a:pPr>
            <a:endParaRPr lang="en-US" dirty="0"/>
          </a:p>
          <a:p>
            <a:endParaRPr lang="en-US" dirty="0"/>
          </a:p>
          <a:p>
            <a:endParaRPr lang="en-US" dirty="0"/>
          </a:p>
        </p:txBody>
      </p:sp>
      <p:sp>
        <p:nvSpPr>
          <p:cNvPr id="4" name="Slide Number Placeholder 3"/>
          <p:cNvSpPr>
            <a:spLocks noGrp="1"/>
          </p:cNvSpPr>
          <p:nvPr>
            <p:ph type="sldNum" sz="quarter" idx="12"/>
          </p:nvPr>
        </p:nvSpPr>
        <p:spPr/>
        <p:txBody>
          <a:bodyPr/>
          <a:lstStyle/>
          <a:p>
            <a:r>
              <a:rPr lang="en-US" dirty="0"/>
              <a:t>Page </a:t>
            </a:r>
            <a:fld id="{4CE482DC-2269-4F26-9D2A-7E44B1A4CD85}" type="slidenum">
              <a:rPr lang="en-US" smtClean="0"/>
              <a:pPr/>
              <a:t>18</a:t>
            </a:fld>
            <a:endParaRPr lang="en-US" dirty="0"/>
          </a:p>
        </p:txBody>
      </p:sp>
      <p:sp>
        <p:nvSpPr>
          <p:cNvPr id="5" name="Footer Placeholder 4">
            <a:extLst>
              <a:ext uri="{FF2B5EF4-FFF2-40B4-BE49-F238E27FC236}">
                <a16:creationId xmlns:a16="http://schemas.microsoft.com/office/drawing/2014/main" id="{E39E39FC-EFE4-41BD-ABA4-A35847D0B1DA}"/>
              </a:ext>
            </a:extLst>
          </p:cNvPr>
          <p:cNvSpPr>
            <a:spLocks noGrp="1"/>
          </p:cNvSpPr>
          <p:nvPr>
            <p:ph type="ftr" sz="quarter" idx="11"/>
          </p:nvPr>
        </p:nvSpPr>
        <p:spPr/>
        <p:txBody>
          <a:bodyPr/>
          <a:lstStyle/>
          <a:p>
            <a:r>
              <a:rPr lang="en-US"/>
              <a:t>MHDO Board Meeting June 4, 2020</a:t>
            </a:r>
            <a:endParaRPr lang="en-US" dirty="0"/>
          </a:p>
        </p:txBody>
      </p:sp>
    </p:spTree>
    <p:extLst>
      <p:ext uri="{BB962C8B-B14F-4D97-AF65-F5344CB8AC3E}">
        <p14:creationId xmlns:p14="http://schemas.microsoft.com/office/powerpoint/2010/main" val="21566309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Key Projects for the Next 12-18 Months</a:t>
            </a:r>
          </a:p>
        </p:txBody>
      </p:sp>
      <p:sp>
        <p:nvSpPr>
          <p:cNvPr id="3" name="Content Placeholder 2"/>
          <p:cNvSpPr>
            <a:spLocks noGrp="1"/>
          </p:cNvSpPr>
          <p:nvPr>
            <p:ph idx="1"/>
          </p:nvPr>
        </p:nvSpPr>
        <p:spPr>
          <a:xfrm>
            <a:off x="1188720" y="2048069"/>
            <a:ext cx="10115202" cy="3829279"/>
          </a:xfrm>
        </p:spPr>
        <p:txBody>
          <a:bodyPr>
            <a:normAutofit fontScale="25000" lnSpcReduction="20000"/>
          </a:bodyPr>
          <a:lstStyle/>
          <a:p>
            <a:pPr marL="0" indent="0">
              <a:buNone/>
            </a:pPr>
            <a:r>
              <a:rPr lang="en-US" sz="8000" dirty="0"/>
              <a:t>Implement new requirements as defined in PL Chapter 668.  Anticipating passage of LD 30, </a:t>
            </a:r>
            <a:r>
              <a:rPr lang="en-US" sz="8000" i="1" dirty="0"/>
              <a:t>An Act To Improve Health Care Data Analysis and </a:t>
            </a:r>
            <a:r>
              <a:rPr lang="en-US" sz="8000" dirty="0"/>
              <a:t>LD 2110:  </a:t>
            </a:r>
            <a:r>
              <a:rPr lang="en-US" sz="8000" i="1" dirty="0"/>
              <a:t>An Act To Lower Health Care Costs</a:t>
            </a:r>
            <a:r>
              <a:rPr lang="en-US" sz="8000" dirty="0"/>
              <a:t> </a:t>
            </a:r>
          </a:p>
          <a:p>
            <a:pPr marL="0" indent="0">
              <a:buNone/>
            </a:pPr>
            <a:r>
              <a:rPr lang="en-US" sz="8000" dirty="0"/>
              <a:t>Draft RFP for competitive bid for MHDO Data Collection, Processing, Storage, Release, Analytics and Other Related Services.  Estimated Key Dates and Deliverables :</a:t>
            </a:r>
          </a:p>
          <a:p>
            <a:pPr marL="0" indent="0">
              <a:buNone/>
            </a:pPr>
            <a:r>
              <a:rPr lang="en-US" sz="8000" dirty="0"/>
              <a:t>	Finalize draft RFP &amp; send to purchases for approval 11/1/2021</a:t>
            </a:r>
          </a:p>
          <a:p>
            <a:pPr marL="0" indent="0">
              <a:buNone/>
            </a:pPr>
            <a:r>
              <a:rPr lang="en-US" sz="7200" dirty="0"/>
              <a:t>	Release RFP to field end of January 2022</a:t>
            </a:r>
          </a:p>
          <a:p>
            <a:pPr marL="0" indent="0">
              <a:buNone/>
            </a:pPr>
            <a:r>
              <a:rPr lang="en-US" sz="7200" dirty="0"/>
              <a:t>	Bidders Conference February 2022</a:t>
            </a:r>
          </a:p>
          <a:p>
            <a:pPr marL="0" indent="0">
              <a:buNone/>
            </a:pPr>
            <a:r>
              <a:rPr lang="en-US" sz="7200" dirty="0"/>
              <a:t>	Proposals due April 2020</a:t>
            </a:r>
          </a:p>
          <a:p>
            <a:pPr marL="0" indent="0">
              <a:buNone/>
            </a:pPr>
            <a:r>
              <a:rPr lang="en-US" sz="7200" dirty="0"/>
              <a:t>	Contract award June 2020</a:t>
            </a:r>
          </a:p>
          <a:p>
            <a:pPr marL="0" indent="0">
              <a:buNone/>
            </a:pPr>
            <a:r>
              <a:rPr lang="en-US" sz="7200" dirty="0"/>
              <a:t>	Finalize Contract September 2020 </a:t>
            </a:r>
          </a:p>
          <a:p>
            <a:pPr marL="0" indent="0">
              <a:buNone/>
            </a:pPr>
            <a:endParaRPr lang="en-US" sz="3600" dirty="0"/>
          </a:p>
          <a:p>
            <a:pPr marL="0" indent="0">
              <a:buNone/>
            </a:pPr>
            <a:endParaRPr lang="en-US" sz="2600" dirty="0"/>
          </a:p>
          <a:p>
            <a:pPr marL="0" indent="0">
              <a:buNone/>
            </a:pPr>
            <a:endParaRPr lang="en-US" sz="2600" dirty="0"/>
          </a:p>
          <a:p>
            <a:pPr marL="0" indent="0">
              <a:buNone/>
            </a:pPr>
            <a:r>
              <a:rPr lang="en-US" sz="2600" dirty="0"/>
              <a:t>		 </a:t>
            </a:r>
          </a:p>
          <a:p>
            <a:pPr marL="0" indent="0">
              <a:buNone/>
            </a:pPr>
            <a:endParaRPr lang="en-US" dirty="0"/>
          </a:p>
        </p:txBody>
      </p:sp>
      <p:sp>
        <p:nvSpPr>
          <p:cNvPr id="4" name="Slide Number Placeholder 3"/>
          <p:cNvSpPr>
            <a:spLocks noGrp="1"/>
          </p:cNvSpPr>
          <p:nvPr>
            <p:ph type="sldNum" sz="quarter" idx="12"/>
          </p:nvPr>
        </p:nvSpPr>
        <p:spPr/>
        <p:txBody>
          <a:bodyPr/>
          <a:lstStyle/>
          <a:p>
            <a:r>
              <a:rPr lang="en-US" dirty="0"/>
              <a:t>Page </a:t>
            </a:r>
            <a:fld id="{4CE482DC-2269-4F26-9D2A-7E44B1A4CD85}" type="slidenum">
              <a:rPr lang="en-US" smtClean="0"/>
              <a:pPr/>
              <a:t>19</a:t>
            </a:fld>
            <a:endParaRPr lang="en-US" dirty="0"/>
          </a:p>
        </p:txBody>
      </p:sp>
      <p:sp>
        <p:nvSpPr>
          <p:cNvPr id="5" name="Footer Placeholder 4">
            <a:extLst>
              <a:ext uri="{FF2B5EF4-FFF2-40B4-BE49-F238E27FC236}">
                <a16:creationId xmlns:a16="http://schemas.microsoft.com/office/drawing/2014/main" id="{E39E39FC-EFE4-41BD-ABA4-A35847D0B1DA}"/>
              </a:ext>
            </a:extLst>
          </p:cNvPr>
          <p:cNvSpPr>
            <a:spLocks noGrp="1"/>
          </p:cNvSpPr>
          <p:nvPr>
            <p:ph type="ftr" sz="quarter" idx="11"/>
          </p:nvPr>
        </p:nvSpPr>
        <p:spPr/>
        <p:txBody>
          <a:bodyPr/>
          <a:lstStyle/>
          <a:p>
            <a:r>
              <a:rPr lang="en-US"/>
              <a:t>MHDO Board Meeting June 4, 2020</a:t>
            </a:r>
            <a:endParaRPr lang="en-US" dirty="0"/>
          </a:p>
        </p:txBody>
      </p:sp>
    </p:spTree>
    <p:extLst>
      <p:ext uri="{BB962C8B-B14F-4D97-AF65-F5344CB8AC3E}">
        <p14:creationId xmlns:p14="http://schemas.microsoft.com/office/powerpoint/2010/main" val="2821986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6607C-E83B-4C5D-BE48-4201F9913AC7}"/>
              </a:ext>
            </a:extLst>
          </p:cNvPr>
          <p:cNvSpPr>
            <a:spLocks noGrp="1"/>
          </p:cNvSpPr>
          <p:nvPr>
            <p:ph type="title"/>
          </p:nvPr>
        </p:nvSpPr>
        <p:spPr/>
        <p:txBody>
          <a:bodyPr/>
          <a:lstStyle/>
          <a:p>
            <a:r>
              <a:rPr lang="en-US" dirty="0"/>
              <a:t>Proposed Rulemaking</a:t>
            </a:r>
          </a:p>
        </p:txBody>
      </p:sp>
      <p:sp>
        <p:nvSpPr>
          <p:cNvPr id="3" name="Content Placeholder 2">
            <a:extLst>
              <a:ext uri="{FF2B5EF4-FFF2-40B4-BE49-F238E27FC236}">
                <a16:creationId xmlns:a16="http://schemas.microsoft.com/office/drawing/2014/main" id="{B5E736FD-BCAD-4EA8-A289-9C513580522C}"/>
              </a:ext>
            </a:extLst>
          </p:cNvPr>
          <p:cNvSpPr>
            <a:spLocks noGrp="1"/>
          </p:cNvSpPr>
          <p:nvPr>
            <p:ph idx="1"/>
          </p:nvPr>
        </p:nvSpPr>
        <p:spPr/>
        <p:txBody>
          <a:bodyPr>
            <a:normAutofit fontScale="70000" lnSpcReduction="20000"/>
          </a:bodyPr>
          <a:lstStyle/>
          <a:p>
            <a:pPr marL="0" lvl="0" indent="0" hangingPunct="0">
              <a:buNone/>
            </a:pPr>
            <a:r>
              <a:rPr lang="en-US" dirty="0"/>
              <a:t>Chapter 570:  </a:t>
            </a:r>
            <a:r>
              <a:rPr lang="en-US" i="1" dirty="0"/>
              <a:t>Uniform Reporting System for Prescription Drug Price Data Sets</a:t>
            </a:r>
          </a:p>
          <a:p>
            <a:pPr marL="0" lvl="0" indent="0" hangingPunct="0">
              <a:buNone/>
            </a:pPr>
            <a:r>
              <a:rPr lang="en-US" sz="1900" dirty="0"/>
              <a:t>Clarifications to definitions and sections 2(B) and 2(C);  consolidation of two manufacturer reporting templates [Sections 2(J)(1) and 2(J)(2)] into one to allow more effective reporting of not only new drugs and price increases, but also pricing component data;  and clarifications and revisions (mostly based on feedback from the reporting entities) to some of the labeling and language in the reporting templates. (major substantive rule)</a:t>
            </a:r>
          </a:p>
          <a:p>
            <a:pPr marL="0" lvl="0" indent="0" hangingPunct="0">
              <a:buNone/>
            </a:pPr>
            <a:r>
              <a:rPr lang="en-US" dirty="0"/>
              <a:t>New Rule for collecting non-claims based Primary Care Provider Payments </a:t>
            </a:r>
          </a:p>
          <a:p>
            <a:pPr lvl="1" hangingPunct="0"/>
            <a:r>
              <a:rPr lang="en-US" sz="2100" dirty="0">
                <a:solidFill>
                  <a:srgbClr val="000000"/>
                </a:solidFill>
              </a:rPr>
              <a:t>Develop proposed rule to collect non-claims based payments from payers specifically those payments made to/for primary care.</a:t>
            </a:r>
          </a:p>
          <a:p>
            <a:pPr lvl="1" hangingPunct="0"/>
            <a:r>
              <a:rPr lang="en-US" sz="2100" dirty="0">
                <a:solidFill>
                  <a:srgbClr val="000000"/>
                </a:solidFill>
              </a:rPr>
              <a:t>Identified Use Case:  State’s annual report on Primary Care Spending in State of Maine (as required by Public Law Chapter 244)</a:t>
            </a:r>
          </a:p>
          <a:p>
            <a:pPr lvl="1" hangingPunct="0"/>
            <a:r>
              <a:rPr lang="en-US" sz="2100" dirty="0">
                <a:solidFill>
                  <a:srgbClr val="000000"/>
                </a:solidFill>
              </a:rPr>
              <a:t>Leverage the structure(s) that currently exists in other states (MA, OR, CO, RI, VT) for the collection of non-claims based payments</a:t>
            </a:r>
          </a:p>
          <a:p>
            <a:pPr lvl="0" hangingPunct="0"/>
            <a:r>
              <a:rPr lang="en-US" dirty="0"/>
              <a:t>Chapter 243:  </a:t>
            </a:r>
            <a:r>
              <a:rPr lang="en-US" i="1" dirty="0"/>
              <a:t>Uniform Reporting System for Health Care Claims Data Sets</a:t>
            </a:r>
          </a:p>
          <a:p>
            <a:pPr marL="0" indent="0" hangingPunct="0">
              <a:buNone/>
            </a:pPr>
            <a:r>
              <a:rPr lang="en-US" sz="2100" dirty="0"/>
              <a:t>Add in and out of network provider designation to support reporting requirements in Public Law 668; update definition of pharmacy benefit manager (</a:t>
            </a:r>
            <a:r>
              <a:rPr lang="en-US" sz="2100" b="1" dirty="0"/>
              <a:t>Note:  </a:t>
            </a:r>
            <a:r>
              <a:rPr lang="en-US" sz="2100" dirty="0"/>
              <a:t>the Common Data Layout (CDL) includes in and out of network data fields in both the medical and pharmacy claims data files)</a:t>
            </a:r>
          </a:p>
          <a:p>
            <a:pPr lvl="0" hangingPunct="0"/>
            <a:endParaRPr lang="en-US" i="1" dirty="0"/>
          </a:p>
          <a:p>
            <a:pPr lvl="0" hangingPunct="0"/>
            <a:endParaRPr lang="en-US" dirty="0"/>
          </a:p>
          <a:p>
            <a:endParaRPr lang="en-US" dirty="0"/>
          </a:p>
        </p:txBody>
      </p:sp>
      <p:sp>
        <p:nvSpPr>
          <p:cNvPr id="4" name="Slide Number Placeholder 3">
            <a:extLst>
              <a:ext uri="{FF2B5EF4-FFF2-40B4-BE49-F238E27FC236}">
                <a16:creationId xmlns:a16="http://schemas.microsoft.com/office/drawing/2014/main" id="{85E82D43-74F9-4452-B9A2-3041A7005C58}"/>
              </a:ext>
            </a:extLst>
          </p:cNvPr>
          <p:cNvSpPr>
            <a:spLocks noGrp="1"/>
          </p:cNvSpPr>
          <p:nvPr>
            <p:ph type="sldNum" sz="quarter" idx="12"/>
          </p:nvPr>
        </p:nvSpPr>
        <p:spPr/>
        <p:txBody>
          <a:bodyPr/>
          <a:lstStyle/>
          <a:p>
            <a:fld id="{4CE482DC-2269-4F26-9D2A-7E44B1A4CD85}" type="slidenum">
              <a:rPr lang="en-US" smtClean="0"/>
              <a:pPr/>
              <a:t>2</a:t>
            </a:fld>
            <a:endParaRPr lang="en-US" dirty="0"/>
          </a:p>
        </p:txBody>
      </p:sp>
      <p:sp>
        <p:nvSpPr>
          <p:cNvPr id="5" name="Footer Placeholder 4">
            <a:extLst>
              <a:ext uri="{FF2B5EF4-FFF2-40B4-BE49-F238E27FC236}">
                <a16:creationId xmlns:a16="http://schemas.microsoft.com/office/drawing/2014/main" id="{0D0BA0F7-FE99-440A-8E89-EC67FC6EB033}"/>
              </a:ext>
            </a:extLst>
          </p:cNvPr>
          <p:cNvSpPr>
            <a:spLocks noGrp="1"/>
          </p:cNvSpPr>
          <p:nvPr>
            <p:ph type="ftr" sz="quarter" idx="11"/>
          </p:nvPr>
        </p:nvSpPr>
        <p:spPr/>
        <p:txBody>
          <a:bodyPr/>
          <a:lstStyle/>
          <a:p>
            <a:r>
              <a:rPr lang="en-US"/>
              <a:t>MHDO Board Meeting June 4, 2020</a:t>
            </a:r>
            <a:endParaRPr lang="en-US" dirty="0"/>
          </a:p>
        </p:txBody>
      </p:sp>
    </p:spTree>
    <p:extLst>
      <p:ext uri="{BB962C8B-B14F-4D97-AF65-F5344CB8AC3E}">
        <p14:creationId xmlns:p14="http://schemas.microsoft.com/office/powerpoint/2010/main" val="11925709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C0695-F19A-422D-B6F3-7E049AD7F962}"/>
              </a:ext>
            </a:extLst>
          </p:cNvPr>
          <p:cNvSpPr>
            <a:spLocks noGrp="1"/>
          </p:cNvSpPr>
          <p:nvPr>
            <p:ph type="title"/>
          </p:nvPr>
        </p:nvSpPr>
        <p:spPr>
          <a:xfrm>
            <a:off x="-2208629" y="-2280751"/>
            <a:ext cx="10115203" cy="1450757"/>
          </a:xfrm>
        </p:spPr>
        <p:txBody>
          <a:bodyPr>
            <a:normAutofit fontScale="90000"/>
          </a:bodyPr>
          <a:lstStyle/>
          <a:p>
            <a:br>
              <a:rPr lang="en-US" dirty="0"/>
            </a:br>
            <a:br>
              <a:rPr lang="en-US" dirty="0"/>
            </a:br>
            <a:endParaRPr lang="en-US" dirty="0"/>
          </a:p>
        </p:txBody>
      </p:sp>
      <p:sp>
        <p:nvSpPr>
          <p:cNvPr id="3" name="Content Placeholder 2">
            <a:extLst>
              <a:ext uri="{FF2B5EF4-FFF2-40B4-BE49-F238E27FC236}">
                <a16:creationId xmlns:a16="http://schemas.microsoft.com/office/drawing/2014/main" id="{7BE1A60D-DCD8-48C6-8EB7-11D123DD8EC4}"/>
              </a:ext>
            </a:extLst>
          </p:cNvPr>
          <p:cNvSpPr>
            <a:spLocks noGrp="1"/>
          </p:cNvSpPr>
          <p:nvPr>
            <p:ph idx="1"/>
          </p:nvPr>
        </p:nvSpPr>
        <p:spPr/>
        <p:txBody>
          <a:bodyPr>
            <a:normAutofit fontScale="25000" lnSpcReduction="20000"/>
          </a:bodyPr>
          <a:lstStyle/>
          <a:p>
            <a:pPr marL="0" indent="0">
              <a:buNone/>
            </a:pPr>
            <a:r>
              <a:rPr lang="en-US" sz="5600" dirty="0"/>
              <a:t>1</a:t>
            </a:r>
            <a:r>
              <a:rPr lang="en-US" sz="6000" dirty="0"/>
              <a:t>. Update on external validation of HAI data reported to MHDO via Rule Chapter 270, </a:t>
            </a:r>
            <a:r>
              <a:rPr lang="en-US" sz="6000" i="1" dirty="0"/>
              <a:t>Uniform Reporting System for Health Care Quality Data Sets, </a:t>
            </a:r>
            <a:r>
              <a:rPr lang="en-US" sz="6000" dirty="0"/>
              <a:t>Section 2.I.</a:t>
            </a:r>
          </a:p>
          <a:p>
            <a:pPr marL="0" indent="0">
              <a:buNone/>
            </a:pPr>
            <a:r>
              <a:rPr lang="en-US" sz="6000" dirty="0">
                <a:solidFill>
                  <a:srgbClr val="000000"/>
                </a:solidFill>
              </a:rPr>
              <a:t>The MQF and Maine CDC shall develop and implement an external validation process to assure the accuracy of healthcare associated infection data submitted to the NHSN.  Each hospital selected to participate in a State external validation study shall cooperate with the State’s third-party external validation contractor and provide any hospital medical records or data required to complete the study.</a:t>
            </a:r>
          </a:p>
          <a:p>
            <a:pPr marL="0" indent="0">
              <a:buNone/>
            </a:pPr>
            <a:r>
              <a:rPr lang="en-US" sz="6000" dirty="0"/>
              <a:t>2. Update on 2021 Annual Report:  Primary Care Spending in State of Maine (PL Chapter 244)</a:t>
            </a:r>
          </a:p>
          <a:p>
            <a:pPr marL="0" indent="0">
              <a:buNone/>
            </a:pPr>
            <a:r>
              <a:rPr lang="en-US" sz="6000" dirty="0"/>
              <a:t>Based on feedback from the Primary Care Advisory Group to leverage regional/national definitions, MQF is working with the          New England States Consortium Systems Organization (NESCSO) who has contracted with Onpoint Health Data to develop a multi-state report on primary care investments. A core objective of the initiative is to develop a standardized methodology to report the percent of primary care investments relative to total healthcare spending in six New England states – Connecticut, Massachusetts, Maine, New Hampshire, Rhode Island, and Vermont.   NESCSO will release its report later this fall and will present the project at NESCSO’s 2020 annual meeting. </a:t>
            </a:r>
          </a:p>
          <a:p>
            <a:pPr marL="0" indent="0">
              <a:buNone/>
            </a:pPr>
            <a:r>
              <a:rPr lang="en-US" sz="6000" b="1" dirty="0"/>
              <a:t>Timeline for development of MQF’s 2021  annual report:</a:t>
            </a:r>
          </a:p>
          <a:p>
            <a:pPr marL="0" indent="0">
              <a:buNone/>
            </a:pPr>
            <a:r>
              <a:rPr lang="en-US" sz="6000" dirty="0"/>
              <a:t>September/October-Convene Primary Care Advisory Group.  </a:t>
            </a:r>
          </a:p>
          <a:p>
            <a:pPr marL="0" indent="0">
              <a:buNone/>
            </a:pPr>
            <a:r>
              <a:rPr lang="en-US" sz="6000" dirty="0"/>
              <a:t>Early December-MQF finalizes draft report and releases to Primary Care Advisory Group for feedback</a:t>
            </a:r>
          </a:p>
          <a:p>
            <a:pPr marL="0" indent="0">
              <a:buNone/>
            </a:pPr>
            <a:r>
              <a:rPr lang="en-US" sz="6000" dirty="0"/>
              <a:t>January 15</a:t>
            </a:r>
            <a:r>
              <a:rPr lang="en-US" sz="6000" baseline="30000" dirty="0"/>
              <a:t>th</a:t>
            </a:r>
            <a:r>
              <a:rPr lang="en-US" sz="6000" dirty="0"/>
              <a:t>- MQF submits final report to the Joint Standing Committee on Health Coverage, Insurance and Financial Services and  Commissioner Lambrew, Department of Health and Human Services</a:t>
            </a:r>
          </a:p>
          <a:p>
            <a:pPr marL="0" indent="0">
              <a:buNone/>
            </a:pPr>
            <a:endParaRPr lang="en-US" sz="5600" dirty="0"/>
          </a:p>
          <a:p>
            <a:pPr lvl="1">
              <a:buFont typeface="Arial" panose="020B0604020202020204" pitchFamily="34" charset="0"/>
              <a:buChar char="•"/>
            </a:pPr>
            <a:endParaRPr lang="en-US" sz="900" dirty="0"/>
          </a:p>
          <a:p>
            <a:pPr>
              <a:buFont typeface="Arial" panose="020B0604020202020204" pitchFamily="34" charset="0"/>
              <a:buChar char="•"/>
            </a:pPr>
            <a:endParaRPr lang="en-US" sz="1900" dirty="0"/>
          </a:p>
          <a:p>
            <a:pPr marL="0" indent="0">
              <a:buNone/>
            </a:pPr>
            <a:br>
              <a:rPr lang="en-US" sz="1900" dirty="0"/>
            </a:br>
            <a:endParaRPr lang="en-US" sz="1900" dirty="0"/>
          </a:p>
          <a:p>
            <a:endParaRPr lang="en-US" sz="1600" b="1" dirty="0"/>
          </a:p>
        </p:txBody>
      </p:sp>
      <p:sp>
        <p:nvSpPr>
          <p:cNvPr id="4" name="Footer Placeholder 3">
            <a:extLst>
              <a:ext uri="{FF2B5EF4-FFF2-40B4-BE49-F238E27FC236}">
                <a16:creationId xmlns:a16="http://schemas.microsoft.com/office/drawing/2014/main" id="{6D27C68C-DC4D-4DEC-9E95-13380D694D9B}"/>
              </a:ext>
            </a:extLst>
          </p:cNvPr>
          <p:cNvSpPr>
            <a:spLocks noGrp="1"/>
          </p:cNvSpPr>
          <p:nvPr>
            <p:ph type="ftr" sz="quarter" idx="11"/>
          </p:nvPr>
        </p:nvSpPr>
        <p:spPr/>
        <p:txBody>
          <a:bodyPr/>
          <a:lstStyle/>
          <a:p>
            <a:r>
              <a:rPr lang="en-US"/>
              <a:t>MHDO Board Meeting June 4, 2020</a:t>
            </a:r>
            <a:endParaRPr lang="en-US" dirty="0"/>
          </a:p>
        </p:txBody>
      </p:sp>
      <p:sp>
        <p:nvSpPr>
          <p:cNvPr id="5" name="Slide Number Placeholder 4">
            <a:extLst>
              <a:ext uri="{FF2B5EF4-FFF2-40B4-BE49-F238E27FC236}">
                <a16:creationId xmlns:a16="http://schemas.microsoft.com/office/drawing/2014/main" id="{8685D2AF-17EA-478D-B22F-773C77246D25}"/>
              </a:ext>
            </a:extLst>
          </p:cNvPr>
          <p:cNvSpPr>
            <a:spLocks noGrp="1"/>
          </p:cNvSpPr>
          <p:nvPr>
            <p:ph type="sldNum" sz="quarter" idx="12"/>
          </p:nvPr>
        </p:nvSpPr>
        <p:spPr/>
        <p:txBody>
          <a:bodyPr/>
          <a:lstStyle/>
          <a:p>
            <a:fld id="{4CE482DC-2269-4F26-9D2A-7E44B1A4CD85}" type="slidenum">
              <a:rPr lang="en-US" smtClean="0"/>
              <a:pPr/>
              <a:t>20</a:t>
            </a:fld>
            <a:endParaRPr lang="en-US" dirty="0"/>
          </a:p>
        </p:txBody>
      </p:sp>
      <p:pic>
        <p:nvPicPr>
          <p:cNvPr id="4098" name="Picture 2" descr="logo of words">
            <a:extLst>
              <a:ext uri="{FF2B5EF4-FFF2-40B4-BE49-F238E27FC236}">
                <a16:creationId xmlns:a16="http://schemas.microsoft.com/office/drawing/2014/main" id="{8F170F02-B777-4D55-A542-528CA7DB99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6042" y="509221"/>
            <a:ext cx="3848100" cy="704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600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BDD88-B4F7-4C78-BA2D-D61931D8289F}"/>
              </a:ext>
            </a:extLst>
          </p:cNvPr>
          <p:cNvSpPr>
            <a:spLocks noGrp="1"/>
          </p:cNvSpPr>
          <p:nvPr>
            <p:ph type="title"/>
          </p:nvPr>
        </p:nvSpPr>
        <p:spPr/>
        <p:txBody>
          <a:bodyPr/>
          <a:lstStyle/>
          <a:p>
            <a:r>
              <a:rPr lang="en-US" dirty="0"/>
              <a:t>Proposed Rulemaking Timeline</a:t>
            </a:r>
          </a:p>
        </p:txBody>
      </p:sp>
      <p:sp>
        <p:nvSpPr>
          <p:cNvPr id="3" name="Content Placeholder 2">
            <a:extLst>
              <a:ext uri="{FF2B5EF4-FFF2-40B4-BE49-F238E27FC236}">
                <a16:creationId xmlns:a16="http://schemas.microsoft.com/office/drawing/2014/main" id="{AA7959B5-42DA-4824-856B-98D042A902E8}"/>
              </a:ext>
            </a:extLst>
          </p:cNvPr>
          <p:cNvSpPr>
            <a:spLocks noGrp="1"/>
          </p:cNvSpPr>
          <p:nvPr>
            <p:ph idx="1"/>
          </p:nvPr>
        </p:nvSpPr>
        <p:spPr/>
        <p:txBody>
          <a:bodyPr>
            <a:normAutofit fontScale="85000" lnSpcReduction="20000"/>
          </a:bodyPr>
          <a:lstStyle/>
          <a:p>
            <a:endParaRPr lang="en-US" dirty="0"/>
          </a:p>
          <a:p>
            <a:pPr marL="0" indent="0">
              <a:buNone/>
            </a:pPr>
            <a:r>
              <a:rPr lang="en-US" b="1" dirty="0"/>
              <a:t>June 4, 2020 </a:t>
            </a:r>
            <a:r>
              <a:rPr lang="en-US" dirty="0"/>
              <a:t>– MHDO Board Considers Initiating Rulemaking</a:t>
            </a:r>
          </a:p>
          <a:p>
            <a:pPr marL="0" lvl="0" indent="0">
              <a:buNone/>
            </a:pPr>
            <a:r>
              <a:rPr lang="en-US" dirty="0"/>
              <a:t>Early August, 2020-Proposed Final Draft Rules </a:t>
            </a:r>
          </a:p>
          <a:p>
            <a:pPr marL="0" lvl="0" indent="0">
              <a:buNone/>
            </a:pPr>
            <a:r>
              <a:rPr lang="en-US" dirty="0"/>
              <a:t>September 3, 2020 – Public Hearings</a:t>
            </a:r>
          </a:p>
          <a:p>
            <a:pPr marL="0" lvl="0" indent="0">
              <a:buNone/>
            </a:pPr>
            <a:r>
              <a:rPr lang="en-US" dirty="0"/>
              <a:t>October 1, 2020 – MHDO Board reviews public comments and agency responses.  Board considers adoption of proposed rule changes for APM’s and Chapter 243.  Chapter 570 will be submitted to the legislature.</a:t>
            </a:r>
          </a:p>
          <a:p>
            <a:r>
              <a:rPr lang="en-US" dirty="0"/>
              <a:t> </a:t>
            </a:r>
          </a:p>
          <a:p>
            <a:endParaRPr lang="en-US" dirty="0"/>
          </a:p>
        </p:txBody>
      </p:sp>
      <p:sp>
        <p:nvSpPr>
          <p:cNvPr id="4" name="Slide Number Placeholder 3">
            <a:extLst>
              <a:ext uri="{FF2B5EF4-FFF2-40B4-BE49-F238E27FC236}">
                <a16:creationId xmlns:a16="http://schemas.microsoft.com/office/drawing/2014/main" id="{4B3E0A9E-7483-4A51-89CF-5CF1B60994B1}"/>
              </a:ext>
            </a:extLst>
          </p:cNvPr>
          <p:cNvSpPr>
            <a:spLocks noGrp="1"/>
          </p:cNvSpPr>
          <p:nvPr>
            <p:ph type="sldNum" sz="quarter" idx="12"/>
          </p:nvPr>
        </p:nvSpPr>
        <p:spPr/>
        <p:txBody>
          <a:bodyPr/>
          <a:lstStyle/>
          <a:p>
            <a:fld id="{4CE482DC-2269-4F26-9D2A-7E44B1A4CD85}" type="slidenum">
              <a:rPr lang="en-US" smtClean="0"/>
              <a:pPr/>
              <a:t>3</a:t>
            </a:fld>
            <a:endParaRPr lang="en-US" dirty="0"/>
          </a:p>
        </p:txBody>
      </p:sp>
      <p:sp>
        <p:nvSpPr>
          <p:cNvPr id="5" name="Footer Placeholder 4">
            <a:extLst>
              <a:ext uri="{FF2B5EF4-FFF2-40B4-BE49-F238E27FC236}">
                <a16:creationId xmlns:a16="http://schemas.microsoft.com/office/drawing/2014/main" id="{CC04DAB8-A1D2-40C9-B7A2-9FDEBA51E796}"/>
              </a:ext>
            </a:extLst>
          </p:cNvPr>
          <p:cNvSpPr>
            <a:spLocks noGrp="1"/>
          </p:cNvSpPr>
          <p:nvPr>
            <p:ph type="ftr" sz="quarter" idx="11"/>
          </p:nvPr>
        </p:nvSpPr>
        <p:spPr/>
        <p:txBody>
          <a:bodyPr/>
          <a:lstStyle/>
          <a:p>
            <a:r>
              <a:rPr lang="en-US"/>
              <a:t>MHDO Board Meeting June 4, 2020</a:t>
            </a:r>
            <a:endParaRPr lang="en-US" dirty="0"/>
          </a:p>
        </p:txBody>
      </p:sp>
    </p:spTree>
    <p:extLst>
      <p:ext uri="{BB962C8B-B14F-4D97-AF65-F5344CB8AC3E}">
        <p14:creationId xmlns:p14="http://schemas.microsoft.com/office/powerpoint/2010/main" val="3107160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5DAA2-5635-4B79-AA0B-7662E8EC75C6}"/>
              </a:ext>
            </a:extLst>
          </p:cNvPr>
          <p:cNvSpPr>
            <a:spLocks noGrp="1"/>
          </p:cNvSpPr>
          <p:nvPr>
            <p:ph type="title"/>
          </p:nvPr>
        </p:nvSpPr>
        <p:spPr/>
        <p:txBody>
          <a:bodyPr/>
          <a:lstStyle/>
          <a:p>
            <a:r>
              <a:rPr lang="en-US" dirty="0"/>
              <a:t>MHDO Reporting Requirement</a:t>
            </a:r>
          </a:p>
        </p:txBody>
      </p:sp>
      <p:sp>
        <p:nvSpPr>
          <p:cNvPr id="3" name="Content Placeholder 2">
            <a:extLst>
              <a:ext uri="{FF2B5EF4-FFF2-40B4-BE49-F238E27FC236}">
                <a16:creationId xmlns:a16="http://schemas.microsoft.com/office/drawing/2014/main" id="{CBD7E576-C23C-4CFE-8B52-61641026B0A6}"/>
              </a:ext>
            </a:extLst>
          </p:cNvPr>
          <p:cNvSpPr>
            <a:spLocks noGrp="1"/>
          </p:cNvSpPr>
          <p:nvPr>
            <p:ph idx="1"/>
          </p:nvPr>
        </p:nvSpPr>
        <p:spPr/>
        <p:txBody>
          <a:bodyPr>
            <a:normAutofit/>
          </a:bodyPr>
          <a:lstStyle/>
          <a:p>
            <a:r>
              <a:rPr lang="en-US" sz="2400" dirty="0"/>
              <a:t>Rule Chapter 570, </a:t>
            </a:r>
            <a:r>
              <a:rPr lang="en-US" sz="2400" i="1" dirty="0"/>
              <a:t>Uniform Reporting System for Prescription Drug Price Data Sets, </a:t>
            </a:r>
            <a:r>
              <a:rPr lang="en-US" sz="2400" dirty="0"/>
              <a:t>Registration Requirement: </a:t>
            </a:r>
            <a:endParaRPr lang="en-US" sz="2400" i="1" dirty="0"/>
          </a:p>
          <a:p>
            <a:r>
              <a:rPr lang="en-US" sz="2600" dirty="0"/>
              <a:t>Section 2. A. </a:t>
            </a:r>
            <a:r>
              <a:rPr lang="en-US" sz="2600" b="1" dirty="0"/>
              <a:t>Registration.</a:t>
            </a:r>
            <a:r>
              <a:rPr lang="en-US" sz="2600" dirty="0"/>
              <a:t> Each entity required to report shall complete an online registration form, or update an existing one, via the MHDO Prescription Drug Price Data Portal web interface </a:t>
            </a:r>
            <a:r>
              <a:rPr lang="en-US" sz="2600" b="1" dirty="0"/>
              <a:t>by January 30</a:t>
            </a:r>
            <a:r>
              <a:rPr lang="en-US" sz="2600" b="1" baseline="30000" dirty="0"/>
              <a:t>th </a:t>
            </a:r>
            <a:r>
              <a:rPr lang="en-US" sz="2600" b="1" dirty="0"/>
              <a:t>of each year</a:t>
            </a:r>
            <a:r>
              <a:rPr lang="en-US" sz="2600" dirty="0"/>
              <a:t>. It is the responsibility of the reporting entity to complete, as needed, all company and contact information. </a:t>
            </a:r>
          </a:p>
          <a:p>
            <a:endParaRPr lang="en-US" dirty="0"/>
          </a:p>
        </p:txBody>
      </p:sp>
      <p:sp>
        <p:nvSpPr>
          <p:cNvPr id="4" name="Slide Number Placeholder 3">
            <a:extLst>
              <a:ext uri="{FF2B5EF4-FFF2-40B4-BE49-F238E27FC236}">
                <a16:creationId xmlns:a16="http://schemas.microsoft.com/office/drawing/2014/main" id="{BD773576-13CD-4585-B67C-F040AD6D3452}"/>
              </a:ext>
            </a:extLst>
          </p:cNvPr>
          <p:cNvSpPr>
            <a:spLocks noGrp="1"/>
          </p:cNvSpPr>
          <p:nvPr>
            <p:ph type="sldNum" sz="quarter" idx="12"/>
          </p:nvPr>
        </p:nvSpPr>
        <p:spPr/>
        <p:txBody>
          <a:bodyPr/>
          <a:lstStyle/>
          <a:p>
            <a:fld id="{4CE482DC-2269-4F26-9D2A-7E44B1A4CD85}" type="slidenum">
              <a:rPr lang="en-US" smtClean="0"/>
              <a:pPr/>
              <a:t>4</a:t>
            </a:fld>
            <a:endParaRPr lang="en-US" dirty="0"/>
          </a:p>
        </p:txBody>
      </p:sp>
      <p:sp>
        <p:nvSpPr>
          <p:cNvPr id="5" name="Footer Placeholder 4">
            <a:extLst>
              <a:ext uri="{FF2B5EF4-FFF2-40B4-BE49-F238E27FC236}">
                <a16:creationId xmlns:a16="http://schemas.microsoft.com/office/drawing/2014/main" id="{16B4C8A6-C542-49D7-94C6-6B1B7B284DE0}"/>
              </a:ext>
            </a:extLst>
          </p:cNvPr>
          <p:cNvSpPr>
            <a:spLocks noGrp="1"/>
          </p:cNvSpPr>
          <p:nvPr>
            <p:ph type="ftr" sz="quarter" idx="11"/>
          </p:nvPr>
        </p:nvSpPr>
        <p:spPr/>
        <p:txBody>
          <a:bodyPr/>
          <a:lstStyle/>
          <a:p>
            <a:r>
              <a:rPr lang="en-US"/>
              <a:t>MHDO Board Meeting June 4, 2020</a:t>
            </a:r>
            <a:endParaRPr lang="en-US" dirty="0"/>
          </a:p>
        </p:txBody>
      </p:sp>
    </p:spTree>
    <p:extLst>
      <p:ext uri="{BB962C8B-B14F-4D97-AF65-F5344CB8AC3E}">
        <p14:creationId xmlns:p14="http://schemas.microsoft.com/office/powerpoint/2010/main" val="3492020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36784-EFCD-47DC-B6A4-3E50A4E2C018}"/>
              </a:ext>
            </a:extLst>
          </p:cNvPr>
          <p:cNvSpPr>
            <a:spLocks noGrp="1"/>
          </p:cNvSpPr>
          <p:nvPr>
            <p:ph type="title"/>
          </p:nvPr>
        </p:nvSpPr>
        <p:spPr/>
        <p:txBody>
          <a:bodyPr/>
          <a:lstStyle/>
          <a:p>
            <a:r>
              <a:rPr lang="en-US" dirty="0"/>
              <a:t>Chapter 570 Registration Status </a:t>
            </a:r>
          </a:p>
        </p:txBody>
      </p:sp>
      <p:sp>
        <p:nvSpPr>
          <p:cNvPr id="4" name="Slide Number Placeholder 3">
            <a:extLst>
              <a:ext uri="{FF2B5EF4-FFF2-40B4-BE49-F238E27FC236}">
                <a16:creationId xmlns:a16="http://schemas.microsoft.com/office/drawing/2014/main" id="{2E037147-DB87-4E43-9649-FD4E7743241B}"/>
              </a:ext>
            </a:extLst>
          </p:cNvPr>
          <p:cNvSpPr>
            <a:spLocks noGrp="1"/>
          </p:cNvSpPr>
          <p:nvPr>
            <p:ph type="sldNum" sz="quarter" idx="12"/>
          </p:nvPr>
        </p:nvSpPr>
        <p:spPr/>
        <p:txBody>
          <a:bodyPr/>
          <a:lstStyle/>
          <a:p>
            <a:fld id="{4CE482DC-2269-4F26-9D2A-7E44B1A4CD85}" type="slidenum">
              <a:rPr lang="en-US" smtClean="0"/>
              <a:pPr/>
              <a:t>5</a:t>
            </a:fld>
            <a:endParaRPr lang="en-US" dirty="0"/>
          </a:p>
        </p:txBody>
      </p:sp>
      <p:sp>
        <p:nvSpPr>
          <p:cNvPr id="7" name="Footer Placeholder 6">
            <a:extLst>
              <a:ext uri="{FF2B5EF4-FFF2-40B4-BE49-F238E27FC236}">
                <a16:creationId xmlns:a16="http://schemas.microsoft.com/office/drawing/2014/main" id="{43AA4EBD-38EF-49CA-9045-8EE5E65A08B0}"/>
              </a:ext>
            </a:extLst>
          </p:cNvPr>
          <p:cNvSpPr>
            <a:spLocks noGrp="1"/>
          </p:cNvSpPr>
          <p:nvPr>
            <p:ph type="ftr" sz="quarter" idx="11"/>
          </p:nvPr>
        </p:nvSpPr>
        <p:spPr/>
        <p:txBody>
          <a:bodyPr/>
          <a:lstStyle/>
          <a:p>
            <a:r>
              <a:rPr lang="en-US"/>
              <a:t>MHDO Board Meeting June 4, 2020</a:t>
            </a:r>
            <a:endParaRPr lang="en-US" dirty="0"/>
          </a:p>
        </p:txBody>
      </p:sp>
      <p:graphicFrame>
        <p:nvGraphicFramePr>
          <p:cNvPr id="15" name="Content Placeholder 14">
            <a:extLst>
              <a:ext uri="{FF2B5EF4-FFF2-40B4-BE49-F238E27FC236}">
                <a16:creationId xmlns:a16="http://schemas.microsoft.com/office/drawing/2014/main" id="{462540DB-3677-4097-95F8-3421794A8383}"/>
              </a:ext>
            </a:extLst>
          </p:cNvPr>
          <p:cNvGraphicFramePr>
            <a:graphicFrameLocks noGrp="1"/>
          </p:cNvGraphicFramePr>
          <p:nvPr>
            <p:ph idx="1"/>
            <p:extLst>
              <p:ext uri="{D42A27DB-BD31-4B8C-83A1-F6EECF244321}">
                <p14:modId xmlns:p14="http://schemas.microsoft.com/office/powerpoint/2010/main" val="919679335"/>
              </p:ext>
            </p:extLst>
          </p:nvPr>
        </p:nvGraphicFramePr>
        <p:xfrm>
          <a:off x="1358153" y="1936377"/>
          <a:ext cx="6938682" cy="4061008"/>
        </p:xfrm>
        <a:graphic>
          <a:graphicData uri="http://schemas.openxmlformats.org/drawingml/2006/table">
            <a:tbl>
              <a:tblPr/>
              <a:tblGrid>
                <a:gridCol w="3131418">
                  <a:extLst>
                    <a:ext uri="{9D8B030D-6E8A-4147-A177-3AD203B41FA5}">
                      <a16:colId xmlns:a16="http://schemas.microsoft.com/office/drawing/2014/main" val="3725028859"/>
                    </a:ext>
                  </a:extLst>
                </a:gridCol>
                <a:gridCol w="1081353">
                  <a:extLst>
                    <a:ext uri="{9D8B030D-6E8A-4147-A177-3AD203B41FA5}">
                      <a16:colId xmlns:a16="http://schemas.microsoft.com/office/drawing/2014/main" val="2771567895"/>
                    </a:ext>
                  </a:extLst>
                </a:gridCol>
                <a:gridCol w="1351691">
                  <a:extLst>
                    <a:ext uri="{9D8B030D-6E8A-4147-A177-3AD203B41FA5}">
                      <a16:colId xmlns:a16="http://schemas.microsoft.com/office/drawing/2014/main" val="3995303639"/>
                    </a:ext>
                  </a:extLst>
                </a:gridCol>
                <a:gridCol w="1374220">
                  <a:extLst>
                    <a:ext uri="{9D8B030D-6E8A-4147-A177-3AD203B41FA5}">
                      <a16:colId xmlns:a16="http://schemas.microsoft.com/office/drawing/2014/main" val="2284678551"/>
                    </a:ext>
                  </a:extLst>
                </a:gridCol>
              </a:tblGrid>
              <a:tr h="463958">
                <a:tc>
                  <a:txBody>
                    <a:bodyPr/>
                    <a:lstStyle/>
                    <a:p>
                      <a:pPr algn="l" fontAlgn="b"/>
                      <a:r>
                        <a:rPr lang="en-US" sz="2000" b="1" i="0" u="none" strike="noStrike">
                          <a:solidFill>
                            <a:srgbClr val="000000"/>
                          </a:solidFill>
                          <a:effectLst/>
                          <a:latin typeface="Calibri" panose="020F0502020204030204" pitchFamily="34" charset="0"/>
                        </a:rPr>
                        <a:t>Organization Type</a:t>
                      </a:r>
                    </a:p>
                  </a:txBody>
                  <a:tcPr marL="9525" marR="9525" marT="9525" marB="0" anchor="b">
                    <a:lnL>
                      <a:noFill/>
                    </a:lnL>
                    <a:lnR>
                      <a:noFill/>
                    </a:lnR>
                    <a:lnT>
                      <a:noFill/>
                    </a:lnT>
                    <a:lnB>
                      <a:noFill/>
                    </a:lnB>
                  </a:tcPr>
                </a:tc>
                <a:tc>
                  <a:txBody>
                    <a:bodyPr/>
                    <a:lstStyle/>
                    <a:p>
                      <a:pPr algn="l" fontAlgn="b"/>
                      <a:r>
                        <a:rPr lang="en-US" sz="2000" b="1" i="0" u="none" strike="noStrike">
                          <a:solidFill>
                            <a:srgbClr val="000000"/>
                          </a:solidFill>
                          <a:effectLst/>
                          <a:latin typeface="Calibri" panose="020F0502020204030204" pitchFamily="34" charset="0"/>
                        </a:rPr>
                        <a:t>Total</a:t>
                      </a:r>
                    </a:p>
                  </a:txBody>
                  <a:tcPr marL="9525" marR="9525" marT="9525" marB="0" anchor="b">
                    <a:lnL>
                      <a:noFill/>
                    </a:lnL>
                    <a:lnR>
                      <a:noFill/>
                    </a:lnR>
                    <a:lnT>
                      <a:noFill/>
                    </a:lnT>
                    <a:lnB>
                      <a:noFill/>
                    </a:lnB>
                  </a:tcPr>
                </a:tc>
                <a:tc>
                  <a:txBody>
                    <a:bodyPr/>
                    <a:lstStyle/>
                    <a:p>
                      <a:pPr algn="l" fontAlgn="b"/>
                      <a:r>
                        <a:rPr lang="en-US" sz="2000" b="1" i="0" u="none" strike="noStrike">
                          <a:solidFill>
                            <a:srgbClr val="000000"/>
                          </a:solidFill>
                          <a:effectLst/>
                          <a:latin typeface="Calibri" panose="020F0502020204030204" pitchFamily="34" charset="0"/>
                        </a:rPr>
                        <a:t>Registered</a:t>
                      </a:r>
                    </a:p>
                  </a:txBody>
                  <a:tcPr marL="9525" marR="9525" marT="9525" marB="0" anchor="b">
                    <a:lnL>
                      <a:noFill/>
                    </a:lnL>
                    <a:lnR>
                      <a:noFill/>
                    </a:lnR>
                    <a:lnT>
                      <a:noFill/>
                    </a:lnT>
                    <a:lnB>
                      <a:noFill/>
                    </a:lnB>
                  </a:tcPr>
                </a:tc>
                <a:tc>
                  <a:txBody>
                    <a:bodyPr/>
                    <a:lstStyle/>
                    <a:p>
                      <a:pPr algn="l" fontAlgn="b"/>
                      <a:r>
                        <a:rPr lang="en-US" sz="2000" b="1" i="0" u="none" strike="noStrike">
                          <a:solidFill>
                            <a:srgbClr val="000000"/>
                          </a:solidFill>
                          <a:effectLst/>
                          <a:latin typeface="Calibri" panose="020F0502020204030204" pitchFamily="34" charset="0"/>
                        </a:rPr>
                        <a:t>Percentage</a:t>
                      </a:r>
                    </a:p>
                  </a:txBody>
                  <a:tcPr marL="9525" marR="9525" marT="9525" marB="0" anchor="b">
                    <a:lnL>
                      <a:noFill/>
                    </a:lnL>
                    <a:lnR>
                      <a:noFill/>
                    </a:lnR>
                    <a:lnT>
                      <a:noFill/>
                    </a:lnT>
                    <a:lnB>
                      <a:noFill/>
                    </a:lnB>
                  </a:tcPr>
                </a:tc>
                <a:extLst>
                  <a:ext uri="{0D108BD9-81ED-4DB2-BD59-A6C34878D82A}">
                    <a16:rowId xmlns:a16="http://schemas.microsoft.com/office/drawing/2014/main" val="1847936370"/>
                  </a:ext>
                </a:extLst>
              </a:tr>
              <a:tr h="463958">
                <a:tc>
                  <a:txBody>
                    <a:bodyPr/>
                    <a:lstStyle/>
                    <a:p>
                      <a:pPr algn="l" fontAlgn="b"/>
                      <a:r>
                        <a:rPr lang="en-US" sz="2000" b="0" i="0" u="none" strike="noStrike">
                          <a:solidFill>
                            <a:srgbClr val="000000"/>
                          </a:solidFill>
                          <a:effectLst/>
                          <a:latin typeface="Calibri" panose="020F0502020204030204" pitchFamily="34" charset="0"/>
                        </a:rPr>
                        <a:t>Manufacturer</a:t>
                      </a:r>
                    </a:p>
                  </a:txBody>
                  <a:tcPr marL="9525" marR="9525" marT="9525"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349</a:t>
                      </a:r>
                    </a:p>
                  </a:txBody>
                  <a:tcPr marL="9525" marR="9525" marT="9525"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279</a:t>
                      </a:r>
                    </a:p>
                  </a:txBody>
                  <a:tcPr marL="9525" marR="9525" marT="9525"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79.9%</a:t>
                      </a:r>
                    </a:p>
                  </a:txBody>
                  <a:tcPr marL="9525" marR="9525" marT="9525" marB="0" anchor="b">
                    <a:lnL>
                      <a:noFill/>
                    </a:lnL>
                    <a:lnR>
                      <a:noFill/>
                    </a:lnR>
                    <a:lnT>
                      <a:noFill/>
                    </a:lnT>
                    <a:lnB>
                      <a:noFill/>
                    </a:lnB>
                  </a:tcPr>
                </a:tc>
                <a:extLst>
                  <a:ext uri="{0D108BD9-81ED-4DB2-BD59-A6C34878D82A}">
                    <a16:rowId xmlns:a16="http://schemas.microsoft.com/office/drawing/2014/main" val="346922"/>
                  </a:ext>
                </a:extLst>
              </a:tr>
              <a:tr h="463958">
                <a:tc>
                  <a:txBody>
                    <a:bodyPr/>
                    <a:lstStyle/>
                    <a:p>
                      <a:pPr algn="l" fontAlgn="b"/>
                      <a:r>
                        <a:rPr lang="en-US" sz="2000" b="0" i="0" u="none" strike="noStrike">
                          <a:solidFill>
                            <a:srgbClr val="000000"/>
                          </a:solidFill>
                          <a:effectLst/>
                          <a:latin typeface="Calibri" panose="020F0502020204030204" pitchFamily="34" charset="0"/>
                        </a:rPr>
                        <a:t>Wholesale Distributer</a:t>
                      </a:r>
                    </a:p>
                  </a:txBody>
                  <a:tcPr marL="9525" marR="9525" marT="9525"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328</a:t>
                      </a:r>
                    </a:p>
                  </a:txBody>
                  <a:tcPr marL="9525" marR="9525" marT="9525"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202</a:t>
                      </a:r>
                    </a:p>
                  </a:txBody>
                  <a:tcPr marL="9525" marR="9525" marT="9525"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61.6%</a:t>
                      </a:r>
                    </a:p>
                  </a:txBody>
                  <a:tcPr marL="9525" marR="9525" marT="9525" marB="0" anchor="b">
                    <a:lnL>
                      <a:noFill/>
                    </a:lnL>
                    <a:lnR>
                      <a:noFill/>
                    </a:lnR>
                    <a:lnT>
                      <a:noFill/>
                    </a:lnT>
                    <a:lnB>
                      <a:noFill/>
                    </a:lnB>
                  </a:tcPr>
                </a:tc>
                <a:extLst>
                  <a:ext uri="{0D108BD9-81ED-4DB2-BD59-A6C34878D82A}">
                    <a16:rowId xmlns:a16="http://schemas.microsoft.com/office/drawing/2014/main" val="391456694"/>
                  </a:ext>
                </a:extLst>
              </a:tr>
              <a:tr h="463958">
                <a:tc>
                  <a:txBody>
                    <a:bodyPr/>
                    <a:lstStyle/>
                    <a:p>
                      <a:pPr algn="l" fontAlgn="b"/>
                      <a:r>
                        <a:rPr lang="en-US" sz="2000" b="0" i="0" u="none" strike="noStrike" dirty="0">
                          <a:solidFill>
                            <a:srgbClr val="000000"/>
                          </a:solidFill>
                          <a:effectLst/>
                          <a:latin typeface="Calibri" panose="020F0502020204030204" pitchFamily="34" charset="0"/>
                        </a:rPr>
                        <a:t>Pharmacy Benefit Manager</a:t>
                      </a:r>
                    </a:p>
                  </a:txBody>
                  <a:tcPr marL="9525" marR="9525" marT="9525"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34</a:t>
                      </a:r>
                    </a:p>
                  </a:txBody>
                  <a:tcPr marL="9525" marR="9525" marT="9525"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28</a:t>
                      </a:r>
                    </a:p>
                  </a:txBody>
                  <a:tcPr marL="9525" marR="9525" marT="9525"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82.4%</a:t>
                      </a:r>
                    </a:p>
                  </a:txBody>
                  <a:tcPr marL="9525" marR="9525" marT="9525" marB="0" anchor="b">
                    <a:lnL>
                      <a:noFill/>
                    </a:lnL>
                    <a:lnR>
                      <a:noFill/>
                    </a:lnR>
                    <a:lnT>
                      <a:noFill/>
                    </a:lnT>
                    <a:lnB>
                      <a:noFill/>
                    </a:lnB>
                  </a:tcPr>
                </a:tc>
                <a:extLst>
                  <a:ext uri="{0D108BD9-81ED-4DB2-BD59-A6C34878D82A}">
                    <a16:rowId xmlns:a16="http://schemas.microsoft.com/office/drawing/2014/main" val="1064066047"/>
                  </a:ext>
                </a:extLst>
              </a:tr>
              <a:tr h="463958">
                <a:tc>
                  <a:txBody>
                    <a:bodyPr/>
                    <a:lstStyle/>
                    <a:p>
                      <a:pPr algn="l" fontAlgn="b"/>
                      <a:endParaRPr lang="en-US" sz="20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735855485"/>
                  </a:ext>
                </a:extLst>
              </a:tr>
              <a:tr h="463958">
                <a:tc>
                  <a:txBody>
                    <a:bodyPr/>
                    <a:lstStyle/>
                    <a:p>
                      <a:pPr algn="l" fontAlgn="b"/>
                      <a:r>
                        <a:rPr lang="en-US" sz="2000" b="1" i="0" u="none" strike="noStrike">
                          <a:solidFill>
                            <a:srgbClr val="000000"/>
                          </a:solidFill>
                          <a:effectLst/>
                          <a:latin typeface="Calibri" panose="020F0502020204030204" pitchFamily="34" charset="0"/>
                        </a:rPr>
                        <a:t>Unique Entities Total:</a:t>
                      </a:r>
                    </a:p>
                  </a:txBody>
                  <a:tcPr marL="9525" marR="9525" marT="9525"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664</a:t>
                      </a:r>
                    </a:p>
                  </a:txBody>
                  <a:tcPr marL="9525" marR="9525" marT="9525"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60605821"/>
                  </a:ext>
                </a:extLst>
              </a:tr>
              <a:tr h="463958">
                <a:tc>
                  <a:txBody>
                    <a:bodyPr/>
                    <a:lstStyle/>
                    <a:p>
                      <a:pPr algn="l" fontAlgn="b"/>
                      <a:r>
                        <a:rPr lang="en-US" sz="2000" b="1" i="0" u="none" strike="noStrike">
                          <a:solidFill>
                            <a:srgbClr val="000000"/>
                          </a:solidFill>
                          <a:effectLst/>
                          <a:latin typeface="Calibri" panose="020F0502020204030204" pitchFamily="34" charset="0"/>
                        </a:rPr>
                        <a:t>Unique Entities Registered:</a:t>
                      </a:r>
                    </a:p>
                  </a:txBody>
                  <a:tcPr marL="9525" marR="9525" marT="9525"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475</a:t>
                      </a:r>
                    </a:p>
                  </a:txBody>
                  <a:tcPr marL="9525" marR="9525" marT="9525"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213562510"/>
                  </a:ext>
                </a:extLst>
              </a:tr>
              <a:tr h="813302">
                <a:tc>
                  <a:txBody>
                    <a:bodyPr/>
                    <a:lstStyle/>
                    <a:p>
                      <a:pPr algn="l" fontAlgn="b"/>
                      <a:r>
                        <a:rPr lang="en-US" sz="2000" b="1" i="0" u="none" strike="noStrike">
                          <a:solidFill>
                            <a:srgbClr val="000000"/>
                          </a:solidFill>
                          <a:effectLst/>
                          <a:latin typeface="Calibri" panose="020F0502020204030204" pitchFamily="34" charset="0"/>
                        </a:rPr>
                        <a:t>% Unique Entities Registered: </a:t>
                      </a:r>
                    </a:p>
                  </a:txBody>
                  <a:tcPr marL="9525" marR="9525" marT="9525"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71.5%</a:t>
                      </a:r>
                    </a:p>
                  </a:txBody>
                  <a:tcPr marL="9525" marR="9525" marT="9525"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145329253"/>
                  </a:ext>
                </a:extLst>
              </a:tr>
            </a:tbl>
          </a:graphicData>
        </a:graphic>
      </p:graphicFrame>
    </p:spTree>
    <p:extLst>
      <p:ext uri="{BB962C8B-B14F-4D97-AF65-F5344CB8AC3E}">
        <p14:creationId xmlns:p14="http://schemas.microsoft.com/office/powerpoint/2010/main" val="32694596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2089F-C6A6-4FEE-AF77-6A96CD7ED0FF}"/>
              </a:ext>
            </a:extLst>
          </p:cNvPr>
          <p:cNvSpPr>
            <a:spLocks noGrp="1"/>
          </p:cNvSpPr>
          <p:nvPr>
            <p:ph type="title"/>
          </p:nvPr>
        </p:nvSpPr>
        <p:spPr/>
        <p:txBody>
          <a:bodyPr/>
          <a:lstStyle/>
          <a:p>
            <a:r>
              <a:rPr lang="en-US" dirty="0"/>
              <a:t>Enforcement Action</a:t>
            </a:r>
          </a:p>
        </p:txBody>
      </p:sp>
      <p:sp>
        <p:nvSpPr>
          <p:cNvPr id="3" name="Content Placeholder 2">
            <a:extLst>
              <a:ext uri="{FF2B5EF4-FFF2-40B4-BE49-F238E27FC236}">
                <a16:creationId xmlns:a16="http://schemas.microsoft.com/office/drawing/2014/main" id="{02AAB02D-23EB-418F-9E4F-6B14F7E3E6D8}"/>
              </a:ext>
            </a:extLst>
          </p:cNvPr>
          <p:cNvSpPr>
            <a:spLocks noGrp="1"/>
          </p:cNvSpPr>
          <p:nvPr>
            <p:ph idx="1"/>
          </p:nvPr>
        </p:nvSpPr>
        <p:spPr/>
        <p:txBody>
          <a:bodyPr>
            <a:normAutofit fontScale="25000" lnSpcReduction="20000"/>
          </a:bodyPr>
          <a:lstStyle/>
          <a:p>
            <a:r>
              <a:rPr lang="en-US" sz="6400" dirty="0"/>
              <a:t>MHDO Rule Chapter 100, </a:t>
            </a:r>
            <a:r>
              <a:rPr lang="en-US" sz="6400" i="1" dirty="0"/>
              <a:t>Enforcement Procedures, Section </a:t>
            </a:r>
            <a:r>
              <a:rPr lang="en-US" sz="6400" b="1" dirty="0"/>
              <a:t>3.Penalties; fines.</a:t>
            </a:r>
          </a:p>
          <a:p>
            <a:r>
              <a:rPr lang="en-US" sz="6400" dirty="0"/>
              <a:t>3. E.  A prescription drug manufacturer, wholesale drug distributor or PBM that fails to file prescription drug price data and/or to meet the standards for data and the provisions for compliance as set forth in 90-590 C.M.R Chapter 570 Section 2 is considered in civil violation under 22 M.R.S. §8705-A for which fines may be adjudged as follows:</a:t>
            </a:r>
          </a:p>
          <a:p>
            <a:r>
              <a:rPr lang="en-US" sz="6400" dirty="0"/>
              <a:t>1. $100 per day for the first week of non-compliance;</a:t>
            </a:r>
          </a:p>
          <a:p>
            <a:r>
              <a:rPr lang="en-US" sz="6400" dirty="0"/>
              <a:t>2. $250 per day for the second week of non-compliance;</a:t>
            </a:r>
          </a:p>
          <a:p>
            <a:r>
              <a:rPr lang="en-US" sz="6400" dirty="0"/>
              <a:t>3. $500 per day for the third week of non-compliance; and</a:t>
            </a:r>
          </a:p>
          <a:p>
            <a:r>
              <a:rPr lang="en-US" sz="6400" dirty="0"/>
              <a:t>4. $1,000 per day for the fourth week of non-compliance and each week thereafter, not to exceed a maximum of $25,000 per any one occurrence.</a:t>
            </a:r>
            <a:endParaRPr lang="en-US" sz="6400" u="sng" dirty="0"/>
          </a:p>
          <a:p>
            <a:endParaRPr lang="en-US" sz="6400" dirty="0"/>
          </a:p>
          <a:p>
            <a:r>
              <a:rPr lang="en-US" sz="6400" dirty="0"/>
              <a:t>Staff Recommendation:  Board authorizes the MHDO to notify the reporting entities that have not registered as required in Rule chapter 570, that the board has authorized the MHDO to move forward with imposing the financial penalties as described in Rule Chapter 100, Section 3. E. effective July 13, 2020.</a:t>
            </a:r>
          </a:p>
          <a:p>
            <a:endParaRPr lang="en-US" sz="1800" dirty="0"/>
          </a:p>
          <a:p>
            <a:pPr lvl="0"/>
            <a:r>
              <a:rPr lang="en-US" dirty="0"/>
              <a:t>      	</a:t>
            </a:r>
            <a:endParaRPr lang="en-US" b="1" dirty="0"/>
          </a:p>
          <a:p>
            <a:endParaRPr lang="en-US" dirty="0"/>
          </a:p>
          <a:p>
            <a:endParaRPr lang="en-US" i="1" dirty="0"/>
          </a:p>
        </p:txBody>
      </p:sp>
      <p:sp>
        <p:nvSpPr>
          <p:cNvPr id="4" name="Slide Number Placeholder 3">
            <a:extLst>
              <a:ext uri="{FF2B5EF4-FFF2-40B4-BE49-F238E27FC236}">
                <a16:creationId xmlns:a16="http://schemas.microsoft.com/office/drawing/2014/main" id="{D4D88184-D4EB-4CE6-917D-E37BEE03411D}"/>
              </a:ext>
            </a:extLst>
          </p:cNvPr>
          <p:cNvSpPr>
            <a:spLocks noGrp="1"/>
          </p:cNvSpPr>
          <p:nvPr>
            <p:ph type="sldNum" sz="quarter" idx="12"/>
          </p:nvPr>
        </p:nvSpPr>
        <p:spPr/>
        <p:txBody>
          <a:bodyPr/>
          <a:lstStyle/>
          <a:p>
            <a:fld id="{4CE482DC-2269-4F26-9D2A-7E44B1A4CD85}" type="slidenum">
              <a:rPr lang="en-US" smtClean="0"/>
              <a:pPr/>
              <a:t>6</a:t>
            </a:fld>
            <a:endParaRPr lang="en-US" dirty="0"/>
          </a:p>
        </p:txBody>
      </p:sp>
      <p:sp>
        <p:nvSpPr>
          <p:cNvPr id="5" name="Footer Placeholder 4">
            <a:extLst>
              <a:ext uri="{FF2B5EF4-FFF2-40B4-BE49-F238E27FC236}">
                <a16:creationId xmlns:a16="http://schemas.microsoft.com/office/drawing/2014/main" id="{BD3B5DE9-6DD2-4FCF-AAF0-1C7E78C4B758}"/>
              </a:ext>
            </a:extLst>
          </p:cNvPr>
          <p:cNvSpPr>
            <a:spLocks noGrp="1"/>
          </p:cNvSpPr>
          <p:nvPr>
            <p:ph type="ftr" sz="quarter" idx="11"/>
          </p:nvPr>
        </p:nvSpPr>
        <p:spPr/>
        <p:txBody>
          <a:bodyPr/>
          <a:lstStyle/>
          <a:p>
            <a:r>
              <a:rPr lang="en-US"/>
              <a:t>MHDO Board Meeting June 4, 2020</a:t>
            </a:r>
            <a:endParaRPr lang="en-US" dirty="0"/>
          </a:p>
        </p:txBody>
      </p:sp>
    </p:spTree>
    <p:extLst>
      <p:ext uri="{BB962C8B-B14F-4D97-AF65-F5344CB8AC3E}">
        <p14:creationId xmlns:p14="http://schemas.microsoft.com/office/powerpoint/2010/main" val="34858726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79" y="286603"/>
            <a:ext cx="10115203" cy="1450757"/>
          </a:xfrm>
        </p:spPr>
        <p:txBody>
          <a:bodyPr/>
          <a:lstStyle/>
          <a:p>
            <a:r>
              <a:rPr lang="en-US" b="1" dirty="0"/>
              <a:t>CompareMaine </a:t>
            </a:r>
          </a:p>
        </p:txBody>
      </p:sp>
      <p:sp>
        <p:nvSpPr>
          <p:cNvPr id="3" name="Content Placeholder 2"/>
          <p:cNvSpPr>
            <a:spLocks noGrp="1"/>
          </p:cNvSpPr>
          <p:nvPr>
            <p:ph idx="1"/>
          </p:nvPr>
        </p:nvSpPr>
        <p:spPr>
          <a:xfrm>
            <a:off x="1097280" y="1737361"/>
            <a:ext cx="10115202" cy="4634564"/>
          </a:xfrm>
        </p:spPr>
        <p:txBody>
          <a:bodyPr>
            <a:normAutofit/>
          </a:bodyPr>
          <a:lstStyle/>
          <a:p>
            <a:pPr>
              <a:lnSpc>
                <a:spcPct val="110000"/>
              </a:lnSpc>
            </a:pPr>
            <a:endParaRPr lang="en-US" sz="2400" dirty="0">
              <a:solidFill>
                <a:schemeClr val="tx1"/>
              </a:solidFill>
            </a:endParaRPr>
          </a:p>
          <a:p>
            <a:pPr>
              <a:lnSpc>
                <a:spcPct val="110000"/>
              </a:lnSpc>
            </a:pPr>
            <a:r>
              <a:rPr lang="en-US" sz="2400" dirty="0">
                <a:solidFill>
                  <a:schemeClr val="tx1"/>
                </a:solidFill>
              </a:rPr>
              <a:t>2020 Report Card on State Price Transparency (</a:t>
            </a:r>
            <a:r>
              <a:rPr lang="en-US" sz="2400" dirty="0"/>
              <a:t>developed by the Catalyst for Payment Reform and the Source on Healthcare Price and Competition, at the University of California Hastings College of Law)</a:t>
            </a:r>
            <a:r>
              <a:rPr lang="en-US" sz="2400" dirty="0">
                <a:solidFill>
                  <a:schemeClr val="tx1"/>
                </a:solidFill>
              </a:rPr>
              <a:t> ranked Maine and New Hampshire with an A grade.</a:t>
            </a:r>
          </a:p>
          <a:p>
            <a:pPr marL="1071400" lvl="6" indent="0">
              <a:lnSpc>
                <a:spcPct val="110000"/>
              </a:lnSpc>
              <a:buNone/>
            </a:pPr>
            <a:r>
              <a:rPr lang="en-US" sz="1800" i="1" dirty="0"/>
              <a:t>States that scored high in this year’s report are those with robust price transparency laws </a:t>
            </a:r>
            <a:r>
              <a:rPr lang="en-US" sz="1800" b="1" i="1" dirty="0"/>
              <a:t>and useful resources for consumers, such as mandatory websites that display price information at no charge and in a consumer-friendly format.</a:t>
            </a:r>
          </a:p>
          <a:p>
            <a:pPr marL="1071400" lvl="6" indent="0">
              <a:lnSpc>
                <a:spcPct val="110000"/>
              </a:lnSpc>
              <a:buNone/>
            </a:pPr>
            <a:endParaRPr lang="en-US" sz="1800" b="1" dirty="0"/>
          </a:p>
          <a:p>
            <a:pPr lvl="6">
              <a:lnSpc>
                <a:spcPct val="110000"/>
              </a:lnSpc>
            </a:pPr>
            <a:endParaRPr lang="en-US" sz="400" dirty="0">
              <a:solidFill>
                <a:schemeClr val="tx1"/>
              </a:solidFill>
            </a:endParaRPr>
          </a:p>
        </p:txBody>
      </p:sp>
      <p:sp>
        <p:nvSpPr>
          <p:cNvPr id="4" name="Slide Number Placeholder 3"/>
          <p:cNvSpPr>
            <a:spLocks noGrp="1"/>
          </p:cNvSpPr>
          <p:nvPr>
            <p:ph type="sldNum" sz="quarter" idx="12"/>
          </p:nvPr>
        </p:nvSpPr>
        <p:spPr/>
        <p:txBody>
          <a:bodyPr/>
          <a:lstStyle/>
          <a:p>
            <a:pPr lvl="0">
              <a:defRPr/>
            </a:pPr>
            <a:r>
              <a:rPr lang="en-US" dirty="0"/>
              <a:t>Page </a:t>
            </a:r>
            <a:fld id="{4CE482DC-2269-4F26-9D2A-7E44B1A4CD85}" type="slidenum">
              <a:rPr kumimoji="0" lang="en-US" sz="2200" b="0" i="0" u="none" strike="noStrike" kern="1200" cap="none" spc="0" normalizeH="0" baseline="0" noProof="0" smtClean="0">
                <a:ln>
                  <a:noFill/>
                </a:ln>
                <a:solidFill>
                  <a:srgbClr val="FFFFFF"/>
                </a:solidFill>
                <a:effectLst/>
                <a:uLnTx/>
                <a:uFillTx/>
                <a:latin typeface="Calibri" panose="020F0502020204030204"/>
                <a:ea typeface="+mn-ea"/>
                <a:cs typeface="+mn-cs"/>
              </a:rPr>
              <a:pPr lvl="0">
                <a:defRPr/>
              </a:pPr>
              <a:t>7</a:t>
            </a:fld>
            <a:endParaRPr kumimoji="0" lang="en-US" sz="2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6" name="Picture 2" descr="CompareMaine">
            <a:extLst>
              <a:ext uri="{FF2B5EF4-FFF2-40B4-BE49-F238E27FC236}">
                <a16:creationId xmlns:a16="http://schemas.microsoft.com/office/drawing/2014/main" id="{C63B3707-8DE7-4BF5-9E02-3FF8996331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72718" y="1011981"/>
            <a:ext cx="2223847" cy="518026"/>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E79778C5-D88A-48D7-B726-161D82F1B43D}"/>
              </a:ext>
            </a:extLst>
          </p:cNvPr>
          <p:cNvSpPr>
            <a:spLocks noGrp="1"/>
          </p:cNvSpPr>
          <p:nvPr>
            <p:ph type="ftr" sz="quarter" idx="11"/>
          </p:nvPr>
        </p:nvSpPr>
        <p:spPr/>
        <p:txBody>
          <a:bodyPr/>
          <a:lstStyle/>
          <a:p>
            <a:r>
              <a:rPr lang="en-US"/>
              <a:t>MHDO Board Meeting June 4, 2020</a:t>
            </a:r>
            <a:endParaRPr lang="en-US" dirty="0"/>
          </a:p>
        </p:txBody>
      </p:sp>
    </p:spTree>
    <p:extLst>
      <p:ext uri="{BB962C8B-B14F-4D97-AF65-F5344CB8AC3E}">
        <p14:creationId xmlns:p14="http://schemas.microsoft.com/office/powerpoint/2010/main" val="62946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79" y="286603"/>
            <a:ext cx="10115203" cy="1450757"/>
          </a:xfrm>
        </p:spPr>
        <p:txBody>
          <a:bodyPr/>
          <a:lstStyle/>
          <a:p>
            <a:r>
              <a:rPr lang="en-US" b="1" dirty="0"/>
              <a:t>CompareMaine </a:t>
            </a:r>
          </a:p>
        </p:txBody>
      </p:sp>
      <p:sp>
        <p:nvSpPr>
          <p:cNvPr id="4" name="Slide Number Placeholder 3"/>
          <p:cNvSpPr>
            <a:spLocks noGrp="1"/>
          </p:cNvSpPr>
          <p:nvPr>
            <p:ph type="sldNum" sz="quarter" idx="12"/>
          </p:nvPr>
        </p:nvSpPr>
        <p:spPr/>
        <p:txBody>
          <a:bodyPr/>
          <a:lstStyle/>
          <a:p>
            <a:pPr lvl="0">
              <a:defRPr/>
            </a:pPr>
            <a:r>
              <a:rPr lang="en-US" dirty="0"/>
              <a:t>Page </a:t>
            </a:r>
            <a:fld id="{4CE482DC-2269-4F26-9D2A-7E44B1A4CD85}" type="slidenum">
              <a:rPr kumimoji="0" lang="en-US" sz="2200" b="0" i="0" u="none" strike="noStrike" kern="1200" cap="none" spc="0" normalizeH="0" baseline="0" noProof="0" smtClean="0">
                <a:ln>
                  <a:noFill/>
                </a:ln>
                <a:solidFill>
                  <a:srgbClr val="FFFFFF"/>
                </a:solidFill>
                <a:effectLst/>
                <a:uLnTx/>
                <a:uFillTx/>
                <a:latin typeface="Calibri" panose="020F0502020204030204"/>
                <a:ea typeface="+mn-ea"/>
                <a:cs typeface="+mn-cs"/>
              </a:rPr>
              <a:pPr lvl="0">
                <a:defRPr/>
              </a:pPr>
              <a:t>8</a:t>
            </a:fld>
            <a:endParaRPr kumimoji="0" lang="en-US" sz="2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6" name="Picture 2" descr="CompareMaine">
            <a:extLst>
              <a:ext uri="{FF2B5EF4-FFF2-40B4-BE49-F238E27FC236}">
                <a16:creationId xmlns:a16="http://schemas.microsoft.com/office/drawing/2014/main" id="{F73E799D-B25F-48B5-8447-38517D6B0E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72718" y="1011981"/>
            <a:ext cx="2223847" cy="518026"/>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5BBECA84-68B7-4639-910F-0A41E2E81695}"/>
              </a:ext>
            </a:extLst>
          </p:cNvPr>
          <p:cNvSpPr>
            <a:spLocks noGrp="1"/>
          </p:cNvSpPr>
          <p:nvPr>
            <p:ph type="ftr" sz="quarter" idx="11"/>
          </p:nvPr>
        </p:nvSpPr>
        <p:spPr/>
        <p:txBody>
          <a:bodyPr/>
          <a:lstStyle/>
          <a:p>
            <a:r>
              <a:rPr lang="en-US"/>
              <a:t>MHDO Board Meeting June 4, 2020</a:t>
            </a:r>
            <a:endParaRPr lang="en-US" dirty="0"/>
          </a:p>
        </p:txBody>
      </p:sp>
      <p:sp>
        <p:nvSpPr>
          <p:cNvPr id="12" name="Content Placeholder 2">
            <a:extLst>
              <a:ext uri="{FF2B5EF4-FFF2-40B4-BE49-F238E27FC236}">
                <a16:creationId xmlns:a16="http://schemas.microsoft.com/office/drawing/2014/main" id="{32CE1099-90B3-4F4F-86FF-53E0798B1819}"/>
              </a:ext>
            </a:extLst>
          </p:cNvPr>
          <p:cNvSpPr>
            <a:spLocks noGrp="1"/>
          </p:cNvSpPr>
          <p:nvPr>
            <p:ph idx="1"/>
          </p:nvPr>
        </p:nvSpPr>
        <p:spPr>
          <a:xfrm>
            <a:off x="1096962" y="2039938"/>
            <a:ext cx="10333037" cy="3829050"/>
          </a:xfrm>
        </p:spPr>
        <p:txBody>
          <a:bodyPr>
            <a:normAutofit fontScale="62500" lnSpcReduction="20000"/>
          </a:bodyPr>
          <a:lstStyle/>
          <a:p>
            <a:pPr marL="201168" lvl="1" indent="0">
              <a:buNone/>
            </a:pPr>
            <a:r>
              <a:rPr lang="en-US" sz="3800" dirty="0">
                <a:solidFill>
                  <a:schemeClr val="tx1"/>
                </a:solidFill>
              </a:rPr>
              <a:t>October 1, 2015-April 30, 2020: Approx. 111,000 Sessions and 604,000 pageviews</a:t>
            </a:r>
          </a:p>
          <a:p>
            <a:pPr marL="201168" lvl="1" indent="0">
              <a:buNone/>
            </a:pPr>
            <a:endParaRPr lang="en-US" sz="3400" dirty="0">
              <a:solidFill>
                <a:schemeClr val="tx1"/>
              </a:solidFill>
            </a:endParaRPr>
          </a:p>
          <a:p>
            <a:pPr marL="201168" lvl="1" indent="0">
              <a:buNone/>
            </a:pPr>
            <a:r>
              <a:rPr lang="en-US" sz="3800" dirty="0">
                <a:solidFill>
                  <a:schemeClr val="tx1"/>
                </a:solidFill>
              </a:rPr>
              <a:t>Top 10 Procedures Searched on CompareMaine</a:t>
            </a:r>
          </a:p>
          <a:p>
            <a:pPr marL="1081278" lvl="3" indent="-514350">
              <a:buFont typeface="+mj-lt"/>
              <a:buAutoNum type="arabicPeriod"/>
            </a:pPr>
            <a:r>
              <a:rPr lang="en-US" sz="2400" dirty="0">
                <a:solidFill>
                  <a:schemeClr val="tx1"/>
                </a:solidFill>
              </a:rPr>
              <a:t>Colonoscopy with Biopsy for Noncancerous Growth </a:t>
            </a:r>
          </a:p>
          <a:p>
            <a:pPr marL="1081278" lvl="3" indent="-514350">
              <a:buFont typeface="+mj-lt"/>
              <a:buAutoNum type="arabicPeriod"/>
            </a:pPr>
            <a:r>
              <a:rPr lang="en-US" sz="2400" dirty="0">
                <a:solidFill>
                  <a:schemeClr val="tx1"/>
                </a:solidFill>
              </a:rPr>
              <a:t>Vaginal Delivery </a:t>
            </a:r>
          </a:p>
          <a:p>
            <a:pPr marL="1081278" lvl="3" indent="-514350">
              <a:buFont typeface="+mj-lt"/>
              <a:buAutoNum type="arabicPeriod"/>
            </a:pPr>
            <a:r>
              <a:rPr lang="en-US" sz="2400" dirty="0">
                <a:solidFill>
                  <a:schemeClr val="tx1"/>
                </a:solidFill>
              </a:rPr>
              <a:t>Knee Replacement</a:t>
            </a:r>
          </a:p>
          <a:p>
            <a:pPr marL="1081278" lvl="3" indent="-514350">
              <a:buFont typeface="+mj-lt"/>
              <a:buAutoNum type="arabicPeriod"/>
            </a:pPr>
            <a:r>
              <a:rPr lang="en-US" sz="2400" dirty="0">
                <a:solidFill>
                  <a:schemeClr val="tx1"/>
                </a:solidFill>
              </a:rPr>
              <a:t>Colonoscopy Without Biopsy for Encounter for Preventative Health Services</a:t>
            </a:r>
          </a:p>
          <a:p>
            <a:pPr marL="1081278" lvl="3" indent="-514350">
              <a:buFont typeface="+mj-lt"/>
              <a:buAutoNum type="arabicPeriod"/>
            </a:pPr>
            <a:r>
              <a:rPr lang="en-US" sz="2400" dirty="0">
                <a:solidFill>
                  <a:schemeClr val="tx1"/>
                </a:solidFill>
              </a:rPr>
              <a:t>Hip Replacement</a:t>
            </a:r>
          </a:p>
          <a:p>
            <a:pPr marL="1081278" lvl="3" indent="-514350">
              <a:buFont typeface="+mj-lt"/>
              <a:buAutoNum type="arabicPeriod"/>
            </a:pPr>
            <a:r>
              <a:rPr lang="en-US" sz="2400" dirty="0">
                <a:solidFill>
                  <a:schemeClr val="tx1"/>
                </a:solidFill>
              </a:rPr>
              <a:t>Gallbladder Removal</a:t>
            </a:r>
          </a:p>
          <a:p>
            <a:pPr marL="1081278" lvl="3" indent="-514350">
              <a:buFont typeface="+mj-lt"/>
              <a:buAutoNum type="arabicPeriod"/>
            </a:pPr>
            <a:r>
              <a:rPr lang="en-US" sz="2400" dirty="0">
                <a:solidFill>
                  <a:schemeClr val="tx1"/>
                </a:solidFill>
              </a:rPr>
              <a:t>MRI Scan of Brain</a:t>
            </a:r>
          </a:p>
          <a:p>
            <a:pPr marL="1081278" lvl="3" indent="-514350">
              <a:buFont typeface="+mj-lt"/>
              <a:buAutoNum type="arabicPeriod"/>
            </a:pPr>
            <a:r>
              <a:rPr lang="en-US" sz="2400" dirty="0">
                <a:solidFill>
                  <a:schemeClr val="tx1"/>
                </a:solidFill>
              </a:rPr>
              <a:t>C-section (Cesarean Delivery)</a:t>
            </a:r>
          </a:p>
          <a:p>
            <a:pPr marL="1081278" lvl="3" indent="-514350">
              <a:buFont typeface="+mj-lt"/>
              <a:buAutoNum type="arabicPeriod"/>
            </a:pPr>
            <a:r>
              <a:rPr lang="en-US" sz="2400" dirty="0">
                <a:solidFill>
                  <a:schemeClr val="tx1"/>
                </a:solidFill>
              </a:rPr>
              <a:t>MRI Scan of </a:t>
            </a:r>
            <a:r>
              <a:rPr lang="en-US" sz="2400">
                <a:solidFill>
                  <a:schemeClr val="tx1"/>
                </a:solidFill>
              </a:rPr>
              <a:t>Leg Joint</a:t>
            </a:r>
            <a:endParaRPr lang="en-US" sz="2400" dirty="0">
              <a:solidFill>
                <a:schemeClr val="tx1"/>
              </a:solidFill>
            </a:endParaRPr>
          </a:p>
          <a:p>
            <a:pPr marL="1081278" lvl="3" indent="-514350">
              <a:buFont typeface="+mj-lt"/>
              <a:buAutoNum type="arabicPeriod"/>
            </a:pPr>
            <a:r>
              <a:rPr lang="en-US" sz="2400" dirty="0">
                <a:solidFill>
                  <a:schemeClr val="tx1"/>
                </a:solidFill>
              </a:rPr>
              <a:t>MRI Scan of Lower Spinal Canal</a:t>
            </a:r>
          </a:p>
        </p:txBody>
      </p:sp>
    </p:spTree>
    <p:extLst>
      <p:ext uri="{BB962C8B-B14F-4D97-AF65-F5344CB8AC3E}">
        <p14:creationId xmlns:p14="http://schemas.microsoft.com/office/powerpoint/2010/main" val="9759551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79" y="286603"/>
            <a:ext cx="10115203" cy="1450757"/>
          </a:xfrm>
        </p:spPr>
        <p:txBody>
          <a:bodyPr/>
          <a:lstStyle/>
          <a:p>
            <a:r>
              <a:rPr lang="en-US" b="1" dirty="0"/>
              <a:t>CompareMaine </a:t>
            </a:r>
          </a:p>
        </p:txBody>
      </p:sp>
      <p:sp>
        <p:nvSpPr>
          <p:cNvPr id="3" name="Content Placeholder 2"/>
          <p:cNvSpPr>
            <a:spLocks noGrp="1"/>
          </p:cNvSpPr>
          <p:nvPr>
            <p:ph idx="1"/>
          </p:nvPr>
        </p:nvSpPr>
        <p:spPr>
          <a:xfrm>
            <a:off x="1013196" y="1737359"/>
            <a:ext cx="11073701" cy="4596063"/>
          </a:xfrm>
        </p:spPr>
        <p:txBody>
          <a:bodyPr>
            <a:normAutofit/>
          </a:bodyPr>
          <a:lstStyle/>
          <a:p>
            <a:pPr>
              <a:lnSpc>
                <a:spcPct val="100000"/>
              </a:lnSpc>
            </a:pPr>
            <a:r>
              <a:rPr lang="en-US" sz="2800" dirty="0">
                <a:solidFill>
                  <a:schemeClr val="tx1"/>
                </a:solidFill>
              </a:rPr>
              <a:t>Reporting Goals Established by Board in 2018:  </a:t>
            </a:r>
          </a:p>
          <a:p>
            <a:pPr>
              <a:lnSpc>
                <a:spcPct val="100000"/>
              </a:lnSpc>
              <a:buFont typeface="Wingdings" panose="05000000000000000000" pitchFamily="2" charset="2"/>
              <a:buChar char="Ø"/>
            </a:pPr>
            <a:r>
              <a:rPr lang="en-US" sz="2800" dirty="0">
                <a:solidFill>
                  <a:schemeClr val="tx1"/>
                </a:solidFill>
              </a:rPr>
              <a:t>Target 80% of commercial payments</a:t>
            </a:r>
          </a:p>
          <a:p>
            <a:pPr>
              <a:lnSpc>
                <a:spcPct val="100000"/>
              </a:lnSpc>
              <a:buFont typeface="Wingdings" panose="05000000000000000000" pitchFamily="2" charset="2"/>
              <a:buChar char="Ø"/>
            </a:pPr>
            <a:r>
              <a:rPr lang="en-US" sz="2800" dirty="0">
                <a:solidFill>
                  <a:schemeClr val="tx1"/>
                </a:solidFill>
              </a:rPr>
              <a:t>Don’t limit the addition of procedures to “shoppable”; review the commercial claims data and look for most costly, most common and high variation (at least 5 providers performing the service with variation in payments)</a:t>
            </a:r>
          </a:p>
          <a:p>
            <a:pPr marL="0" indent="0">
              <a:lnSpc>
                <a:spcPct val="100000"/>
              </a:lnSpc>
              <a:buNone/>
            </a:pPr>
            <a:endParaRPr lang="en-US" sz="2800" dirty="0">
              <a:solidFill>
                <a:schemeClr val="tx1"/>
              </a:solidFill>
            </a:endParaRPr>
          </a:p>
          <a:p>
            <a:pPr>
              <a:lnSpc>
                <a:spcPct val="100000"/>
              </a:lnSpc>
              <a:buFont typeface="Wingdings" panose="05000000000000000000" pitchFamily="2" charset="2"/>
              <a:buChar char="Ø"/>
            </a:pPr>
            <a:endParaRPr lang="en-US" sz="2500" dirty="0">
              <a:solidFill>
                <a:schemeClr val="tx1"/>
              </a:solidFill>
            </a:endParaRPr>
          </a:p>
          <a:p>
            <a:pPr lvl="4">
              <a:lnSpc>
                <a:spcPct val="100000"/>
              </a:lnSpc>
            </a:pPr>
            <a:endParaRPr lang="en-US" sz="500" dirty="0">
              <a:solidFill>
                <a:schemeClr val="tx1"/>
              </a:solidFill>
            </a:endParaRPr>
          </a:p>
          <a:p>
            <a:pPr lvl="4">
              <a:lnSpc>
                <a:spcPct val="100000"/>
              </a:lnSpc>
            </a:pPr>
            <a:r>
              <a:rPr lang="en-US" sz="500" dirty="0">
                <a:solidFill>
                  <a:schemeClr val="tx1"/>
                </a:solidFill>
              </a:rPr>
              <a:t> </a:t>
            </a:r>
          </a:p>
          <a:p>
            <a:pPr lvl="3">
              <a:lnSpc>
                <a:spcPct val="100000"/>
              </a:lnSpc>
            </a:pPr>
            <a:endParaRPr lang="en-US" sz="500" dirty="0">
              <a:solidFill>
                <a:schemeClr val="tx1"/>
              </a:solidFill>
            </a:endParaRPr>
          </a:p>
        </p:txBody>
      </p:sp>
      <p:sp>
        <p:nvSpPr>
          <p:cNvPr id="4" name="Slide Number Placeholder 3"/>
          <p:cNvSpPr>
            <a:spLocks noGrp="1"/>
          </p:cNvSpPr>
          <p:nvPr>
            <p:ph type="sldNum" sz="quarter" idx="12"/>
          </p:nvPr>
        </p:nvSpPr>
        <p:spPr/>
        <p:txBody>
          <a:bodyPr/>
          <a:lstStyle/>
          <a:p>
            <a:pPr lvl="0">
              <a:defRPr/>
            </a:pPr>
            <a:r>
              <a:rPr lang="en-US" dirty="0"/>
              <a:t>Page </a:t>
            </a:r>
            <a:fld id="{4CE482DC-2269-4F26-9D2A-7E44B1A4CD85}" type="slidenum">
              <a:rPr kumimoji="0" lang="en-US" sz="2200" b="0" i="0" u="none" strike="noStrike" kern="1200" cap="none" spc="0" normalizeH="0" baseline="0" noProof="0" smtClean="0">
                <a:ln>
                  <a:noFill/>
                </a:ln>
                <a:solidFill>
                  <a:srgbClr val="FFFFFF"/>
                </a:solidFill>
                <a:effectLst/>
                <a:uLnTx/>
                <a:uFillTx/>
                <a:latin typeface="Calibri" panose="020F0502020204030204"/>
                <a:ea typeface="+mn-ea"/>
                <a:cs typeface="+mn-cs"/>
              </a:rPr>
              <a:pPr lvl="0">
                <a:defRPr/>
              </a:pPr>
              <a:t>9</a:t>
            </a:fld>
            <a:endParaRPr kumimoji="0" lang="en-US" sz="2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6" name="Picture 2" descr="CompareMaine">
            <a:extLst>
              <a:ext uri="{FF2B5EF4-FFF2-40B4-BE49-F238E27FC236}">
                <a16:creationId xmlns:a16="http://schemas.microsoft.com/office/drawing/2014/main" id="{F73E799D-B25F-48B5-8447-38517D6B0E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72718" y="1011981"/>
            <a:ext cx="2223847" cy="518026"/>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5BBECA84-68B7-4639-910F-0A41E2E81695}"/>
              </a:ext>
            </a:extLst>
          </p:cNvPr>
          <p:cNvSpPr>
            <a:spLocks noGrp="1"/>
          </p:cNvSpPr>
          <p:nvPr>
            <p:ph type="ftr" sz="quarter" idx="11"/>
          </p:nvPr>
        </p:nvSpPr>
        <p:spPr/>
        <p:txBody>
          <a:bodyPr/>
          <a:lstStyle/>
          <a:p>
            <a:r>
              <a:rPr lang="en-US"/>
              <a:t>MHDO Board Meeting June 4, 2020</a:t>
            </a:r>
            <a:endParaRPr lang="en-US" dirty="0"/>
          </a:p>
        </p:txBody>
      </p:sp>
    </p:spTree>
    <p:extLst>
      <p:ext uri="{BB962C8B-B14F-4D97-AF65-F5344CB8AC3E}">
        <p14:creationId xmlns:p14="http://schemas.microsoft.com/office/powerpoint/2010/main" val="1331625021"/>
      </p:ext>
    </p:extLst>
  </p:cSld>
  <p:clrMapOvr>
    <a:masterClrMapping/>
  </p:clrMapOvr>
</p:sld>
</file>

<file path=ppt/theme/theme1.xml><?xml version="1.0" encoding="utf-8"?>
<a:theme xmlns:a="http://schemas.openxmlformats.org/drawingml/2006/main" name="Retrospec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Custom Design">
  <a:themeElements>
    <a:clrScheme name="Custom Design 12">
      <a:dk1>
        <a:srgbClr val="000000"/>
      </a:dk1>
      <a:lt1>
        <a:srgbClr val="5B97B1"/>
      </a:lt1>
      <a:dk2>
        <a:srgbClr val="000000"/>
      </a:dk2>
      <a:lt2>
        <a:srgbClr val="808080"/>
      </a:lt2>
      <a:accent1>
        <a:srgbClr val="D7D7D7"/>
      </a:accent1>
      <a:accent2>
        <a:srgbClr val="003466"/>
      </a:accent2>
      <a:accent3>
        <a:srgbClr val="B5C9D5"/>
      </a:accent3>
      <a:accent4>
        <a:srgbClr val="000000"/>
      </a:accent4>
      <a:accent5>
        <a:srgbClr val="E8E8E8"/>
      </a:accent5>
      <a:accent6>
        <a:srgbClr val="002E5C"/>
      </a:accent6>
      <a:hlink>
        <a:srgbClr val="008000"/>
      </a:hlink>
      <a:folHlink>
        <a:srgbClr val="8000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329184" tIns="329184" rIns="329184" bIns="329184" numCol="1" anchor="t" anchorCtr="0" compatLnSpc="1">
        <a:prstTxWarp prst="textNoShape">
          <a:avLst/>
        </a:prstTxWarp>
        <a:spAutoFit/>
      </a:bodyPr>
      <a:lstStyle>
        <a:defPPr marL="0" marR="0" indent="0" algn="l" defTabSz="3135313" rtl="0" eaLnBrk="1" fontAlgn="base" latinLnBrk="0" hangingPunct="1">
          <a:lnSpc>
            <a:spcPct val="100000"/>
          </a:lnSpc>
          <a:spcBef>
            <a:spcPct val="0"/>
          </a:spcBef>
          <a:spcAft>
            <a:spcPct val="0"/>
          </a:spcAft>
          <a:buClrTx/>
          <a:buSzTx/>
          <a:buFontTx/>
          <a:buNone/>
          <a:tabLst/>
          <a:defRPr kumimoji="0" lang="en-US" sz="21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329184" tIns="329184" rIns="329184" bIns="329184" numCol="1" anchor="t" anchorCtr="0" compatLnSpc="1">
        <a:prstTxWarp prst="textNoShape">
          <a:avLst/>
        </a:prstTxWarp>
        <a:spAutoFit/>
      </a:bodyPr>
      <a:lstStyle>
        <a:defPPr marL="0" marR="0" indent="0" algn="l" defTabSz="3135313" rtl="0" eaLnBrk="1" fontAlgn="base" latinLnBrk="0" hangingPunct="1">
          <a:lnSpc>
            <a:spcPct val="100000"/>
          </a:lnSpc>
          <a:spcBef>
            <a:spcPct val="0"/>
          </a:spcBef>
          <a:spcAft>
            <a:spcPct val="0"/>
          </a:spcAft>
          <a:buClrTx/>
          <a:buSzTx/>
          <a:buFontTx/>
          <a:buNone/>
          <a:tabLst/>
          <a:defRPr kumimoji="0" lang="en-US" sz="21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Custom Design 12">
        <a:dk1>
          <a:srgbClr val="000000"/>
        </a:dk1>
        <a:lt1>
          <a:srgbClr val="5B97B1"/>
        </a:lt1>
        <a:dk2>
          <a:srgbClr val="000000"/>
        </a:dk2>
        <a:lt2>
          <a:srgbClr val="808080"/>
        </a:lt2>
        <a:accent1>
          <a:srgbClr val="D7D7D7"/>
        </a:accent1>
        <a:accent2>
          <a:srgbClr val="003466"/>
        </a:accent2>
        <a:accent3>
          <a:srgbClr val="B5C9D5"/>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B5ABF7CBCBD7D4C97F7B3852BBF8017" ma:contentTypeVersion="5" ma:contentTypeDescription="Create a new document." ma:contentTypeScope="" ma:versionID="114cfa938927b21c61d8745db80dc3d3">
  <xsd:schema xmlns:xsd="http://www.w3.org/2001/XMLSchema" xmlns:xs="http://www.w3.org/2001/XMLSchema" xmlns:p="http://schemas.microsoft.com/office/2006/metadata/properties" xmlns:ns3="8fe2067a-31b0-458f-a81b-54502c5a278d" targetNamespace="http://schemas.microsoft.com/office/2006/metadata/properties" ma:root="true" ma:fieldsID="3e3016455444da2927782e04aed2bc8c" ns3:_="">
    <xsd:import namespace="8fe2067a-31b0-458f-a81b-54502c5a278d"/>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fe2067a-31b0-458f-a81b-54502c5a278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F6FDC4F-32CE-4025-94F1-A4DA19BC6448}">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8fe2067a-31b0-458f-a81b-54502c5a278d"/>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D1CB3BA1-9D7F-4CE1-9FB7-41F0141240A2}">
  <ds:schemaRefs>
    <ds:schemaRef ds:uri="http://schemas.microsoft.com/sharepoint/v3/contenttype/forms"/>
  </ds:schemaRefs>
</ds:datastoreItem>
</file>

<file path=customXml/itemProps3.xml><?xml version="1.0" encoding="utf-8"?>
<ds:datastoreItem xmlns:ds="http://schemas.openxmlformats.org/officeDocument/2006/customXml" ds:itemID="{646CE121-E200-432B-A479-8F3F8E750E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fe2067a-31b0-458f-a81b-54502c5a278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724</TotalTime>
  <Words>2303</Words>
  <Application>Microsoft Office PowerPoint</Application>
  <PresentationFormat>Widescreen</PresentationFormat>
  <Paragraphs>343</Paragraphs>
  <Slides>20</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20</vt:i4>
      </vt:variant>
    </vt:vector>
  </HeadingPairs>
  <TitlesOfParts>
    <vt:vector size="28" baseType="lpstr">
      <vt:lpstr>Arial</vt:lpstr>
      <vt:lpstr>Arial Black</vt:lpstr>
      <vt:lpstr>Arial Narrow</vt:lpstr>
      <vt:lpstr>Calibri</vt:lpstr>
      <vt:lpstr>Calibri Light</vt:lpstr>
      <vt:lpstr>Wingdings</vt:lpstr>
      <vt:lpstr>Retrospect</vt:lpstr>
      <vt:lpstr>Custom Design</vt:lpstr>
      <vt:lpstr>Content</vt:lpstr>
      <vt:lpstr>Proposed Rulemaking</vt:lpstr>
      <vt:lpstr>Proposed Rulemaking Timeline</vt:lpstr>
      <vt:lpstr>MHDO Reporting Requirement</vt:lpstr>
      <vt:lpstr>Chapter 570 Registration Status </vt:lpstr>
      <vt:lpstr>Enforcement Action</vt:lpstr>
      <vt:lpstr>CompareMaine </vt:lpstr>
      <vt:lpstr>CompareMaine </vt:lpstr>
      <vt:lpstr>CompareMaine </vt:lpstr>
      <vt:lpstr>CompareMaine 9.0</vt:lpstr>
      <vt:lpstr>Procedure Categories on CompareMaine</vt:lpstr>
      <vt:lpstr>CompareMaine in Relation to the Commercial Claims in the  APCD</vt:lpstr>
      <vt:lpstr>Adding 27 New Procedures to CompareMaine 9.0</vt:lpstr>
      <vt:lpstr>   CompareMaine 9.0 </vt:lpstr>
      <vt:lpstr>     Public Law Chapter 668 (LD 2105) An Act To Protect Consumers from Surprise Emergency Medical Bills-Impact on MHDO </vt:lpstr>
      <vt:lpstr>     Public Law Chapter 668 (LD 2105) An Act To Protect Consumers from Surprise Emergency Medical Bills-Impact on MHDO </vt:lpstr>
      <vt:lpstr> Public Law Chapter 668 (LD 2105) An Act To Protect Consumers from Surprise Emergency Medical Bills-Impact on MHDO</vt:lpstr>
      <vt:lpstr>Key Projects for the Next 12 Months</vt:lpstr>
      <vt:lpstr>Key Projects for the Next 12-18 Months</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Content</dc:title>
  <dc:creator>Melissa Hillmyer</dc:creator>
  <cp:lastModifiedBy>Bonsant, Kimberly</cp:lastModifiedBy>
  <cp:revision>16</cp:revision>
  <dcterms:created xsi:type="dcterms:W3CDTF">2020-06-02T04:02:18Z</dcterms:created>
  <dcterms:modified xsi:type="dcterms:W3CDTF">2020-06-04T13:39:44Z</dcterms:modified>
</cp:coreProperties>
</file>