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 id="2147483661" r:id="rId5"/>
  </p:sldMasterIdLst>
  <p:notesMasterIdLst>
    <p:notesMasterId r:id="rId36"/>
  </p:notesMasterIdLst>
  <p:handoutMasterIdLst>
    <p:handoutMasterId r:id="rId37"/>
  </p:handoutMasterIdLst>
  <p:sldIdLst>
    <p:sldId id="257" r:id="rId6"/>
    <p:sldId id="478" r:id="rId7"/>
    <p:sldId id="479" r:id="rId8"/>
    <p:sldId id="480" r:id="rId9"/>
    <p:sldId id="482" r:id="rId10"/>
    <p:sldId id="503" r:id="rId11"/>
    <p:sldId id="504" r:id="rId12"/>
    <p:sldId id="502" r:id="rId13"/>
    <p:sldId id="537" r:id="rId14"/>
    <p:sldId id="436" r:id="rId15"/>
    <p:sldId id="506" r:id="rId16"/>
    <p:sldId id="523" r:id="rId17"/>
    <p:sldId id="524" r:id="rId18"/>
    <p:sldId id="528" r:id="rId19"/>
    <p:sldId id="526" r:id="rId20"/>
    <p:sldId id="489" r:id="rId21"/>
    <p:sldId id="507" r:id="rId22"/>
    <p:sldId id="508" r:id="rId23"/>
    <p:sldId id="530" r:id="rId24"/>
    <p:sldId id="531" r:id="rId25"/>
    <p:sldId id="532" r:id="rId26"/>
    <p:sldId id="534" r:id="rId27"/>
    <p:sldId id="535" r:id="rId28"/>
    <p:sldId id="536" r:id="rId29"/>
    <p:sldId id="438" r:id="rId30"/>
    <p:sldId id="511" r:id="rId31"/>
    <p:sldId id="538" r:id="rId32"/>
    <p:sldId id="512" r:id="rId33"/>
    <p:sldId id="513" r:id="rId34"/>
    <p:sldId id="515" r:id="rId3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Mullins" initials="KM" lastIdx="6" clrIdx="0"/>
  <p:cmAuthor id="2" name="Leanne Candura" initials="LC" lastIdx="3" clrIdx="1"/>
  <p:cmAuthor id="3" name="Melissa Hillmyer" initials="MH" lastIdx="32" clrIdx="2"/>
  <p:cmAuthor id="4" name="Leanne Candura" initials="LC [2]" lastIdx="7" clrIdx="3"/>
  <p:cmAuthor id="5" name="Melissa Hillmyer" initials="MH [2]" lastIdx="21" clrIdx="4">
    <p:extLst>
      <p:ext uri="{19B8F6BF-5375-455C-9EA6-DF929625EA0E}">
        <p15:presenceInfo xmlns:p15="http://schemas.microsoft.com/office/powerpoint/2012/main" userId="S-1-5-21-1292428093-884357618-1801674531-5176" providerId="AD"/>
      </p:ext>
    </p:extLst>
  </p:cmAuthor>
  <p:cmAuthor id="6" name="Harrington, Karynlee" initials="HK" lastIdx="5" clrIdx="5">
    <p:extLst>
      <p:ext uri="{19B8F6BF-5375-455C-9EA6-DF929625EA0E}">
        <p15:presenceInfo xmlns:p15="http://schemas.microsoft.com/office/powerpoint/2012/main" userId="S-1-5-21-4241590797-1299073551-2511459964-91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C89D3"/>
    <a:srgbClr val="3787D4"/>
    <a:srgbClr val="629DD1"/>
    <a:srgbClr val="297FD5"/>
    <a:srgbClr val="5496D2"/>
    <a:srgbClr val="468ED2"/>
    <a:srgbClr val="478BC9"/>
    <a:srgbClr val="5091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2E3D81-EDD2-4F5C-AC01-97C7BDA6C7F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CADD4379-6217-47C2-8D69-916E84599D52}">
      <dgm:prSet phldrT="[Text]"/>
      <dgm:spPr/>
      <dgm:t>
        <a:bodyPr/>
        <a:lstStyle/>
        <a:p>
          <a:r>
            <a:rPr lang="en-US" dirty="0"/>
            <a:t>Parent Health System</a:t>
          </a:r>
        </a:p>
      </dgm:t>
    </dgm:pt>
    <dgm:pt modelId="{6C500E80-3E1D-4F1A-B6A1-4832E4BFA158}" type="parTrans" cxnId="{B8AD39D5-C402-4822-87E4-002C1544CA23}">
      <dgm:prSet/>
      <dgm:spPr/>
      <dgm:t>
        <a:bodyPr/>
        <a:lstStyle/>
        <a:p>
          <a:endParaRPr lang="en-US"/>
        </a:p>
      </dgm:t>
    </dgm:pt>
    <dgm:pt modelId="{42BEC1C9-3168-48F5-A4C0-EE1057B3282A}" type="sibTrans" cxnId="{B8AD39D5-C402-4822-87E4-002C1544CA23}">
      <dgm:prSet/>
      <dgm:spPr/>
      <dgm:t>
        <a:bodyPr/>
        <a:lstStyle/>
        <a:p>
          <a:endParaRPr lang="en-US" dirty="0"/>
        </a:p>
      </dgm:t>
    </dgm:pt>
    <dgm:pt modelId="{DF86B655-F46E-4410-8F4E-DE4E41C93098}">
      <dgm:prSet phldrT="[Text]"/>
      <dgm:spPr/>
      <dgm:t>
        <a:bodyPr/>
        <a:lstStyle/>
        <a:p>
          <a:r>
            <a:rPr lang="en-US" dirty="0"/>
            <a:t>Hospital</a:t>
          </a:r>
        </a:p>
      </dgm:t>
    </dgm:pt>
    <dgm:pt modelId="{5F9F1423-E374-4D5A-AD71-F02B04AC07C6}" type="parTrans" cxnId="{835BF02E-B7B7-4160-BCCC-4CF5DF0C47A7}">
      <dgm:prSet/>
      <dgm:spPr/>
      <dgm:t>
        <a:bodyPr/>
        <a:lstStyle/>
        <a:p>
          <a:endParaRPr lang="en-US"/>
        </a:p>
      </dgm:t>
    </dgm:pt>
    <dgm:pt modelId="{8ACAB8BF-D7D4-4110-BE1D-2B75D2751677}" type="sibTrans" cxnId="{835BF02E-B7B7-4160-BCCC-4CF5DF0C47A7}">
      <dgm:prSet/>
      <dgm:spPr/>
      <dgm:t>
        <a:bodyPr/>
        <a:lstStyle/>
        <a:p>
          <a:endParaRPr lang="en-US"/>
        </a:p>
      </dgm:t>
    </dgm:pt>
    <dgm:pt modelId="{F82EC62F-6393-4791-9EAA-E7780CDEED3F}">
      <dgm:prSet phldrT="[Text]"/>
      <dgm:spPr/>
      <dgm:t>
        <a:bodyPr/>
        <a:lstStyle/>
        <a:p>
          <a:r>
            <a:rPr lang="en-US" dirty="0"/>
            <a:t>Provider Group Practice</a:t>
          </a:r>
        </a:p>
      </dgm:t>
    </dgm:pt>
    <dgm:pt modelId="{F00D12EF-407A-43C5-9A9F-8B4C421C5D7D}" type="parTrans" cxnId="{2DA05E7C-B9D6-4886-A546-E4928B3E3CE3}">
      <dgm:prSet/>
      <dgm:spPr/>
      <dgm:t>
        <a:bodyPr/>
        <a:lstStyle/>
        <a:p>
          <a:endParaRPr lang="en-US"/>
        </a:p>
      </dgm:t>
    </dgm:pt>
    <dgm:pt modelId="{73D829F1-14AF-4E9A-ABCB-B5EA2745B6D5}" type="sibTrans" cxnId="{2DA05E7C-B9D6-4886-A546-E4928B3E3CE3}">
      <dgm:prSet/>
      <dgm:spPr/>
      <dgm:t>
        <a:bodyPr/>
        <a:lstStyle/>
        <a:p>
          <a:endParaRPr lang="en-US"/>
        </a:p>
      </dgm:t>
    </dgm:pt>
    <dgm:pt modelId="{E93794B8-D2BB-497F-B77C-00AFCF900EE6}">
      <dgm:prSet phldrT="[Text]"/>
      <dgm:spPr/>
      <dgm:t>
        <a:bodyPr/>
        <a:lstStyle/>
        <a:p>
          <a:r>
            <a:rPr lang="en-US" dirty="0"/>
            <a:t>Lab</a:t>
          </a:r>
        </a:p>
      </dgm:t>
    </dgm:pt>
    <dgm:pt modelId="{1BD8B67D-091D-4F58-B8DC-6B74F0E08351}" type="parTrans" cxnId="{92F58876-7978-4262-9B18-71B1BC66B5F7}">
      <dgm:prSet/>
      <dgm:spPr/>
      <dgm:t>
        <a:bodyPr/>
        <a:lstStyle/>
        <a:p>
          <a:endParaRPr lang="en-US"/>
        </a:p>
      </dgm:t>
    </dgm:pt>
    <dgm:pt modelId="{600BFAF2-E22F-400C-B553-448C0128F15B}" type="sibTrans" cxnId="{92F58876-7978-4262-9B18-71B1BC66B5F7}">
      <dgm:prSet/>
      <dgm:spPr/>
      <dgm:t>
        <a:bodyPr/>
        <a:lstStyle/>
        <a:p>
          <a:endParaRPr lang="en-US"/>
        </a:p>
      </dgm:t>
    </dgm:pt>
    <dgm:pt modelId="{AAAC8ACB-60C4-468C-A669-0D6DA7509EA1}">
      <dgm:prSet/>
      <dgm:spPr/>
      <dgm:t>
        <a:bodyPr/>
        <a:lstStyle/>
        <a:p>
          <a:r>
            <a:rPr lang="en-US" dirty="0"/>
            <a:t>Person-Provider</a:t>
          </a:r>
        </a:p>
      </dgm:t>
    </dgm:pt>
    <dgm:pt modelId="{4862F7D4-A8C2-4C9A-8CE2-BC98522A3F12}" type="parTrans" cxnId="{4A61761C-87D4-460C-BF56-AD90773C7969}">
      <dgm:prSet/>
      <dgm:spPr/>
      <dgm:t>
        <a:bodyPr/>
        <a:lstStyle/>
        <a:p>
          <a:endParaRPr lang="en-US"/>
        </a:p>
      </dgm:t>
    </dgm:pt>
    <dgm:pt modelId="{F896EC73-97B3-4230-A0DA-4CABD2E0730E}" type="sibTrans" cxnId="{4A61761C-87D4-460C-BF56-AD90773C7969}">
      <dgm:prSet/>
      <dgm:spPr/>
      <dgm:t>
        <a:bodyPr/>
        <a:lstStyle/>
        <a:p>
          <a:endParaRPr lang="en-US"/>
        </a:p>
      </dgm:t>
    </dgm:pt>
    <dgm:pt modelId="{8A75AFE3-F3EC-4A18-B2F0-F3F14EDC8E1C}">
      <dgm:prSet/>
      <dgm:spPr/>
      <dgm:t>
        <a:bodyPr/>
        <a:lstStyle/>
        <a:p>
          <a:r>
            <a:rPr lang="en-US" dirty="0"/>
            <a:t>Person Provider</a:t>
          </a:r>
        </a:p>
      </dgm:t>
    </dgm:pt>
    <dgm:pt modelId="{B7C40DA5-F614-4CAB-96C4-6DC7A241AAC7}" type="parTrans" cxnId="{8381281A-1105-4FEE-AC64-1B6182F18224}">
      <dgm:prSet/>
      <dgm:spPr/>
      <dgm:t>
        <a:bodyPr/>
        <a:lstStyle/>
        <a:p>
          <a:endParaRPr lang="en-US"/>
        </a:p>
      </dgm:t>
    </dgm:pt>
    <dgm:pt modelId="{C5AF3331-55CF-40C5-8508-9FDBA1D01E36}" type="sibTrans" cxnId="{8381281A-1105-4FEE-AC64-1B6182F18224}">
      <dgm:prSet/>
      <dgm:spPr/>
      <dgm:t>
        <a:bodyPr/>
        <a:lstStyle/>
        <a:p>
          <a:endParaRPr lang="en-US"/>
        </a:p>
      </dgm:t>
    </dgm:pt>
    <dgm:pt modelId="{C6821732-0A50-4840-AD9F-2C5AA4BC42B8}">
      <dgm:prSet/>
      <dgm:spPr/>
      <dgm:t>
        <a:bodyPr/>
        <a:lstStyle/>
        <a:p>
          <a:r>
            <a:rPr lang="en-US" dirty="0"/>
            <a:t>Hospital Department</a:t>
          </a:r>
        </a:p>
      </dgm:t>
    </dgm:pt>
    <dgm:pt modelId="{AD2BDA16-4C77-4639-B923-F7A3257E7AD2}" type="parTrans" cxnId="{DEF87EB1-FDF1-4078-BF4E-8750F6496B43}">
      <dgm:prSet/>
      <dgm:spPr/>
      <dgm:t>
        <a:bodyPr/>
        <a:lstStyle/>
        <a:p>
          <a:endParaRPr lang="en-US"/>
        </a:p>
      </dgm:t>
    </dgm:pt>
    <dgm:pt modelId="{6B68B338-F604-427B-ACF5-4E22B13E7ACD}" type="sibTrans" cxnId="{DEF87EB1-FDF1-4078-BF4E-8750F6496B43}">
      <dgm:prSet/>
      <dgm:spPr/>
      <dgm:t>
        <a:bodyPr/>
        <a:lstStyle/>
        <a:p>
          <a:endParaRPr lang="en-US"/>
        </a:p>
      </dgm:t>
    </dgm:pt>
    <dgm:pt modelId="{B919BE5C-FC00-49E3-A424-0085CB96A6DA}">
      <dgm:prSet/>
      <dgm:spPr/>
      <dgm:t>
        <a:bodyPr/>
        <a:lstStyle/>
        <a:p>
          <a:r>
            <a:rPr lang="en-US" dirty="0"/>
            <a:t>Behavioral Health Group Practice</a:t>
          </a:r>
        </a:p>
      </dgm:t>
    </dgm:pt>
    <dgm:pt modelId="{43F17960-95DC-42BE-AE25-EA07DA1316AA}" type="parTrans" cxnId="{178D5ADA-6203-44B9-860E-43EFFA352447}">
      <dgm:prSet/>
      <dgm:spPr/>
      <dgm:t>
        <a:bodyPr/>
        <a:lstStyle/>
        <a:p>
          <a:endParaRPr lang="en-US"/>
        </a:p>
      </dgm:t>
    </dgm:pt>
    <dgm:pt modelId="{40BFA096-0857-4639-8CF6-DF83EA344474}" type="sibTrans" cxnId="{178D5ADA-6203-44B9-860E-43EFFA352447}">
      <dgm:prSet/>
      <dgm:spPr/>
      <dgm:t>
        <a:bodyPr/>
        <a:lstStyle/>
        <a:p>
          <a:endParaRPr lang="en-US"/>
        </a:p>
      </dgm:t>
    </dgm:pt>
    <dgm:pt modelId="{BDE57581-47B2-4718-B657-F3F06F64AAE3}">
      <dgm:prSet/>
      <dgm:spPr/>
      <dgm:t>
        <a:bodyPr/>
        <a:lstStyle/>
        <a:p>
          <a:r>
            <a:rPr lang="en-US" dirty="0"/>
            <a:t>Person Provider</a:t>
          </a:r>
        </a:p>
      </dgm:t>
    </dgm:pt>
    <dgm:pt modelId="{B7EECCB9-6E09-4D67-A4D0-F36AA04CBAAF}" type="parTrans" cxnId="{96BDBB4B-BFFD-4D64-86F1-DCEDBAB3AEFA}">
      <dgm:prSet/>
      <dgm:spPr/>
      <dgm:t>
        <a:bodyPr/>
        <a:lstStyle/>
        <a:p>
          <a:endParaRPr lang="en-US"/>
        </a:p>
      </dgm:t>
    </dgm:pt>
    <dgm:pt modelId="{D4714A08-75C5-48C5-8F5C-3BD9E5F40487}" type="sibTrans" cxnId="{96BDBB4B-BFFD-4D64-86F1-DCEDBAB3AEFA}">
      <dgm:prSet/>
      <dgm:spPr/>
      <dgm:t>
        <a:bodyPr/>
        <a:lstStyle/>
        <a:p>
          <a:endParaRPr lang="en-US"/>
        </a:p>
      </dgm:t>
    </dgm:pt>
    <dgm:pt modelId="{CB614C3C-9C08-4D0E-8202-AA407660F4B4}">
      <dgm:prSet/>
      <dgm:spPr/>
      <dgm:t>
        <a:bodyPr/>
        <a:lstStyle/>
        <a:p>
          <a:r>
            <a:rPr lang="en-US" dirty="0"/>
            <a:t>Behavioral </a:t>
          </a:r>
          <a:r>
            <a:rPr lang="en-US"/>
            <a:t>Health </a:t>
          </a:r>
        </a:p>
        <a:p>
          <a:r>
            <a:rPr lang="en-US"/>
            <a:t>Person Provider</a:t>
          </a:r>
        </a:p>
      </dgm:t>
    </dgm:pt>
    <dgm:pt modelId="{EB74E386-D3E9-4FC2-AEC4-D42CCE985CF4}" type="parTrans" cxnId="{91BF53DF-F972-4A14-A705-3D59E1DC0760}">
      <dgm:prSet/>
      <dgm:spPr/>
      <dgm:t>
        <a:bodyPr/>
        <a:lstStyle/>
        <a:p>
          <a:endParaRPr lang="en-US"/>
        </a:p>
      </dgm:t>
    </dgm:pt>
    <dgm:pt modelId="{884D77D6-3C13-4411-A6AA-24C95C80BC1F}" type="sibTrans" cxnId="{91BF53DF-F972-4A14-A705-3D59E1DC0760}">
      <dgm:prSet/>
      <dgm:spPr/>
      <dgm:t>
        <a:bodyPr/>
        <a:lstStyle/>
        <a:p>
          <a:endParaRPr lang="en-US"/>
        </a:p>
      </dgm:t>
    </dgm:pt>
    <dgm:pt modelId="{22F24DC1-F473-421C-86CF-2830756BBD71}" type="pres">
      <dgm:prSet presAssocID="{4F2E3D81-EDD2-4F5C-AC01-97C7BDA6C7F9}" presName="hierChild1" presStyleCnt="0">
        <dgm:presLayoutVars>
          <dgm:orgChart val="1"/>
          <dgm:chPref val="1"/>
          <dgm:dir/>
          <dgm:animOne val="branch"/>
          <dgm:animLvl val="lvl"/>
          <dgm:resizeHandles/>
        </dgm:presLayoutVars>
      </dgm:prSet>
      <dgm:spPr/>
    </dgm:pt>
    <dgm:pt modelId="{916703E3-E505-4195-9EEA-A8C384EEFCC3}" type="pres">
      <dgm:prSet presAssocID="{CADD4379-6217-47C2-8D69-916E84599D52}" presName="hierRoot1" presStyleCnt="0">
        <dgm:presLayoutVars>
          <dgm:hierBranch val="init"/>
        </dgm:presLayoutVars>
      </dgm:prSet>
      <dgm:spPr/>
    </dgm:pt>
    <dgm:pt modelId="{0299370A-3F60-4928-9EE2-AFD882E78070}" type="pres">
      <dgm:prSet presAssocID="{CADD4379-6217-47C2-8D69-916E84599D52}" presName="rootComposite1" presStyleCnt="0"/>
      <dgm:spPr/>
    </dgm:pt>
    <dgm:pt modelId="{CC7F2541-5011-43D3-ADF9-C72BA5CEFCF4}" type="pres">
      <dgm:prSet presAssocID="{CADD4379-6217-47C2-8D69-916E84599D52}" presName="rootText1" presStyleLbl="node0" presStyleIdx="0" presStyleCnt="1">
        <dgm:presLayoutVars>
          <dgm:chPref val="3"/>
        </dgm:presLayoutVars>
      </dgm:prSet>
      <dgm:spPr/>
    </dgm:pt>
    <dgm:pt modelId="{B1D527B7-715F-44D5-9633-9D8FDF129A62}" type="pres">
      <dgm:prSet presAssocID="{CADD4379-6217-47C2-8D69-916E84599D52}" presName="rootConnector1" presStyleLbl="node1" presStyleIdx="0" presStyleCnt="0"/>
      <dgm:spPr/>
    </dgm:pt>
    <dgm:pt modelId="{195E6D78-AC62-4583-BEC3-8201D033449F}" type="pres">
      <dgm:prSet presAssocID="{CADD4379-6217-47C2-8D69-916E84599D52}" presName="hierChild2" presStyleCnt="0"/>
      <dgm:spPr/>
    </dgm:pt>
    <dgm:pt modelId="{3E5F0B27-A51C-4429-B873-72A373EB563F}" type="pres">
      <dgm:prSet presAssocID="{5F9F1423-E374-4D5A-AD71-F02B04AC07C6}" presName="Name37" presStyleLbl="parChTrans1D2" presStyleIdx="0" presStyleCnt="4"/>
      <dgm:spPr/>
    </dgm:pt>
    <dgm:pt modelId="{DA1BE758-F2C8-4666-BF14-D6DAA61F62E8}" type="pres">
      <dgm:prSet presAssocID="{DF86B655-F46E-4410-8F4E-DE4E41C93098}" presName="hierRoot2" presStyleCnt="0">
        <dgm:presLayoutVars>
          <dgm:hierBranch val="init"/>
        </dgm:presLayoutVars>
      </dgm:prSet>
      <dgm:spPr/>
    </dgm:pt>
    <dgm:pt modelId="{2F2F4AAA-A696-4C34-A877-79ECD4D6909D}" type="pres">
      <dgm:prSet presAssocID="{DF86B655-F46E-4410-8F4E-DE4E41C93098}" presName="rootComposite" presStyleCnt="0"/>
      <dgm:spPr/>
    </dgm:pt>
    <dgm:pt modelId="{D578B68E-E075-41E7-B30C-D21F3BCE4E8D}" type="pres">
      <dgm:prSet presAssocID="{DF86B655-F46E-4410-8F4E-DE4E41C93098}" presName="rootText" presStyleLbl="node2" presStyleIdx="0" presStyleCnt="4">
        <dgm:presLayoutVars>
          <dgm:chPref val="3"/>
        </dgm:presLayoutVars>
      </dgm:prSet>
      <dgm:spPr/>
    </dgm:pt>
    <dgm:pt modelId="{D2651A52-8628-4893-B46A-50F2FC47C4A6}" type="pres">
      <dgm:prSet presAssocID="{DF86B655-F46E-4410-8F4E-DE4E41C93098}" presName="rootConnector" presStyleLbl="node2" presStyleIdx="0" presStyleCnt="4"/>
      <dgm:spPr/>
    </dgm:pt>
    <dgm:pt modelId="{930060F9-B276-40DF-AA77-E798358A7017}" type="pres">
      <dgm:prSet presAssocID="{DF86B655-F46E-4410-8F4E-DE4E41C93098}" presName="hierChild4" presStyleCnt="0"/>
      <dgm:spPr/>
    </dgm:pt>
    <dgm:pt modelId="{9E704F24-1FF1-4282-9E54-B1DA4A964EB1}" type="pres">
      <dgm:prSet presAssocID="{4862F7D4-A8C2-4C9A-8CE2-BC98522A3F12}" presName="Name37" presStyleLbl="parChTrans1D3" presStyleIdx="0" presStyleCnt="5"/>
      <dgm:spPr/>
    </dgm:pt>
    <dgm:pt modelId="{B534F5B7-6C99-443A-94F4-51E134EA8EDD}" type="pres">
      <dgm:prSet presAssocID="{AAAC8ACB-60C4-468C-A669-0D6DA7509EA1}" presName="hierRoot2" presStyleCnt="0">
        <dgm:presLayoutVars>
          <dgm:hierBranch val="init"/>
        </dgm:presLayoutVars>
      </dgm:prSet>
      <dgm:spPr/>
    </dgm:pt>
    <dgm:pt modelId="{00A54AE5-D462-45A2-A6ED-4150FDC495BC}" type="pres">
      <dgm:prSet presAssocID="{AAAC8ACB-60C4-468C-A669-0D6DA7509EA1}" presName="rootComposite" presStyleCnt="0"/>
      <dgm:spPr/>
    </dgm:pt>
    <dgm:pt modelId="{34E31C83-16D8-48E5-A12E-52C16CF59108}" type="pres">
      <dgm:prSet presAssocID="{AAAC8ACB-60C4-468C-A669-0D6DA7509EA1}" presName="rootText" presStyleLbl="node3" presStyleIdx="0" presStyleCnt="5">
        <dgm:presLayoutVars>
          <dgm:chPref val="3"/>
        </dgm:presLayoutVars>
      </dgm:prSet>
      <dgm:spPr/>
    </dgm:pt>
    <dgm:pt modelId="{3EDA1C85-F3AF-44BA-A434-1B684C43022C}" type="pres">
      <dgm:prSet presAssocID="{AAAC8ACB-60C4-468C-A669-0D6DA7509EA1}" presName="rootConnector" presStyleLbl="node3" presStyleIdx="0" presStyleCnt="5"/>
      <dgm:spPr/>
    </dgm:pt>
    <dgm:pt modelId="{17A5D7C1-F552-4EB4-AE2E-50F45B9ED00B}" type="pres">
      <dgm:prSet presAssocID="{AAAC8ACB-60C4-468C-A669-0D6DA7509EA1}" presName="hierChild4" presStyleCnt="0"/>
      <dgm:spPr/>
    </dgm:pt>
    <dgm:pt modelId="{0E755FB8-913D-4D10-83B1-F7F4722DAE8B}" type="pres">
      <dgm:prSet presAssocID="{AAAC8ACB-60C4-468C-A669-0D6DA7509EA1}" presName="hierChild5" presStyleCnt="0"/>
      <dgm:spPr/>
    </dgm:pt>
    <dgm:pt modelId="{DBBB8A06-B271-4DC3-9C0C-DF31D38EB8DB}" type="pres">
      <dgm:prSet presAssocID="{AD2BDA16-4C77-4639-B923-F7A3257E7AD2}" presName="Name37" presStyleLbl="parChTrans1D3" presStyleIdx="1" presStyleCnt="5"/>
      <dgm:spPr/>
    </dgm:pt>
    <dgm:pt modelId="{22FC537F-B0F2-4F61-BD8A-A1F50262652F}" type="pres">
      <dgm:prSet presAssocID="{C6821732-0A50-4840-AD9F-2C5AA4BC42B8}" presName="hierRoot2" presStyleCnt="0">
        <dgm:presLayoutVars>
          <dgm:hierBranch val="init"/>
        </dgm:presLayoutVars>
      </dgm:prSet>
      <dgm:spPr/>
    </dgm:pt>
    <dgm:pt modelId="{5A73DAE9-40E4-4E0E-97EB-F74AD689EF3E}" type="pres">
      <dgm:prSet presAssocID="{C6821732-0A50-4840-AD9F-2C5AA4BC42B8}" presName="rootComposite" presStyleCnt="0"/>
      <dgm:spPr/>
    </dgm:pt>
    <dgm:pt modelId="{505F0A21-9BE6-4428-B7DD-DE3E04412E80}" type="pres">
      <dgm:prSet presAssocID="{C6821732-0A50-4840-AD9F-2C5AA4BC42B8}" presName="rootText" presStyleLbl="node3" presStyleIdx="1" presStyleCnt="5">
        <dgm:presLayoutVars>
          <dgm:chPref val="3"/>
        </dgm:presLayoutVars>
      </dgm:prSet>
      <dgm:spPr/>
    </dgm:pt>
    <dgm:pt modelId="{EE36780F-DE29-4F57-A0E8-29C9CF4E41C4}" type="pres">
      <dgm:prSet presAssocID="{C6821732-0A50-4840-AD9F-2C5AA4BC42B8}" presName="rootConnector" presStyleLbl="node3" presStyleIdx="1" presStyleCnt="5"/>
      <dgm:spPr/>
    </dgm:pt>
    <dgm:pt modelId="{35EC8CB7-F8E9-4407-AA4F-1AE61876B133}" type="pres">
      <dgm:prSet presAssocID="{C6821732-0A50-4840-AD9F-2C5AA4BC42B8}" presName="hierChild4" presStyleCnt="0"/>
      <dgm:spPr/>
    </dgm:pt>
    <dgm:pt modelId="{BE44891B-22D1-4777-B7FD-CB153232920E}" type="pres">
      <dgm:prSet presAssocID="{C6821732-0A50-4840-AD9F-2C5AA4BC42B8}" presName="hierChild5" presStyleCnt="0"/>
      <dgm:spPr/>
    </dgm:pt>
    <dgm:pt modelId="{51A54BF1-2088-43F5-A221-A12F2A7DB662}" type="pres">
      <dgm:prSet presAssocID="{DF86B655-F46E-4410-8F4E-DE4E41C93098}" presName="hierChild5" presStyleCnt="0"/>
      <dgm:spPr/>
    </dgm:pt>
    <dgm:pt modelId="{1E53C07F-B2EF-4556-8479-E1AC28972C36}" type="pres">
      <dgm:prSet presAssocID="{43F17960-95DC-42BE-AE25-EA07DA1316AA}" presName="Name37" presStyleLbl="parChTrans1D2" presStyleIdx="1" presStyleCnt="4"/>
      <dgm:spPr/>
    </dgm:pt>
    <dgm:pt modelId="{A0852656-CBFB-4C1F-BB71-AF4CCB176AB2}" type="pres">
      <dgm:prSet presAssocID="{B919BE5C-FC00-49E3-A424-0085CB96A6DA}" presName="hierRoot2" presStyleCnt="0">
        <dgm:presLayoutVars>
          <dgm:hierBranch val="init"/>
        </dgm:presLayoutVars>
      </dgm:prSet>
      <dgm:spPr/>
    </dgm:pt>
    <dgm:pt modelId="{92ED11B7-6AB1-4057-AF4D-9266CE69868C}" type="pres">
      <dgm:prSet presAssocID="{B919BE5C-FC00-49E3-A424-0085CB96A6DA}" presName="rootComposite" presStyleCnt="0"/>
      <dgm:spPr/>
    </dgm:pt>
    <dgm:pt modelId="{706D0D4B-F84F-4443-B6A1-E74E12641B03}" type="pres">
      <dgm:prSet presAssocID="{B919BE5C-FC00-49E3-A424-0085CB96A6DA}" presName="rootText" presStyleLbl="node2" presStyleIdx="1" presStyleCnt="4">
        <dgm:presLayoutVars>
          <dgm:chPref val="3"/>
        </dgm:presLayoutVars>
      </dgm:prSet>
      <dgm:spPr/>
    </dgm:pt>
    <dgm:pt modelId="{415CAB80-C19A-43DD-B9C4-F7DDC28569B9}" type="pres">
      <dgm:prSet presAssocID="{B919BE5C-FC00-49E3-A424-0085CB96A6DA}" presName="rootConnector" presStyleLbl="node2" presStyleIdx="1" presStyleCnt="4"/>
      <dgm:spPr/>
    </dgm:pt>
    <dgm:pt modelId="{A647F59A-5C1F-458F-93A8-99D51E0BC621}" type="pres">
      <dgm:prSet presAssocID="{B919BE5C-FC00-49E3-A424-0085CB96A6DA}" presName="hierChild4" presStyleCnt="0"/>
      <dgm:spPr/>
    </dgm:pt>
    <dgm:pt modelId="{08FE28C2-728D-4B5B-A89C-BE47C8CA9F93}" type="pres">
      <dgm:prSet presAssocID="{B7EECCB9-6E09-4D67-A4D0-F36AA04CBAAF}" presName="Name37" presStyleLbl="parChTrans1D3" presStyleIdx="2" presStyleCnt="5"/>
      <dgm:spPr/>
    </dgm:pt>
    <dgm:pt modelId="{3EEF257E-B8F5-4DB8-9988-0D4888A2B40F}" type="pres">
      <dgm:prSet presAssocID="{BDE57581-47B2-4718-B657-F3F06F64AAE3}" presName="hierRoot2" presStyleCnt="0">
        <dgm:presLayoutVars>
          <dgm:hierBranch val="init"/>
        </dgm:presLayoutVars>
      </dgm:prSet>
      <dgm:spPr/>
    </dgm:pt>
    <dgm:pt modelId="{A5C7A8F0-42BC-4E30-82D1-1A3BBB3BD589}" type="pres">
      <dgm:prSet presAssocID="{BDE57581-47B2-4718-B657-F3F06F64AAE3}" presName="rootComposite" presStyleCnt="0"/>
      <dgm:spPr/>
    </dgm:pt>
    <dgm:pt modelId="{CFE6665F-B434-4310-82DC-F626F67806FB}" type="pres">
      <dgm:prSet presAssocID="{BDE57581-47B2-4718-B657-F3F06F64AAE3}" presName="rootText" presStyleLbl="node3" presStyleIdx="2" presStyleCnt="5">
        <dgm:presLayoutVars>
          <dgm:chPref val="3"/>
        </dgm:presLayoutVars>
      </dgm:prSet>
      <dgm:spPr/>
    </dgm:pt>
    <dgm:pt modelId="{0FE2165A-F7D6-43F0-8A5E-123023FB316D}" type="pres">
      <dgm:prSet presAssocID="{BDE57581-47B2-4718-B657-F3F06F64AAE3}" presName="rootConnector" presStyleLbl="node3" presStyleIdx="2" presStyleCnt="5"/>
      <dgm:spPr/>
    </dgm:pt>
    <dgm:pt modelId="{2A896A0F-A3A3-4ADB-8103-73CED5DB5952}" type="pres">
      <dgm:prSet presAssocID="{BDE57581-47B2-4718-B657-F3F06F64AAE3}" presName="hierChild4" presStyleCnt="0"/>
      <dgm:spPr/>
    </dgm:pt>
    <dgm:pt modelId="{931F15EF-074E-48D0-B2D4-62BFE75EC162}" type="pres">
      <dgm:prSet presAssocID="{BDE57581-47B2-4718-B657-F3F06F64AAE3}" presName="hierChild5" presStyleCnt="0"/>
      <dgm:spPr/>
    </dgm:pt>
    <dgm:pt modelId="{A8B18507-7810-44A2-B0FA-2398B2CEB17E}" type="pres">
      <dgm:prSet presAssocID="{B919BE5C-FC00-49E3-A424-0085CB96A6DA}" presName="hierChild5" presStyleCnt="0"/>
      <dgm:spPr/>
    </dgm:pt>
    <dgm:pt modelId="{D8F08595-2090-4D41-941B-250D6A533BBF}" type="pres">
      <dgm:prSet presAssocID="{F00D12EF-407A-43C5-9A9F-8B4C421C5D7D}" presName="Name37" presStyleLbl="parChTrans1D2" presStyleIdx="2" presStyleCnt="4"/>
      <dgm:spPr/>
    </dgm:pt>
    <dgm:pt modelId="{D00F2BDF-7AA3-4215-B25E-2CBE7F62B12B}" type="pres">
      <dgm:prSet presAssocID="{F82EC62F-6393-4791-9EAA-E7780CDEED3F}" presName="hierRoot2" presStyleCnt="0">
        <dgm:presLayoutVars>
          <dgm:hierBranch val="init"/>
        </dgm:presLayoutVars>
      </dgm:prSet>
      <dgm:spPr/>
    </dgm:pt>
    <dgm:pt modelId="{6B54CB76-0247-4A3A-A859-81AD148D8280}" type="pres">
      <dgm:prSet presAssocID="{F82EC62F-6393-4791-9EAA-E7780CDEED3F}" presName="rootComposite" presStyleCnt="0"/>
      <dgm:spPr/>
    </dgm:pt>
    <dgm:pt modelId="{0A6818E1-4D37-4FA1-A25E-2728CA42CEBF}" type="pres">
      <dgm:prSet presAssocID="{F82EC62F-6393-4791-9EAA-E7780CDEED3F}" presName="rootText" presStyleLbl="node2" presStyleIdx="2" presStyleCnt="4">
        <dgm:presLayoutVars>
          <dgm:chPref val="3"/>
        </dgm:presLayoutVars>
      </dgm:prSet>
      <dgm:spPr/>
    </dgm:pt>
    <dgm:pt modelId="{CEA6FD91-8B83-49BF-8AB7-FE9E75B8FD7B}" type="pres">
      <dgm:prSet presAssocID="{F82EC62F-6393-4791-9EAA-E7780CDEED3F}" presName="rootConnector" presStyleLbl="node2" presStyleIdx="2" presStyleCnt="4"/>
      <dgm:spPr/>
    </dgm:pt>
    <dgm:pt modelId="{7B70AF97-6EB1-4CD2-8BCF-190A1786A724}" type="pres">
      <dgm:prSet presAssocID="{F82EC62F-6393-4791-9EAA-E7780CDEED3F}" presName="hierChild4" presStyleCnt="0"/>
      <dgm:spPr/>
    </dgm:pt>
    <dgm:pt modelId="{F2FBACC0-3EEF-464F-AE78-42BACFA2F85B}" type="pres">
      <dgm:prSet presAssocID="{B7C40DA5-F614-4CAB-96C4-6DC7A241AAC7}" presName="Name37" presStyleLbl="parChTrans1D3" presStyleIdx="3" presStyleCnt="5"/>
      <dgm:spPr/>
    </dgm:pt>
    <dgm:pt modelId="{4CBED717-71F1-47A8-8372-5F391FABD6FA}" type="pres">
      <dgm:prSet presAssocID="{8A75AFE3-F3EC-4A18-B2F0-F3F14EDC8E1C}" presName="hierRoot2" presStyleCnt="0">
        <dgm:presLayoutVars>
          <dgm:hierBranch val="init"/>
        </dgm:presLayoutVars>
      </dgm:prSet>
      <dgm:spPr/>
    </dgm:pt>
    <dgm:pt modelId="{E6A645EC-6636-4D67-98EE-6DEBECC7E063}" type="pres">
      <dgm:prSet presAssocID="{8A75AFE3-F3EC-4A18-B2F0-F3F14EDC8E1C}" presName="rootComposite" presStyleCnt="0"/>
      <dgm:spPr/>
    </dgm:pt>
    <dgm:pt modelId="{C5969896-AA31-4721-B1B3-96381AAF9DD6}" type="pres">
      <dgm:prSet presAssocID="{8A75AFE3-F3EC-4A18-B2F0-F3F14EDC8E1C}" presName="rootText" presStyleLbl="node3" presStyleIdx="3" presStyleCnt="5">
        <dgm:presLayoutVars>
          <dgm:chPref val="3"/>
        </dgm:presLayoutVars>
      </dgm:prSet>
      <dgm:spPr/>
    </dgm:pt>
    <dgm:pt modelId="{8E8A3393-ECF1-4730-BAD5-8A868D1D8633}" type="pres">
      <dgm:prSet presAssocID="{8A75AFE3-F3EC-4A18-B2F0-F3F14EDC8E1C}" presName="rootConnector" presStyleLbl="node3" presStyleIdx="3" presStyleCnt="5"/>
      <dgm:spPr/>
    </dgm:pt>
    <dgm:pt modelId="{1A70346B-A0FA-4D3B-8F2C-A58F3DAFCBE8}" type="pres">
      <dgm:prSet presAssocID="{8A75AFE3-F3EC-4A18-B2F0-F3F14EDC8E1C}" presName="hierChild4" presStyleCnt="0"/>
      <dgm:spPr/>
    </dgm:pt>
    <dgm:pt modelId="{FD712664-EE5E-4D6B-9AA9-DB8FE9692B32}" type="pres">
      <dgm:prSet presAssocID="{8A75AFE3-F3EC-4A18-B2F0-F3F14EDC8E1C}" presName="hierChild5" presStyleCnt="0"/>
      <dgm:spPr/>
    </dgm:pt>
    <dgm:pt modelId="{D11B4D1D-6E59-40AE-839A-54C2A0E97F05}" type="pres">
      <dgm:prSet presAssocID="{EB74E386-D3E9-4FC2-AEC4-D42CCE985CF4}" presName="Name37" presStyleLbl="parChTrans1D3" presStyleIdx="4" presStyleCnt="5"/>
      <dgm:spPr/>
    </dgm:pt>
    <dgm:pt modelId="{81E97AAF-141E-4506-A296-9D07A2A7090F}" type="pres">
      <dgm:prSet presAssocID="{CB614C3C-9C08-4D0E-8202-AA407660F4B4}" presName="hierRoot2" presStyleCnt="0">
        <dgm:presLayoutVars>
          <dgm:hierBranch val="init"/>
        </dgm:presLayoutVars>
      </dgm:prSet>
      <dgm:spPr/>
    </dgm:pt>
    <dgm:pt modelId="{4E81CD1D-2E5F-4297-B78C-5501C1D5949E}" type="pres">
      <dgm:prSet presAssocID="{CB614C3C-9C08-4D0E-8202-AA407660F4B4}" presName="rootComposite" presStyleCnt="0"/>
      <dgm:spPr/>
    </dgm:pt>
    <dgm:pt modelId="{97835614-E4EF-4F52-9C5C-F3B6F4521AE1}" type="pres">
      <dgm:prSet presAssocID="{CB614C3C-9C08-4D0E-8202-AA407660F4B4}" presName="rootText" presStyleLbl="node3" presStyleIdx="4" presStyleCnt="5">
        <dgm:presLayoutVars>
          <dgm:chPref val="3"/>
        </dgm:presLayoutVars>
      </dgm:prSet>
      <dgm:spPr/>
    </dgm:pt>
    <dgm:pt modelId="{7FBE9166-3FE9-4F63-9A9F-B7AFBDCA7EA9}" type="pres">
      <dgm:prSet presAssocID="{CB614C3C-9C08-4D0E-8202-AA407660F4B4}" presName="rootConnector" presStyleLbl="node3" presStyleIdx="4" presStyleCnt="5"/>
      <dgm:spPr/>
    </dgm:pt>
    <dgm:pt modelId="{E34416A1-F1F0-4E34-BA71-4A403C468CE2}" type="pres">
      <dgm:prSet presAssocID="{CB614C3C-9C08-4D0E-8202-AA407660F4B4}" presName="hierChild4" presStyleCnt="0"/>
      <dgm:spPr/>
    </dgm:pt>
    <dgm:pt modelId="{353B360E-F73D-4BAF-B4B0-7121FBFC3991}" type="pres">
      <dgm:prSet presAssocID="{CB614C3C-9C08-4D0E-8202-AA407660F4B4}" presName="hierChild5" presStyleCnt="0"/>
      <dgm:spPr/>
    </dgm:pt>
    <dgm:pt modelId="{208793A2-0D10-4A4E-A08B-17A2A6CC3F3C}" type="pres">
      <dgm:prSet presAssocID="{F82EC62F-6393-4791-9EAA-E7780CDEED3F}" presName="hierChild5" presStyleCnt="0"/>
      <dgm:spPr/>
    </dgm:pt>
    <dgm:pt modelId="{1118349C-C2CF-4504-B707-7F62ADFCC071}" type="pres">
      <dgm:prSet presAssocID="{1BD8B67D-091D-4F58-B8DC-6B74F0E08351}" presName="Name37" presStyleLbl="parChTrans1D2" presStyleIdx="3" presStyleCnt="4"/>
      <dgm:spPr/>
    </dgm:pt>
    <dgm:pt modelId="{5A3D84D1-78C2-4C9C-AC24-A168413AD7C6}" type="pres">
      <dgm:prSet presAssocID="{E93794B8-D2BB-497F-B77C-00AFCF900EE6}" presName="hierRoot2" presStyleCnt="0">
        <dgm:presLayoutVars>
          <dgm:hierBranch val="init"/>
        </dgm:presLayoutVars>
      </dgm:prSet>
      <dgm:spPr/>
    </dgm:pt>
    <dgm:pt modelId="{35425142-8C75-4B1E-B282-E6A7083A08B3}" type="pres">
      <dgm:prSet presAssocID="{E93794B8-D2BB-497F-B77C-00AFCF900EE6}" presName="rootComposite" presStyleCnt="0"/>
      <dgm:spPr/>
    </dgm:pt>
    <dgm:pt modelId="{F9C76854-2F31-4034-869A-2741EF11FD5D}" type="pres">
      <dgm:prSet presAssocID="{E93794B8-D2BB-497F-B77C-00AFCF900EE6}" presName="rootText" presStyleLbl="node2" presStyleIdx="3" presStyleCnt="4">
        <dgm:presLayoutVars>
          <dgm:chPref val="3"/>
        </dgm:presLayoutVars>
      </dgm:prSet>
      <dgm:spPr/>
    </dgm:pt>
    <dgm:pt modelId="{C766677E-A1A3-4281-9ECF-EE9E30BE77CF}" type="pres">
      <dgm:prSet presAssocID="{E93794B8-D2BB-497F-B77C-00AFCF900EE6}" presName="rootConnector" presStyleLbl="node2" presStyleIdx="3" presStyleCnt="4"/>
      <dgm:spPr/>
    </dgm:pt>
    <dgm:pt modelId="{E2969CD6-34FE-4228-AF75-95D2F8A0EA88}" type="pres">
      <dgm:prSet presAssocID="{E93794B8-D2BB-497F-B77C-00AFCF900EE6}" presName="hierChild4" presStyleCnt="0"/>
      <dgm:spPr/>
    </dgm:pt>
    <dgm:pt modelId="{7264C586-E7F1-4BBD-9831-1D751667D699}" type="pres">
      <dgm:prSet presAssocID="{E93794B8-D2BB-497F-B77C-00AFCF900EE6}" presName="hierChild5" presStyleCnt="0"/>
      <dgm:spPr/>
    </dgm:pt>
    <dgm:pt modelId="{BE188E48-3A54-46DF-952E-99378D84BCFB}" type="pres">
      <dgm:prSet presAssocID="{CADD4379-6217-47C2-8D69-916E84599D52}" presName="hierChild3" presStyleCnt="0"/>
      <dgm:spPr/>
    </dgm:pt>
  </dgm:ptLst>
  <dgm:cxnLst>
    <dgm:cxn modelId="{D4BE5706-4DDF-4A1B-B62F-C298B37CC419}" type="presOf" srcId="{EB74E386-D3E9-4FC2-AEC4-D42CCE985CF4}" destId="{D11B4D1D-6E59-40AE-839A-54C2A0E97F05}" srcOrd="0" destOrd="0" presId="urn:microsoft.com/office/officeart/2005/8/layout/orgChart1"/>
    <dgm:cxn modelId="{51F9570F-8EDC-469B-8A4B-AC10ED4F9D2F}" type="presOf" srcId="{CADD4379-6217-47C2-8D69-916E84599D52}" destId="{B1D527B7-715F-44D5-9633-9D8FDF129A62}" srcOrd="1" destOrd="0" presId="urn:microsoft.com/office/officeart/2005/8/layout/orgChart1"/>
    <dgm:cxn modelId="{498DC610-E0FC-4E5E-8DF6-21649C20E9B4}" type="presOf" srcId="{CB614C3C-9C08-4D0E-8202-AA407660F4B4}" destId="{7FBE9166-3FE9-4F63-9A9F-B7AFBDCA7EA9}" srcOrd="1" destOrd="0" presId="urn:microsoft.com/office/officeart/2005/8/layout/orgChart1"/>
    <dgm:cxn modelId="{19BE9C13-C8D8-4A48-BE5D-167D3E03580F}" type="presOf" srcId="{B7C40DA5-F614-4CAB-96C4-6DC7A241AAC7}" destId="{F2FBACC0-3EEF-464F-AE78-42BACFA2F85B}" srcOrd="0" destOrd="0" presId="urn:microsoft.com/office/officeart/2005/8/layout/orgChart1"/>
    <dgm:cxn modelId="{D3AF1514-6623-48DB-97CD-523425286D75}" type="presOf" srcId="{5F9F1423-E374-4D5A-AD71-F02B04AC07C6}" destId="{3E5F0B27-A51C-4429-B873-72A373EB563F}" srcOrd="0" destOrd="0" presId="urn:microsoft.com/office/officeart/2005/8/layout/orgChart1"/>
    <dgm:cxn modelId="{BA7EA215-15EB-4F0B-924E-9EC2F7BA89FF}" type="presOf" srcId="{4862F7D4-A8C2-4C9A-8CE2-BC98522A3F12}" destId="{9E704F24-1FF1-4282-9E54-B1DA4A964EB1}" srcOrd="0" destOrd="0" presId="urn:microsoft.com/office/officeart/2005/8/layout/orgChart1"/>
    <dgm:cxn modelId="{8381281A-1105-4FEE-AC64-1B6182F18224}" srcId="{F82EC62F-6393-4791-9EAA-E7780CDEED3F}" destId="{8A75AFE3-F3EC-4A18-B2F0-F3F14EDC8E1C}" srcOrd="0" destOrd="0" parTransId="{B7C40DA5-F614-4CAB-96C4-6DC7A241AAC7}" sibTransId="{C5AF3331-55CF-40C5-8508-9FDBA1D01E36}"/>
    <dgm:cxn modelId="{4A61761C-87D4-460C-BF56-AD90773C7969}" srcId="{DF86B655-F46E-4410-8F4E-DE4E41C93098}" destId="{AAAC8ACB-60C4-468C-A669-0D6DA7509EA1}" srcOrd="0" destOrd="0" parTransId="{4862F7D4-A8C2-4C9A-8CE2-BC98522A3F12}" sibTransId="{F896EC73-97B3-4230-A0DA-4CABD2E0730E}"/>
    <dgm:cxn modelId="{674CB323-D1DC-4637-8CE5-F94B8DC5B6EE}" type="presOf" srcId="{C6821732-0A50-4840-AD9F-2C5AA4BC42B8}" destId="{EE36780F-DE29-4F57-A0E8-29C9CF4E41C4}" srcOrd="1" destOrd="0" presId="urn:microsoft.com/office/officeart/2005/8/layout/orgChart1"/>
    <dgm:cxn modelId="{835BF02E-B7B7-4160-BCCC-4CF5DF0C47A7}" srcId="{CADD4379-6217-47C2-8D69-916E84599D52}" destId="{DF86B655-F46E-4410-8F4E-DE4E41C93098}" srcOrd="0" destOrd="0" parTransId="{5F9F1423-E374-4D5A-AD71-F02B04AC07C6}" sibTransId="{8ACAB8BF-D7D4-4110-BE1D-2B75D2751677}"/>
    <dgm:cxn modelId="{C751DC44-9957-423A-838D-F15788EAA163}" type="presOf" srcId="{B7EECCB9-6E09-4D67-A4D0-F36AA04CBAAF}" destId="{08FE28C2-728D-4B5B-A89C-BE47C8CA9F93}" srcOrd="0" destOrd="0" presId="urn:microsoft.com/office/officeart/2005/8/layout/orgChart1"/>
    <dgm:cxn modelId="{3063C66A-F402-40FF-A506-06281DBAEE3F}" type="presOf" srcId="{F82EC62F-6393-4791-9EAA-E7780CDEED3F}" destId="{0A6818E1-4D37-4FA1-A25E-2728CA42CEBF}" srcOrd="0" destOrd="0" presId="urn:microsoft.com/office/officeart/2005/8/layout/orgChart1"/>
    <dgm:cxn modelId="{96BDBB4B-BFFD-4D64-86F1-DCEDBAB3AEFA}" srcId="{B919BE5C-FC00-49E3-A424-0085CB96A6DA}" destId="{BDE57581-47B2-4718-B657-F3F06F64AAE3}" srcOrd="0" destOrd="0" parTransId="{B7EECCB9-6E09-4D67-A4D0-F36AA04CBAAF}" sibTransId="{D4714A08-75C5-48C5-8F5C-3BD9E5F40487}"/>
    <dgm:cxn modelId="{7430196F-0465-4FA3-B688-883A9503D17C}" type="presOf" srcId="{AAAC8ACB-60C4-468C-A669-0D6DA7509EA1}" destId="{34E31C83-16D8-48E5-A12E-52C16CF59108}" srcOrd="0" destOrd="0" presId="urn:microsoft.com/office/officeart/2005/8/layout/orgChart1"/>
    <dgm:cxn modelId="{579A6A70-3587-4D06-9D75-7A5571392EDA}" type="presOf" srcId="{1BD8B67D-091D-4F58-B8DC-6B74F0E08351}" destId="{1118349C-C2CF-4504-B707-7F62ADFCC071}" srcOrd="0" destOrd="0" presId="urn:microsoft.com/office/officeart/2005/8/layout/orgChart1"/>
    <dgm:cxn modelId="{24BC6D54-BFB3-43D7-9E86-BF8D83F2908E}" type="presOf" srcId="{43F17960-95DC-42BE-AE25-EA07DA1316AA}" destId="{1E53C07F-B2EF-4556-8479-E1AC28972C36}" srcOrd="0" destOrd="0" presId="urn:microsoft.com/office/officeart/2005/8/layout/orgChart1"/>
    <dgm:cxn modelId="{92F58876-7978-4262-9B18-71B1BC66B5F7}" srcId="{CADD4379-6217-47C2-8D69-916E84599D52}" destId="{E93794B8-D2BB-497F-B77C-00AFCF900EE6}" srcOrd="3" destOrd="0" parTransId="{1BD8B67D-091D-4F58-B8DC-6B74F0E08351}" sibTransId="{600BFAF2-E22F-400C-B553-448C0128F15B}"/>
    <dgm:cxn modelId="{2DA05E7C-B9D6-4886-A546-E4928B3E3CE3}" srcId="{CADD4379-6217-47C2-8D69-916E84599D52}" destId="{F82EC62F-6393-4791-9EAA-E7780CDEED3F}" srcOrd="2" destOrd="0" parTransId="{F00D12EF-407A-43C5-9A9F-8B4C421C5D7D}" sibTransId="{73D829F1-14AF-4E9A-ABCB-B5EA2745B6D5}"/>
    <dgm:cxn modelId="{05BCD07C-23DB-42C1-B76C-4B03087C7BCD}" type="presOf" srcId="{DF86B655-F46E-4410-8F4E-DE4E41C93098}" destId="{D2651A52-8628-4893-B46A-50F2FC47C4A6}" srcOrd="1" destOrd="0" presId="urn:microsoft.com/office/officeart/2005/8/layout/orgChart1"/>
    <dgm:cxn modelId="{E8C00E8A-2AB4-4493-ACA0-DA933B5A47F8}" type="presOf" srcId="{4F2E3D81-EDD2-4F5C-AC01-97C7BDA6C7F9}" destId="{22F24DC1-F473-421C-86CF-2830756BBD71}" srcOrd="0" destOrd="0" presId="urn:microsoft.com/office/officeart/2005/8/layout/orgChart1"/>
    <dgm:cxn modelId="{9149FD8C-5C1B-46A5-A447-4E4B170C34E9}" type="presOf" srcId="{AD2BDA16-4C77-4639-B923-F7A3257E7AD2}" destId="{DBBB8A06-B271-4DC3-9C0C-DF31D38EB8DB}" srcOrd="0" destOrd="0" presId="urn:microsoft.com/office/officeart/2005/8/layout/orgChart1"/>
    <dgm:cxn modelId="{9105E89A-E0A2-4CC0-B806-4251D5300B79}" type="presOf" srcId="{AAAC8ACB-60C4-468C-A669-0D6DA7509EA1}" destId="{3EDA1C85-F3AF-44BA-A434-1B684C43022C}" srcOrd="1" destOrd="0" presId="urn:microsoft.com/office/officeart/2005/8/layout/orgChart1"/>
    <dgm:cxn modelId="{A4E20F9B-05B4-41AE-93E9-0DA7F4A2425D}" type="presOf" srcId="{CB614C3C-9C08-4D0E-8202-AA407660F4B4}" destId="{97835614-E4EF-4F52-9C5C-F3B6F4521AE1}" srcOrd="0" destOrd="0" presId="urn:microsoft.com/office/officeart/2005/8/layout/orgChart1"/>
    <dgm:cxn modelId="{B61A5D9D-AE66-4DF2-B771-5A1D7B415B99}" type="presOf" srcId="{8A75AFE3-F3EC-4A18-B2F0-F3F14EDC8E1C}" destId="{8E8A3393-ECF1-4730-BAD5-8A868D1D8633}" srcOrd="1" destOrd="0" presId="urn:microsoft.com/office/officeart/2005/8/layout/orgChart1"/>
    <dgm:cxn modelId="{DEF87EB1-FDF1-4078-BF4E-8750F6496B43}" srcId="{DF86B655-F46E-4410-8F4E-DE4E41C93098}" destId="{C6821732-0A50-4840-AD9F-2C5AA4BC42B8}" srcOrd="1" destOrd="0" parTransId="{AD2BDA16-4C77-4639-B923-F7A3257E7AD2}" sibTransId="{6B68B338-F604-427B-ACF5-4E22B13E7ACD}"/>
    <dgm:cxn modelId="{8E4EDEB1-3DFD-4E17-A46E-BB2603BDE0AE}" type="presOf" srcId="{C6821732-0A50-4840-AD9F-2C5AA4BC42B8}" destId="{505F0A21-9BE6-4428-B7DD-DE3E04412E80}" srcOrd="0" destOrd="0" presId="urn:microsoft.com/office/officeart/2005/8/layout/orgChart1"/>
    <dgm:cxn modelId="{1F522FB5-2F43-450F-80EA-DFCF51314617}" type="presOf" srcId="{BDE57581-47B2-4718-B657-F3F06F64AAE3}" destId="{0FE2165A-F7D6-43F0-8A5E-123023FB316D}" srcOrd="1" destOrd="0" presId="urn:microsoft.com/office/officeart/2005/8/layout/orgChart1"/>
    <dgm:cxn modelId="{D47013BF-11A4-4F48-A14E-CEC2385D2E41}" type="presOf" srcId="{BDE57581-47B2-4718-B657-F3F06F64AAE3}" destId="{CFE6665F-B434-4310-82DC-F626F67806FB}" srcOrd="0" destOrd="0" presId="urn:microsoft.com/office/officeart/2005/8/layout/orgChart1"/>
    <dgm:cxn modelId="{94AAA7C1-606C-4881-9CBB-CD36BB8C1951}" type="presOf" srcId="{B919BE5C-FC00-49E3-A424-0085CB96A6DA}" destId="{706D0D4B-F84F-4443-B6A1-E74E12641B03}" srcOrd="0" destOrd="0" presId="urn:microsoft.com/office/officeart/2005/8/layout/orgChart1"/>
    <dgm:cxn modelId="{4578F4C1-C966-4D29-8EDC-FFB034B3788F}" type="presOf" srcId="{CADD4379-6217-47C2-8D69-916E84599D52}" destId="{CC7F2541-5011-43D3-ADF9-C72BA5CEFCF4}" srcOrd="0" destOrd="0" presId="urn:microsoft.com/office/officeart/2005/8/layout/orgChart1"/>
    <dgm:cxn modelId="{E1FB10C3-B420-4B1B-8E31-56C579927157}" type="presOf" srcId="{E93794B8-D2BB-497F-B77C-00AFCF900EE6}" destId="{F9C76854-2F31-4034-869A-2741EF11FD5D}" srcOrd="0" destOrd="0" presId="urn:microsoft.com/office/officeart/2005/8/layout/orgChart1"/>
    <dgm:cxn modelId="{D954C0C3-4508-4B0D-9E11-DC34ED7F4D98}" type="presOf" srcId="{E93794B8-D2BB-497F-B77C-00AFCF900EE6}" destId="{C766677E-A1A3-4281-9ECF-EE9E30BE77CF}" srcOrd="1" destOrd="0" presId="urn:microsoft.com/office/officeart/2005/8/layout/orgChart1"/>
    <dgm:cxn modelId="{0B6FFBC5-C304-4968-A970-080D2E513F6B}" type="presOf" srcId="{B919BE5C-FC00-49E3-A424-0085CB96A6DA}" destId="{415CAB80-C19A-43DD-B9C4-F7DDC28569B9}" srcOrd="1" destOrd="0" presId="urn:microsoft.com/office/officeart/2005/8/layout/orgChart1"/>
    <dgm:cxn modelId="{DEE57FD2-30AD-44DB-94A1-3DEA268E36C9}" type="presOf" srcId="{DF86B655-F46E-4410-8F4E-DE4E41C93098}" destId="{D578B68E-E075-41E7-B30C-D21F3BCE4E8D}" srcOrd="0" destOrd="0" presId="urn:microsoft.com/office/officeart/2005/8/layout/orgChart1"/>
    <dgm:cxn modelId="{30F5C5D4-1435-4FAD-AF21-DAAA15C3C29A}" type="presOf" srcId="{F00D12EF-407A-43C5-9A9F-8B4C421C5D7D}" destId="{D8F08595-2090-4D41-941B-250D6A533BBF}" srcOrd="0" destOrd="0" presId="urn:microsoft.com/office/officeart/2005/8/layout/orgChart1"/>
    <dgm:cxn modelId="{B8AD39D5-C402-4822-87E4-002C1544CA23}" srcId="{4F2E3D81-EDD2-4F5C-AC01-97C7BDA6C7F9}" destId="{CADD4379-6217-47C2-8D69-916E84599D52}" srcOrd="0" destOrd="0" parTransId="{6C500E80-3E1D-4F1A-B6A1-4832E4BFA158}" sibTransId="{42BEC1C9-3168-48F5-A4C0-EE1057B3282A}"/>
    <dgm:cxn modelId="{178D5ADA-6203-44B9-860E-43EFFA352447}" srcId="{CADD4379-6217-47C2-8D69-916E84599D52}" destId="{B919BE5C-FC00-49E3-A424-0085CB96A6DA}" srcOrd="1" destOrd="0" parTransId="{43F17960-95DC-42BE-AE25-EA07DA1316AA}" sibTransId="{40BFA096-0857-4639-8CF6-DF83EA344474}"/>
    <dgm:cxn modelId="{91BF53DF-F972-4A14-A705-3D59E1DC0760}" srcId="{F82EC62F-6393-4791-9EAA-E7780CDEED3F}" destId="{CB614C3C-9C08-4D0E-8202-AA407660F4B4}" srcOrd="1" destOrd="0" parTransId="{EB74E386-D3E9-4FC2-AEC4-D42CCE985CF4}" sibTransId="{884D77D6-3C13-4411-A6AA-24C95C80BC1F}"/>
    <dgm:cxn modelId="{2C96B2EF-6285-47DF-ACA5-A480C818D3A5}" type="presOf" srcId="{F82EC62F-6393-4791-9EAA-E7780CDEED3F}" destId="{CEA6FD91-8B83-49BF-8AB7-FE9E75B8FD7B}" srcOrd="1" destOrd="0" presId="urn:microsoft.com/office/officeart/2005/8/layout/orgChart1"/>
    <dgm:cxn modelId="{F530CAF1-BD8D-4AF2-8731-E8CD5C355E68}" type="presOf" srcId="{8A75AFE3-F3EC-4A18-B2F0-F3F14EDC8E1C}" destId="{C5969896-AA31-4721-B1B3-96381AAF9DD6}" srcOrd="0" destOrd="0" presId="urn:microsoft.com/office/officeart/2005/8/layout/orgChart1"/>
    <dgm:cxn modelId="{19E12519-1D49-4582-A2B5-E4D6B213B37E}" type="presParOf" srcId="{22F24DC1-F473-421C-86CF-2830756BBD71}" destId="{916703E3-E505-4195-9EEA-A8C384EEFCC3}" srcOrd="0" destOrd="0" presId="urn:microsoft.com/office/officeart/2005/8/layout/orgChart1"/>
    <dgm:cxn modelId="{77463BEE-CF74-4B3D-A0A6-6005CC2FB148}" type="presParOf" srcId="{916703E3-E505-4195-9EEA-A8C384EEFCC3}" destId="{0299370A-3F60-4928-9EE2-AFD882E78070}" srcOrd="0" destOrd="0" presId="urn:microsoft.com/office/officeart/2005/8/layout/orgChart1"/>
    <dgm:cxn modelId="{380B8468-9883-49A0-B6C1-A64A6218E1A5}" type="presParOf" srcId="{0299370A-3F60-4928-9EE2-AFD882E78070}" destId="{CC7F2541-5011-43D3-ADF9-C72BA5CEFCF4}" srcOrd="0" destOrd="0" presId="urn:microsoft.com/office/officeart/2005/8/layout/orgChart1"/>
    <dgm:cxn modelId="{866D1A22-3C59-493E-8C20-F1EDA9DACE33}" type="presParOf" srcId="{0299370A-3F60-4928-9EE2-AFD882E78070}" destId="{B1D527B7-715F-44D5-9633-9D8FDF129A62}" srcOrd="1" destOrd="0" presId="urn:microsoft.com/office/officeart/2005/8/layout/orgChart1"/>
    <dgm:cxn modelId="{C3BFF038-89CA-41CD-A390-BD90476AD1E4}" type="presParOf" srcId="{916703E3-E505-4195-9EEA-A8C384EEFCC3}" destId="{195E6D78-AC62-4583-BEC3-8201D033449F}" srcOrd="1" destOrd="0" presId="urn:microsoft.com/office/officeart/2005/8/layout/orgChart1"/>
    <dgm:cxn modelId="{59968B6E-F922-4446-B840-9AE584BD12C9}" type="presParOf" srcId="{195E6D78-AC62-4583-BEC3-8201D033449F}" destId="{3E5F0B27-A51C-4429-B873-72A373EB563F}" srcOrd="0" destOrd="0" presId="urn:microsoft.com/office/officeart/2005/8/layout/orgChart1"/>
    <dgm:cxn modelId="{47D67615-141A-4325-8201-F06D8468F485}" type="presParOf" srcId="{195E6D78-AC62-4583-BEC3-8201D033449F}" destId="{DA1BE758-F2C8-4666-BF14-D6DAA61F62E8}" srcOrd="1" destOrd="0" presId="urn:microsoft.com/office/officeart/2005/8/layout/orgChart1"/>
    <dgm:cxn modelId="{52FC9686-C6BA-4E36-A874-CAA6DE9D2D54}" type="presParOf" srcId="{DA1BE758-F2C8-4666-BF14-D6DAA61F62E8}" destId="{2F2F4AAA-A696-4C34-A877-79ECD4D6909D}" srcOrd="0" destOrd="0" presId="urn:microsoft.com/office/officeart/2005/8/layout/orgChart1"/>
    <dgm:cxn modelId="{5E78BE4E-05DA-4AAC-86E2-A1B84D99FCD9}" type="presParOf" srcId="{2F2F4AAA-A696-4C34-A877-79ECD4D6909D}" destId="{D578B68E-E075-41E7-B30C-D21F3BCE4E8D}" srcOrd="0" destOrd="0" presId="urn:microsoft.com/office/officeart/2005/8/layout/orgChart1"/>
    <dgm:cxn modelId="{8CA84FFA-9E18-4C31-840B-6A400ACCD67B}" type="presParOf" srcId="{2F2F4AAA-A696-4C34-A877-79ECD4D6909D}" destId="{D2651A52-8628-4893-B46A-50F2FC47C4A6}" srcOrd="1" destOrd="0" presId="urn:microsoft.com/office/officeart/2005/8/layout/orgChart1"/>
    <dgm:cxn modelId="{41A69561-8DA7-442F-B4E9-254CDE27C098}" type="presParOf" srcId="{DA1BE758-F2C8-4666-BF14-D6DAA61F62E8}" destId="{930060F9-B276-40DF-AA77-E798358A7017}" srcOrd="1" destOrd="0" presId="urn:microsoft.com/office/officeart/2005/8/layout/orgChart1"/>
    <dgm:cxn modelId="{2AFA6822-028E-45F0-B2AB-D6D180A849E2}" type="presParOf" srcId="{930060F9-B276-40DF-AA77-E798358A7017}" destId="{9E704F24-1FF1-4282-9E54-B1DA4A964EB1}" srcOrd="0" destOrd="0" presId="urn:microsoft.com/office/officeart/2005/8/layout/orgChart1"/>
    <dgm:cxn modelId="{4B099281-59ED-4607-A409-82C3E6E46FDC}" type="presParOf" srcId="{930060F9-B276-40DF-AA77-E798358A7017}" destId="{B534F5B7-6C99-443A-94F4-51E134EA8EDD}" srcOrd="1" destOrd="0" presId="urn:microsoft.com/office/officeart/2005/8/layout/orgChart1"/>
    <dgm:cxn modelId="{DACA1959-FC4E-4ACB-8FFE-E558073D767D}" type="presParOf" srcId="{B534F5B7-6C99-443A-94F4-51E134EA8EDD}" destId="{00A54AE5-D462-45A2-A6ED-4150FDC495BC}" srcOrd="0" destOrd="0" presId="urn:microsoft.com/office/officeart/2005/8/layout/orgChart1"/>
    <dgm:cxn modelId="{02B1A761-47D6-4D78-9D44-1A5FFEB43103}" type="presParOf" srcId="{00A54AE5-D462-45A2-A6ED-4150FDC495BC}" destId="{34E31C83-16D8-48E5-A12E-52C16CF59108}" srcOrd="0" destOrd="0" presId="urn:microsoft.com/office/officeart/2005/8/layout/orgChart1"/>
    <dgm:cxn modelId="{90600EBE-A9AE-4C2B-8748-6FA059994F7D}" type="presParOf" srcId="{00A54AE5-D462-45A2-A6ED-4150FDC495BC}" destId="{3EDA1C85-F3AF-44BA-A434-1B684C43022C}" srcOrd="1" destOrd="0" presId="urn:microsoft.com/office/officeart/2005/8/layout/orgChart1"/>
    <dgm:cxn modelId="{89707420-5E5B-47B8-8251-0C1D8BAAFDBE}" type="presParOf" srcId="{B534F5B7-6C99-443A-94F4-51E134EA8EDD}" destId="{17A5D7C1-F552-4EB4-AE2E-50F45B9ED00B}" srcOrd="1" destOrd="0" presId="urn:microsoft.com/office/officeart/2005/8/layout/orgChart1"/>
    <dgm:cxn modelId="{4A8D90A3-3DBD-4114-98C3-0F78B00D2CF4}" type="presParOf" srcId="{B534F5B7-6C99-443A-94F4-51E134EA8EDD}" destId="{0E755FB8-913D-4D10-83B1-F7F4722DAE8B}" srcOrd="2" destOrd="0" presId="urn:microsoft.com/office/officeart/2005/8/layout/orgChart1"/>
    <dgm:cxn modelId="{C5CF30D6-2F2F-4E77-81B7-4C55AC0DBA09}" type="presParOf" srcId="{930060F9-B276-40DF-AA77-E798358A7017}" destId="{DBBB8A06-B271-4DC3-9C0C-DF31D38EB8DB}" srcOrd="2" destOrd="0" presId="urn:microsoft.com/office/officeart/2005/8/layout/orgChart1"/>
    <dgm:cxn modelId="{E72503F6-1497-4EC6-9785-C7611F958624}" type="presParOf" srcId="{930060F9-B276-40DF-AA77-E798358A7017}" destId="{22FC537F-B0F2-4F61-BD8A-A1F50262652F}" srcOrd="3" destOrd="0" presId="urn:microsoft.com/office/officeart/2005/8/layout/orgChart1"/>
    <dgm:cxn modelId="{D1F28813-106F-4420-8CF3-B400FBD535C9}" type="presParOf" srcId="{22FC537F-B0F2-4F61-BD8A-A1F50262652F}" destId="{5A73DAE9-40E4-4E0E-97EB-F74AD689EF3E}" srcOrd="0" destOrd="0" presId="urn:microsoft.com/office/officeart/2005/8/layout/orgChart1"/>
    <dgm:cxn modelId="{808B7875-D725-40C6-BA5D-966199FB7A91}" type="presParOf" srcId="{5A73DAE9-40E4-4E0E-97EB-F74AD689EF3E}" destId="{505F0A21-9BE6-4428-B7DD-DE3E04412E80}" srcOrd="0" destOrd="0" presId="urn:microsoft.com/office/officeart/2005/8/layout/orgChart1"/>
    <dgm:cxn modelId="{45D6B5F5-39E1-4D99-A237-18B665F4B465}" type="presParOf" srcId="{5A73DAE9-40E4-4E0E-97EB-F74AD689EF3E}" destId="{EE36780F-DE29-4F57-A0E8-29C9CF4E41C4}" srcOrd="1" destOrd="0" presId="urn:microsoft.com/office/officeart/2005/8/layout/orgChart1"/>
    <dgm:cxn modelId="{4E5BB87A-3C93-4D38-8EA1-7F288D553DD6}" type="presParOf" srcId="{22FC537F-B0F2-4F61-BD8A-A1F50262652F}" destId="{35EC8CB7-F8E9-4407-AA4F-1AE61876B133}" srcOrd="1" destOrd="0" presId="urn:microsoft.com/office/officeart/2005/8/layout/orgChart1"/>
    <dgm:cxn modelId="{6EA5730F-2FAD-4A55-A0F2-B50CEB597CFA}" type="presParOf" srcId="{22FC537F-B0F2-4F61-BD8A-A1F50262652F}" destId="{BE44891B-22D1-4777-B7FD-CB153232920E}" srcOrd="2" destOrd="0" presId="urn:microsoft.com/office/officeart/2005/8/layout/orgChart1"/>
    <dgm:cxn modelId="{08EC84CF-2633-440B-B57D-4F3D08E9A374}" type="presParOf" srcId="{DA1BE758-F2C8-4666-BF14-D6DAA61F62E8}" destId="{51A54BF1-2088-43F5-A221-A12F2A7DB662}" srcOrd="2" destOrd="0" presId="urn:microsoft.com/office/officeart/2005/8/layout/orgChart1"/>
    <dgm:cxn modelId="{FA188C0A-8B6F-4B32-BDCA-07FE81B3281C}" type="presParOf" srcId="{195E6D78-AC62-4583-BEC3-8201D033449F}" destId="{1E53C07F-B2EF-4556-8479-E1AC28972C36}" srcOrd="2" destOrd="0" presId="urn:microsoft.com/office/officeart/2005/8/layout/orgChart1"/>
    <dgm:cxn modelId="{CFC09C9D-6E92-4AE1-B852-20E6E7F51D1B}" type="presParOf" srcId="{195E6D78-AC62-4583-BEC3-8201D033449F}" destId="{A0852656-CBFB-4C1F-BB71-AF4CCB176AB2}" srcOrd="3" destOrd="0" presId="urn:microsoft.com/office/officeart/2005/8/layout/orgChart1"/>
    <dgm:cxn modelId="{229EA56D-1F8B-4B90-91C8-8E46926E0538}" type="presParOf" srcId="{A0852656-CBFB-4C1F-BB71-AF4CCB176AB2}" destId="{92ED11B7-6AB1-4057-AF4D-9266CE69868C}" srcOrd="0" destOrd="0" presId="urn:microsoft.com/office/officeart/2005/8/layout/orgChart1"/>
    <dgm:cxn modelId="{E735AFB7-6035-4BFF-84BD-E396E483EF19}" type="presParOf" srcId="{92ED11B7-6AB1-4057-AF4D-9266CE69868C}" destId="{706D0D4B-F84F-4443-B6A1-E74E12641B03}" srcOrd="0" destOrd="0" presId="urn:microsoft.com/office/officeart/2005/8/layout/orgChart1"/>
    <dgm:cxn modelId="{33FEB4B8-2537-485E-8625-4D5482A62DA3}" type="presParOf" srcId="{92ED11B7-6AB1-4057-AF4D-9266CE69868C}" destId="{415CAB80-C19A-43DD-B9C4-F7DDC28569B9}" srcOrd="1" destOrd="0" presId="urn:microsoft.com/office/officeart/2005/8/layout/orgChart1"/>
    <dgm:cxn modelId="{9EE53B08-4ED6-4FC4-B2B5-9400CC1E183B}" type="presParOf" srcId="{A0852656-CBFB-4C1F-BB71-AF4CCB176AB2}" destId="{A647F59A-5C1F-458F-93A8-99D51E0BC621}" srcOrd="1" destOrd="0" presId="urn:microsoft.com/office/officeart/2005/8/layout/orgChart1"/>
    <dgm:cxn modelId="{AFAA2F90-12B9-4069-9D7B-3D2A1E43EB56}" type="presParOf" srcId="{A647F59A-5C1F-458F-93A8-99D51E0BC621}" destId="{08FE28C2-728D-4B5B-A89C-BE47C8CA9F93}" srcOrd="0" destOrd="0" presId="urn:microsoft.com/office/officeart/2005/8/layout/orgChart1"/>
    <dgm:cxn modelId="{B3CA5226-D667-4639-BC3A-26379E1CFA3C}" type="presParOf" srcId="{A647F59A-5C1F-458F-93A8-99D51E0BC621}" destId="{3EEF257E-B8F5-4DB8-9988-0D4888A2B40F}" srcOrd="1" destOrd="0" presId="urn:microsoft.com/office/officeart/2005/8/layout/orgChart1"/>
    <dgm:cxn modelId="{09A147C1-EC70-4303-B53E-CACE75B9E659}" type="presParOf" srcId="{3EEF257E-B8F5-4DB8-9988-0D4888A2B40F}" destId="{A5C7A8F0-42BC-4E30-82D1-1A3BBB3BD589}" srcOrd="0" destOrd="0" presId="urn:microsoft.com/office/officeart/2005/8/layout/orgChart1"/>
    <dgm:cxn modelId="{D7DBAC9F-72FD-48F3-8C07-8CA4B86A3DB9}" type="presParOf" srcId="{A5C7A8F0-42BC-4E30-82D1-1A3BBB3BD589}" destId="{CFE6665F-B434-4310-82DC-F626F67806FB}" srcOrd="0" destOrd="0" presId="urn:microsoft.com/office/officeart/2005/8/layout/orgChart1"/>
    <dgm:cxn modelId="{EED9DC77-8E49-4676-BE9A-05C0653F2FDF}" type="presParOf" srcId="{A5C7A8F0-42BC-4E30-82D1-1A3BBB3BD589}" destId="{0FE2165A-F7D6-43F0-8A5E-123023FB316D}" srcOrd="1" destOrd="0" presId="urn:microsoft.com/office/officeart/2005/8/layout/orgChart1"/>
    <dgm:cxn modelId="{0B9B0FBA-EDB0-4676-8EA2-3D9389F5F4F9}" type="presParOf" srcId="{3EEF257E-B8F5-4DB8-9988-0D4888A2B40F}" destId="{2A896A0F-A3A3-4ADB-8103-73CED5DB5952}" srcOrd="1" destOrd="0" presId="urn:microsoft.com/office/officeart/2005/8/layout/orgChart1"/>
    <dgm:cxn modelId="{0BFC2285-1EDF-406A-B130-BDEE3686CB29}" type="presParOf" srcId="{3EEF257E-B8F5-4DB8-9988-0D4888A2B40F}" destId="{931F15EF-074E-48D0-B2D4-62BFE75EC162}" srcOrd="2" destOrd="0" presId="urn:microsoft.com/office/officeart/2005/8/layout/orgChart1"/>
    <dgm:cxn modelId="{79DD47E1-B4F2-458B-92D4-0168C3102867}" type="presParOf" srcId="{A0852656-CBFB-4C1F-BB71-AF4CCB176AB2}" destId="{A8B18507-7810-44A2-B0FA-2398B2CEB17E}" srcOrd="2" destOrd="0" presId="urn:microsoft.com/office/officeart/2005/8/layout/orgChart1"/>
    <dgm:cxn modelId="{C9AED51C-A04E-4EC2-9506-4C0FBB524878}" type="presParOf" srcId="{195E6D78-AC62-4583-BEC3-8201D033449F}" destId="{D8F08595-2090-4D41-941B-250D6A533BBF}" srcOrd="4" destOrd="0" presId="urn:microsoft.com/office/officeart/2005/8/layout/orgChart1"/>
    <dgm:cxn modelId="{8F2A31C8-E920-4157-B244-79970078285A}" type="presParOf" srcId="{195E6D78-AC62-4583-BEC3-8201D033449F}" destId="{D00F2BDF-7AA3-4215-B25E-2CBE7F62B12B}" srcOrd="5" destOrd="0" presId="urn:microsoft.com/office/officeart/2005/8/layout/orgChart1"/>
    <dgm:cxn modelId="{E37A54AF-6AAE-42DD-835D-BB0586922A35}" type="presParOf" srcId="{D00F2BDF-7AA3-4215-B25E-2CBE7F62B12B}" destId="{6B54CB76-0247-4A3A-A859-81AD148D8280}" srcOrd="0" destOrd="0" presId="urn:microsoft.com/office/officeart/2005/8/layout/orgChart1"/>
    <dgm:cxn modelId="{A2269709-B9FC-4C3E-98CF-B95D10078FF8}" type="presParOf" srcId="{6B54CB76-0247-4A3A-A859-81AD148D8280}" destId="{0A6818E1-4D37-4FA1-A25E-2728CA42CEBF}" srcOrd="0" destOrd="0" presId="urn:microsoft.com/office/officeart/2005/8/layout/orgChart1"/>
    <dgm:cxn modelId="{615CF00A-BA62-48C2-809D-A8905081A092}" type="presParOf" srcId="{6B54CB76-0247-4A3A-A859-81AD148D8280}" destId="{CEA6FD91-8B83-49BF-8AB7-FE9E75B8FD7B}" srcOrd="1" destOrd="0" presId="urn:microsoft.com/office/officeart/2005/8/layout/orgChart1"/>
    <dgm:cxn modelId="{89961782-B3E5-4F9E-A185-BA29C1D7308B}" type="presParOf" srcId="{D00F2BDF-7AA3-4215-B25E-2CBE7F62B12B}" destId="{7B70AF97-6EB1-4CD2-8BCF-190A1786A724}" srcOrd="1" destOrd="0" presId="urn:microsoft.com/office/officeart/2005/8/layout/orgChart1"/>
    <dgm:cxn modelId="{3F6A476E-7398-41A3-815F-4B39C5396B7D}" type="presParOf" srcId="{7B70AF97-6EB1-4CD2-8BCF-190A1786A724}" destId="{F2FBACC0-3EEF-464F-AE78-42BACFA2F85B}" srcOrd="0" destOrd="0" presId="urn:microsoft.com/office/officeart/2005/8/layout/orgChart1"/>
    <dgm:cxn modelId="{DE2A57A7-CB54-4AF2-968C-095879497DCD}" type="presParOf" srcId="{7B70AF97-6EB1-4CD2-8BCF-190A1786A724}" destId="{4CBED717-71F1-47A8-8372-5F391FABD6FA}" srcOrd="1" destOrd="0" presId="urn:microsoft.com/office/officeart/2005/8/layout/orgChart1"/>
    <dgm:cxn modelId="{34DBD5E0-568A-44DE-81A3-B0DC092735C7}" type="presParOf" srcId="{4CBED717-71F1-47A8-8372-5F391FABD6FA}" destId="{E6A645EC-6636-4D67-98EE-6DEBECC7E063}" srcOrd="0" destOrd="0" presId="urn:microsoft.com/office/officeart/2005/8/layout/orgChart1"/>
    <dgm:cxn modelId="{2D59D05A-7E9E-456D-9597-C047D0C8E180}" type="presParOf" srcId="{E6A645EC-6636-4D67-98EE-6DEBECC7E063}" destId="{C5969896-AA31-4721-B1B3-96381AAF9DD6}" srcOrd="0" destOrd="0" presId="urn:microsoft.com/office/officeart/2005/8/layout/orgChart1"/>
    <dgm:cxn modelId="{37897F20-44C0-4227-89B4-43AEAB55D755}" type="presParOf" srcId="{E6A645EC-6636-4D67-98EE-6DEBECC7E063}" destId="{8E8A3393-ECF1-4730-BAD5-8A868D1D8633}" srcOrd="1" destOrd="0" presId="urn:microsoft.com/office/officeart/2005/8/layout/orgChart1"/>
    <dgm:cxn modelId="{F5A10F12-3709-492C-AD56-3429A6B87AC5}" type="presParOf" srcId="{4CBED717-71F1-47A8-8372-5F391FABD6FA}" destId="{1A70346B-A0FA-4D3B-8F2C-A58F3DAFCBE8}" srcOrd="1" destOrd="0" presId="urn:microsoft.com/office/officeart/2005/8/layout/orgChart1"/>
    <dgm:cxn modelId="{798580A5-50B1-4F2F-B5B2-4E57EB569C3F}" type="presParOf" srcId="{4CBED717-71F1-47A8-8372-5F391FABD6FA}" destId="{FD712664-EE5E-4D6B-9AA9-DB8FE9692B32}" srcOrd="2" destOrd="0" presId="urn:microsoft.com/office/officeart/2005/8/layout/orgChart1"/>
    <dgm:cxn modelId="{9A3A9D03-86D3-4278-A30F-644201E0D566}" type="presParOf" srcId="{7B70AF97-6EB1-4CD2-8BCF-190A1786A724}" destId="{D11B4D1D-6E59-40AE-839A-54C2A0E97F05}" srcOrd="2" destOrd="0" presId="urn:microsoft.com/office/officeart/2005/8/layout/orgChart1"/>
    <dgm:cxn modelId="{1ED75201-8CEA-46EB-89A0-B9E4B33C7593}" type="presParOf" srcId="{7B70AF97-6EB1-4CD2-8BCF-190A1786A724}" destId="{81E97AAF-141E-4506-A296-9D07A2A7090F}" srcOrd="3" destOrd="0" presId="urn:microsoft.com/office/officeart/2005/8/layout/orgChart1"/>
    <dgm:cxn modelId="{C59F4A25-AAAF-49BF-AC35-40A8A31EE962}" type="presParOf" srcId="{81E97AAF-141E-4506-A296-9D07A2A7090F}" destId="{4E81CD1D-2E5F-4297-B78C-5501C1D5949E}" srcOrd="0" destOrd="0" presId="urn:microsoft.com/office/officeart/2005/8/layout/orgChart1"/>
    <dgm:cxn modelId="{C006801D-1B9F-492C-BDB5-6C7E8D0051E3}" type="presParOf" srcId="{4E81CD1D-2E5F-4297-B78C-5501C1D5949E}" destId="{97835614-E4EF-4F52-9C5C-F3B6F4521AE1}" srcOrd="0" destOrd="0" presId="urn:microsoft.com/office/officeart/2005/8/layout/orgChart1"/>
    <dgm:cxn modelId="{37103425-B08F-42B0-BB3A-ABD051580891}" type="presParOf" srcId="{4E81CD1D-2E5F-4297-B78C-5501C1D5949E}" destId="{7FBE9166-3FE9-4F63-9A9F-B7AFBDCA7EA9}" srcOrd="1" destOrd="0" presId="urn:microsoft.com/office/officeart/2005/8/layout/orgChart1"/>
    <dgm:cxn modelId="{6090F35C-19C0-4449-90B2-5AF6B4667CCA}" type="presParOf" srcId="{81E97AAF-141E-4506-A296-9D07A2A7090F}" destId="{E34416A1-F1F0-4E34-BA71-4A403C468CE2}" srcOrd="1" destOrd="0" presId="urn:microsoft.com/office/officeart/2005/8/layout/orgChart1"/>
    <dgm:cxn modelId="{01C52559-E05F-41C5-8E6B-2940AB9AD3C1}" type="presParOf" srcId="{81E97AAF-141E-4506-A296-9D07A2A7090F}" destId="{353B360E-F73D-4BAF-B4B0-7121FBFC3991}" srcOrd="2" destOrd="0" presId="urn:microsoft.com/office/officeart/2005/8/layout/orgChart1"/>
    <dgm:cxn modelId="{66C38646-DD75-482B-82E1-EF7C40191FAC}" type="presParOf" srcId="{D00F2BDF-7AA3-4215-B25E-2CBE7F62B12B}" destId="{208793A2-0D10-4A4E-A08B-17A2A6CC3F3C}" srcOrd="2" destOrd="0" presId="urn:microsoft.com/office/officeart/2005/8/layout/orgChart1"/>
    <dgm:cxn modelId="{A8EE5A8D-9ECD-41F2-B944-F8CDBF8EEF64}" type="presParOf" srcId="{195E6D78-AC62-4583-BEC3-8201D033449F}" destId="{1118349C-C2CF-4504-B707-7F62ADFCC071}" srcOrd="6" destOrd="0" presId="urn:microsoft.com/office/officeart/2005/8/layout/orgChart1"/>
    <dgm:cxn modelId="{925492B9-11FA-4FBC-9EA2-B3F51B0205F8}" type="presParOf" srcId="{195E6D78-AC62-4583-BEC3-8201D033449F}" destId="{5A3D84D1-78C2-4C9C-AC24-A168413AD7C6}" srcOrd="7" destOrd="0" presId="urn:microsoft.com/office/officeart/2005/8/layout/orgChart1"/>
    <dgm:cxn modelId="{7A3F91AC-B7D7-4E5C-B875-415C4B3F651B}" type="presParOf" srcId="{5A3D84D1-78C2-4C9C-AC24-A168413AD7C6}" destId="{35425142-8C75-4B1E-B282-E6A7083A08B3}" srcOrd="0" destOrd="0" presId="urn:microsoft.com/office/officeart/2005/8/layout/orgChart1"/>
    <dgm:cxn modelId="{3C6BFA7E-C1EC-4559-ABC0-AF72729F823A}" type="presParOf" srcId="{35425142-8C75-4B1E-B282-E6A7083A08B3}" destId="{F9C76854-2F31-4034-869A-2741EF11FD5D}" srcOrd="0" destOrd="0" presId="urn:microsoft.com/office/officeart/2005/8/layout/orgChart1"/>
    <dgm:cxn modelId="{C2C2A7B8-3BC1-49D4-BE0F-631B2F4E7EEA}" type="presParOf" srcId="{35425142-8C75-4B1E-B282-E6A7083A08B3}" destId="{C766677E-A1A3-4281-9ECF-EE9E30BE77CF}" srcOrd="1" destOrd="0" presId="urn:microsoft.com/office/officeart/2005/8/layout/orgChart1"/>
    <dgm:cxn modelId="{DC03C794-3580-4761-9018-5AFA4602555E}" type="presParOf" srcId="{5A3D84D1-78C2-4C9C-AC24-A168413AD7C6}" destId="{E2969CD6-34FE-4228-AF75-95D2F8A0EA88}" srcOrd="1" destOrd="0" presId="urn:microsoft.com/office/officeart/2005/8/layout/orgChart1"/>
    <dgm:cxn modelId="{B531BE2E-E0EC-4468-9D3D-3A2D08D4DAEB}" type="presParOf" srcId="{5A3D84D1-78C2-4C9C-AC24-A168413AD7C6}" destId="{7264C586-E7F1-4BBD-9831-1D751667D699}" srcOrd="2" destOrd="0" presId="urn:microsoft.com/office/officeart/2005/8/layout/orgChart1"/>
    <dgm:cxn modelId="{52853197-E2C4-4A25-B7F1-B7CFD82EAF97}" type="presParOf" srcId="{916703E3-E505-4195-9EEA-A8C384EEFCC3}" destId="{BE188E48-3A54-46DF-952E-99378D84BCF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8349C-C2CF-4504-B707-7F62ADFCC071}">
      <dsp:nvSpPr>
        <dsp:cNvPr id="0" name=""/>
        <dsp:cNvSpPr/>
      </dsp:nvSpPr>
      <dsp:spPr>
        <a:xfrm>
          <a:off x="5057775" y="728267"/>
          <a:ext cx="2641787" cy="305661"/>
        </a:xfrm>
        <a:custGeom>
          <a:avLst/>
          <a:gdLst/>
          <a:ahLst/>
          <a:cxnLst/>
          <a:rect l="0" t="0" r="0" b="0"/>
          <a:pathLst>
            <a:path>
              <a:moveTo>
                <a:pt x="0" y="0"/>
              </a:moveTo>
              <a:lnTo>
                <a:pt x="0" y="152830"/>
              </a:lnTo>
              <a:lnTo>
                <a:pt x="2641787" y="152830"/>
              </a:lnTo>
              <a:lnTo>
                <a:pt x="2641787" y="30566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1B4D1D-6E59-40AE-839A-54C2A0E97F05}">
      <dsp:nvSpPr>
        <dsp:cNvPr id="0" name=""/>
        <dsp:cNvSpPr/>
      </dsp:nvSpPr>
      <dsp:spPr>
        <a:xfrm>
          <a:off x="5356158" y="1761694"/>
          <a:ext cx="218329" cy="1702970"/>
        </a:xfrm>
        <a:custGeom>
          <a:avLst/>
          <a:gdLst/>
          <a:ahLst/>
          <a:cxnLst/>
          <a:rect l="0" t="0" r="0" b="0"/>
          <a:pathLst>
            <a:path>
              <a:moveTo>
                <a:pt x="0" y="0"/>
              </a:moveTo>
              <a:lnTo>
                <a:pt x="0" y="1702970"/>
              </a:lnTo>
              <a:lnTo>
                <a:pt x="218329" y="170297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FBACC0-3EEF-464F-AE78-42BACFA2F85B}">
      <dsp:nvSpPr>
        <dsp:cNvPr id="0" name=""/>
        <dsp:cNvSpPr/>
      </dsp:nvSpPr>
      <dsp:spPr>
        <a:xfrm>
          <a:off x="5356158" y="1761694"/>
          <a:ext cx="218329" cy="669543"/>
        </a:xfrm>
        <a:custGeom>
          <a:avLst/>
          <a:gdLst/>
          <a:ahLst/>
          <a:cxnLst/>
          <a:rect l="0" t="0" r="0" b="0"/>
          <a:pathLst>
            <a:path>
              <a:moveTo>
                <a:pt x="0" y="0"/>
              </a:moveTo>
              <a:lnTo>
                <a:pt x="0" y="669543"/>
              </a:lnTo>
              <a:lnTo>
                <a:pt x="218329" y="66954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F08595-2090-4D41-941B-250D6A533BBF}">
      <dsp:nvSpPr>
        <dsp:cNvPr id="0" name=""/>
        <dsp:cNvSpPr/>
      </dsp:nvSpPr>
      <dsp:spPr>
        <a:xfrm>
          <a:off x="5057775" y="728267"/>
          <a:ext cx="880595" cy="305661"/>
        </a:xfrm>
        <a:custGeom>
          <a:avLst/>
          <a:gdLst/>
          <a:ahLst/>
          <a:cxnLst/>
          <a:rect l="0" t="0" r="0" b="0"/>
          <a:pathLst>
            <a:path>
              <a:moveTo>
                <a:pt x="0" y="0"/>
              </a:moveTo>
              <a:lnTo>
                <a:pt x="0" y="152830"/>
              </a:lnTo>
              <a:lnTo>
                <a:pt x="880595" y="152830"/>
              </a:lnTo>
              <a:lnTo>
                <a:pt x="880595" y="30566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FE28C2-728D-4B5B-A89C-BE47C8CA9F93}">
      <dsp:nvSpPr>
        <dsp:cNvPr id="0" name=""/>
        <dsp:cNvSpPr/>
      </dsp:nvSpPr>
      <dsp:spPr>
        <a:xfrm>
          <a:off x="3594967" y="1761694"/>
          <a:ext cx="218329" cy="669543"/>
        </a:xfrm>
        <a:custGeom>
          <a:avLst/>
          <a:gdLst/>
          <a:ahLst/>
          <a:cxnLst/>
          <a:rect l="0" t="0" r="0" b="0"/>
          <a:pathLst>
            <a:path>
              <a:moveTo>
                <a:pt x="0" y="0"/>
              </a:moveTo>
              <a:lnTo>
                <a:pt x="0" y="669543"/>
              </a:lnTo>
              <a:lnTo>
                <a:pt x="218329" y="66954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53C07F-B2EF-4556-8479-E1AC28972C36}">
      <dsp:nvSpPr>
        <dsp:cNvPr id="0" name=""/>
        <dsp:cNvSpPr/>
      </dsp:nvSpPr>
      <dsp:spPr>
        <a:xfrm>
          <a:off x="4177179" y="728267"/>
          <a:ext cx="880595" cy="305661"/>
        </a:xfrm>
        <a:custGeom>
          <a:avLst/>
          <a:gdLst/>
          <a:ahLst/>
          <a:cxnLst/>
          <a:rect l="0" t="0" r="0" b="0"/>
          <a:pathLst>
            <a:path>
              <a:moveTo>
                <a:pt x="880595" y="0"/>
              </a:moveTo>
              <a:lnTo>
                <a:pt x="880595" y="152830"/>
              </a:lnTo>
              <a:lnTo>
                <a:pt x="0" y="152830"/>
              </a:lnTo>
              <a:lnTo>
                <a:pt x="0" y="30566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BB8A06-B271-4DC3-9C0C-DF31D38EB8DB}">
      <dsp:nvSpPr>
        <dsp:cNvPr id="0" name=""/>
        <dsp:cNvSpPr/>
      </dsp:nvSpPr>
      <dsp:spPr>
        <a:xfrm>
          <a:off x="1833775" y="1761694"/>
          <a:ext cx="218329" cy="1702970"/>
        </a:xfrm>
        <a:custGeom>
          <a:avLst/>
          <a:gdLst/>
          <a:ahLst/>
          <a:cxnLst/>
          <a:rect l="0" t="0" r="0" b="0"/>
          <a:pathLst>
            <a:path>
              <a:moveTo>
                <a:pt x="0" y="0"/>
              </a:moveTo>
              <a:lnTo>
                <a:pt x="0" y="1702970"/>
              </a:lnTo>
              <a:lnTo>
                <a:pt x="218329" y="170297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704F24-1FF1-4282-9E54-B1DA4A964EB1}">
      <dsp:nvSpPr>
        <dsp:cNvPr id="0" name=""/>
        <dsp:cNvSpPr/>
      </dsp:nvSpPr>
      <dsp:spPr>
        <a:xfrm>
          <a:off x="1833775" y="1761694"/>
          <a:ext cx="218329" cy="669543"/>
        </a:xfrm>
        <a:custGeom>
          <a:avLst/>
          <a:gdLst/>
          <a:ahLst/>
          <a:cxnLst/>
          <a:rect l="0" t="0" r="0" b="0"/>
          <a:pathLst>
            <a:path>
              <a:moveTo>
                <a:pt x="0" y="0"/>
              </a:moveTo>
              <a:lnTo>
                <a:pt x="0" y="669543"/>
              </a:lnTo>
              <a:lnTo>
                <a:pt x="218329" y="66954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F0B27-A51C-4429-B873-72A373EB563F}">
      <dsp:nvSpPr>
        <dsp:cNvPr id="0" name=""/>
        <dsp:cNvSpPr/>
      </dsp:nvSpPr>
      <dsp:spPr>
        <a:xfrm>
          <a:off x="2415987" y="728267"/>
          <a:ext cx="2641787" cy="305661"/>
        </a:xfrm>
        <a:custGeom>
          <a:avLst/>
          <a:gdLst/>
          <a:ahLst/>
          <a:cxnLst/>
          <a:rect l="0" t="0" r="0" b="0"/>
          <a:pathLst>
            <a:path>
              <a:moveTo>
                <a:pt x="2641787" y="0"/>
              </a:moveTo>
              <a:lnTo>
                <a:pt x="2641787" y="152830"/>
              </a:lnTo>
              <a:lnTo>
                <a:pt x="0" y="152830"/>
              </a:lnTo>
              <a:lnTo>
                <a:pt x="0" y="30566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7F2541-5011-43D3-ADF9-C72BA5CEFCF4}">
      <dsp:nvSpPr>
        <dsp:cNvPr id="0" name=""/>
        <dsp:cNvSpPr/>
      </dsp:nvSpPr>
      <dsp:spPr>
        <a:xfrm>
          <a:off x="4330009" y="502"/>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Parent Health System</a:t>
          </a:r>
        </a:p>
      </dsp:txBody>
      <dsp:txXfrm>
        <a:off x="4330009" y="502"/>
        <a:ext cx="1455530" cy="727765"/>
      </dsp:txXfrm>
    </dsp:sp>
    <dsp:sp modelId="{D578B68E-E075-41E7-B30C-D21F3BCE4E8D}">
      <dsp:nvSpPr>
        <dsp:cNvPr id="0" name=""/>
        <dsp:cNvSpPr/>
      </dsp:nvSpPr>
      <dsp:spPr>
        <a:xfrm>
          <a:off x="1688222" y="1033929"/>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Hospital</a:t>
          </a:r>
        </a:p>
      </dsp:txBody>
      <dsp:txXfrm>
        <a:off x="1688222" y="1033929"/>
        <a:ext cx="1455530" cy="727765"/>
      </dsp:txXfrm>
    </dsp:sp>
    <dsp:sp modelId="{34E31C83-16D8-48E5-A12E-52C16CF59108}">
      <dsp:nvSpPr>
        <dsp:cNvPr id="0" name=""/>
        <dsp:cNvSpPr/>
      </dsp:nvSpPr>
      <dsp:spPr>
        <a:xfrm>
          <a:off x="2052104" y="2067355"/>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Person-Provider</a:t>
          </a:r>
        </a:p>
      </dsp:txBody>
      <dsp:txXfrm>
        <a:off x="2052104" y="2067355"/>
        <a:ext cx="1455530" cy="727765"/>
      </dsp:txXfrm>
    </dsp:sp>
    <dsp:sp modelId="{505F0A21-9BE6-4428-B7DD-DE3E04412E80}">
      <dsp:nvSpPr>
        <dsp:cNvPr id="0" name=""/>
        <dsp:cNvSpPr/>
      </dsp:nvSpPr>
      <dsp:spPr>
        <a:xfrm>
          <a:off x="2052104" y="3100782"/>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Hospital Department</a:t>
          </a:r>
        </a:p>
      </dsp:txBody>
      <dsp:txXfrm>
        <a:off x="2052104" y="3100782"/>
        <a:ext cx="1455530" cy="727765"/>
      </dsp:txXfrm>
    </dsp:sp>
    <dsp:sp modelId="{706D0D4B-F84F-4443-B6A1-E74E12641B03}">
      <dsp:nvSpPr>
        <dsp:cNvPr id="0" name=""/>
        <dsp:cNvSpPr/>
      </dsp:nvSpPr>
      <dsp:spPr>
        <a:xfrm>
          <a:off x="3449413" y="1033929"/>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Behavioral Health Group Practice</a:t>
          </a:r>
        </a:p>
      </dsp:txBody>
      <dsp:txXfrm>
        <a:off x="3449413" y="1033929"/>
        <a:ext cx="1455530" cy="727765"/>
      </dsp:txXfrm>
    </dsp:sp>
    <dsp:sp modelId="{CFE6665F-B434-4310-82DC-F626F67806FB}">
      <dsp:nvSpPr>
        <dsp:cNvPr id="0" name=""/>
        <dsp:cNvSpPr/>
      </dsp:nvSpPr>
      <dsp:spPr>
        <a:xfrm>
          <a:off x="3813296" y="2067355"/>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Person Provider</a:t>
          </a:r>
        </a:p>
      </dsp:txBody>
      <dsp:txXfrm>
        <a:off x="3813296" y="2067355"/>
        <a:ext cx="1455530" cy="727765"/>
      </dsp:txXfrm>
    </dsp:sp>
    <dsp:sp modelId="{0A6818E1-4D37-4FA1-A25E-2728CA42CEBF}">
      <dsp:nvSpPr>
        <dsp:cNvPr id="0" name=""/>
        <dsp:cNvSpPr/>
      </dsp:nvSpPr>
      <dsp:spPr>
        <a:xfrm>
          <a:off x="5210605" y="1033929"/>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Provider Group Practice</a:t>
          </a:r>
        </a:p>
      </dsp:txBody>
      <dsp:txXfrm>
        <a:off x="5210605" y="1033929"/>
        <a:ext cx="1455530" cy="727765"/>
      </dsp:txXfrm>
    </dsp:sp>
    <dsp:sp modelId="{C5969896-AA31-4721-B1B3-96381AAF9DD6}">
      <dsp:nvSpPr>
        <dsp:cNvPr id="0" name=""/>
        <dsp:cNvSpPr/>
      </dsp:nvSpPr>
      <dsp:spPr>
        <a:xfrm>
          <a:off x="5574488" y="2067355"/>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Person Provider</a:t>
          </a:r>
        </a:p>
      </dsp:txBody>
      <dsp:txXfrm>
        <a:off x="5574488" y="2067355"/>
        <a:ext cx="1455530" cy="727765"/>
      </dsp:txXfrm>
    </dsp:sp>
    <dsp:sp modelId="{97835614-E4EF-4F52-9C5C-F3B6F4521AE1}">
      <dsp:nvSpPr>
        <dsp:cNvPr id="0" name=""/>
        <dsp:cNvSpPr/>
      </dsp:nvSpPr>
      <dsp:spPr>
        <a:xfrm>
          <a:off x="5574488" y="3100782"/>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Behavioral </a:t>
          </a:r>
          <a:r>
            <a:rPr lang="en-US" sz="1500" kern="1200"/>
            <a:t>Health </a:t>
          </a:r>
        </a:p>
        <a:p>
          <a:pPr marL="0" lvl="0" indent="0" algn="ctr" defTabSz="666750">
            <a:lnSpc>
              <a:spcPct val="90000"/>
            </a:lnSpc>
            <a:spcBef>
              <a:spcPct val="0"/>
            </a:spcBef>
            <a:spcAft>
              <a:spcPct val="35000"/>
            </a:spcAft>
            <a:buNone/>
          </a:pPr>
          <a:r>
            <a:rPr lang="en-US" sz="1500" kern="1200"/>
            <a:t>Person Provider</a:t>
          </a:r>
        </a:p>
      </dsp:txBody>
      <dsp:txXfrm>
        <a:off x="5574488" y="3100782"/>
        <a:ext cx="1455530" cy="727765"/>
      </dsp:txXfrm>
    </dsp:sp>
    <dsp:sp modelId="{F9C76854-2F31-4034-869A-2741EF11FD5D}">
      <dsp:nvSpPr>
        <dsp:cNvPr id="0" name=""/>
        <dsp:cNvSpPr/>
      </dsp:nvSpPr>
      <dsp:spPr>
        <a:xfrm>
          <a:off x="6971797" y="1033929"/>
          <a:ext cx="1455530" cy="7277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Lab</a:t>
          </a:r>
        </a:p>
      </dsp:txBody>
      <dsp:txXfrm>
        <a:off x="6971797" y="1033929"/>
        <a:ext cx="1455530" cy="72776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038475" cy="46562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1"/>
            <a:ext cx="3038475" cy="465621"/>
          </a:xfrm>
          <a:prstGeom prst="rect">
            <a:avLst/>
          </a:prstGeom>
        </p:spPr>
        <p:txBody>
          <a:bodyPr vert="horz" lIns="91440" tIns="45720" rIns="91440" bIns="45720" rtlCol="0"/>
          <a:lstStyle>
            <a:lvl1pPr algn="r">
              <a:defRPr sz="1200"/>
            </a:lvl1pPr>
          </a:lstStyle>
          <a:p>
            <a:fld id="{71B595BD-5819-4B57-955A-D04F589414E5}" type="datetimeFigureOut">
              <a:rPr lang="en-US" smtClean="0"/>
              <a:t>3/4/2021</a:t>
            </a:fld>
            <a:endParaRPr lang="en-US"/>
          </a:p>
        </p:txBody>
      </p:sp>
      <p:sp>
        <p:nvSpPr>
          <p:cNvPr id="4" name="Footer Placeholder 3"/>
          <p:cNvSpPr>
            <a:spLocks noGrp="1"/>
          </p:cNvSpPr>
          <p:nvPr>
            <p:ph type="ftr" sz="quarter" idx="2"/>
          </p:nvPr>
        </p:nvSpPr>
        <p:spPr>
          <a:xfrm>
            <a:off x="3" y="8829181"/>
            <a:ext cx="3038475" cy="465621"/>
          </a:xfrm>
          <a:prstGeom prst="rect">
            <a:avLst/>
          </a:prstGeom>
        </p:spPr>
        <p:txBody>
          <a:bodyPr vert="horz" lIns="91440" tIns="45720" rIns="91440" bIns="45720" rtlCol="0" anchor="b"/>
          <a:lstStyle>
            <a:lvl1pPr algn="l">
              <a:defRPr sz="1200"/>
            </a:lvl1pPr>
          </a:lstStyle>
          <a:p>
            <a:r>
              <a:rPr lang="en-US"/>
              <a:t>MHDO Board Meeting June 4, 2020</a:t>
            </a:r>
          </a:p>
        </p:txBody>
      </p:sp>
      <p:sp>
        <p:nvSpPr>
          <p:cNvPr id="5" name="Slide Number Placeholder 4"/>
          <p:cNvSpPr>
            <a:spLocks noGrp="1"/>
          </p:cNvSpPr>
          <p:nvPr>
            <p:ph type="sldNum" sz="quarter" idx="3"/>
          </p:nvPr>
        </p:nvSpPr>
        <p:spPr>
          <a:xfrm>
            <a:off x="3970341" y="8829181"/>
            <a:ext cx="3038475" cy="465621"/>
          </a:xfrm>
          <a:prstGeom prst="rect">
            <a:avLst/>
          </a:prstGeom>
        </p:spPr>
        <p:txBody>
          <a:bodyPr vert="horz" lIns="91440" tIns="45720" rIns="91440" bIns="45720" rtlCol="0" anchor="b"/>
          <a:lstStyle>
            <a:lvl1pPr algn="r">
              <a:defRPr sz="1200"/>
            </a:lvl1pPr>
          </a:lstStyle>
          <a:p>
            <a:fld id="{28BFEC4C-DBE7-4D99-AD09-91A7AFD465C5}" type="slidenum">
              <a:rPr lang="en-US" smtClean="0"/>
              <a:t>‹#›</a:t>
            </a:fld>
            <a:endParaRPr lang="en-US"/>
          </a:p>
        </p:txBody>
      </p:sp>
    </p:spTree>
    <p:extLst>
      <p:ext uri="{BB962C8B-B14F-4D97-AF65-F5344CB8AC3E}">
        <p14:creationId xmlns:p14="http://schemas.microsoft.com/office/powerpoint/2010/main" val="650608793"/>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5"/>
          </a:xfrm>
          <a:prstGeom prst="rect">
            <a:avLst/>
          </a:prstGeom>
        </p:spPr>
        <p:txBody>
          <a:bodyPr vert="horz" lIns="92757" tIns="46378" rIns="92757" bIns="46378" rtlCol="0"/>
          <a:lstStyle>
            <a:lvl1pPr algn="l">
              <a:defRPr sz="1200"/>
            </a:lvl1pPr>
          </a:lstStyle>
          <a:p>
            <a:endParaRPr lang="en-US"/>
          </a:p>
        </p:txBody>
      </p:sp>
      <p:sp>
        <p:nvSpPr>
          <p:cNvPr id="3" name="Date Placeholder 2"/>
          <p:cNvSpPr>
            <a:spLocks noGrp="1"/>
          </p:cNvSpPr>
          <p:nvPr>
            <p:ph type="dt" idx="1"/>
          </p:nvPr>
        </p:nvSpPr>
        <p:spPr>
          <a:xfrm>
            <a:off x="3970938" y="1"/>
            <a:ext cx="3037840" cy="466435"/>
          </a:xfrm>
          <a:prstGeom prst="rect">
            <a:avLst/>
          </a:prstGeom>
        </p:spPr>
        <p:txBody>
          <a:bodyPr vert="horz" lIns="92757" tIns="46378" rIns="92757" bIns="46378" rtlCol="0"/>
          <a:lstStyle>
            <a:lvl1pPr algn="r">
              <a:defRPr sz="1200"/>
            </a:lvl1pPr>
          </a:lstStyle>
          <a:p>
            <a:fld id="{7C51721D-FE74-4937-AFA3-EDEA76864D15}" type="datetimeFigureOut">
              <a:rPr lang="en-US" smtClean="0"/>
              <a:t>3/4/2021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757" tIns="46378" rIns="92757" bIns="46378"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2757" tIns="46378" rIns="92757" bIns="4637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4"/>
          </a:xfrm>
          <a:prstGeom prst="rect">
            <a:avLst/>
          </a:prstGeom>
        </p:spPr>
        <p:txBody>
          <a:bodyPr vert="horz" lIns="92757" tIns="46378" rIns="92757" bIns="46378" rtlCol="0" anchor="b"/>
          <a:lstStyle>
            <a:lvl1pPr algn="l">
              <a:defRPr sz="1200"/>
            </a:lvl1pPr>
          </a:lstStyle>
          <a:p>
            <a:r>
              <a:rPr lang="en-US"/>
              <a:t>MHDO Board Meeting June 4, 2020</a:t>
            </a:r>
          </a:p>
        </p:txBody>
      </p:sp>
      <p:sp>
        <p:nvSpPr>
          <p:cNvPr id="7" name="Slide Number Placeholder 6"/>
          <p:cNvSpPr>
            <a:spLocks noGrp="1"/>
          </p:cNvSpPr>
          <p:nvPr>
            <p:ph type="sldNum" sz="quarter" idx="5"/>
          </p:nvPr>
        </p:nvSpPr>
        <p:spPr>
          <a:xfrm>
            <a:off x="3970938" y="8829967"/>
            <a:ext cx="3037840" cy="466434"/>
          </a:xfrm>
          <a:prstGeom prst="rect">
            <a:avLst/>
          </a:prstGeom>
        </p:spPr>
        <p:txBody>
          <a:bodyPr vert="horz" lIns="92757" tIns="46378" rIns="92757" bIns="46378" rtlCol="0" anchor="b"/>
          <a:lstStyle>
            <a:lvl1pPr algn="r">
              <a:defRPr sz="1200"/>
            </a:lvl1pPr>
          </a:lstStyle>
          <a:p>
            <a:fld id="{CF13529E-598B-4780-B315-0810095E5A43}" type="slidenum">
              <a:rPr lang="en-US" smtClean="0"/>
              <a:t>‹#›</a:t>
            </a:fld>
            <a:endParaRPr lang="en-US"/>
          </a:p>
        </p:txBody>
      </p:sp>
    </p:spTree>
    <p:extLst>
      <p:ext uri="{BB962C8B-B14F-4D97-AF65-F5344CB8AC3E}">
        <p14:creationId xmlns:p14="http://schemas.microsoft.com/office/powerpoint/2010/main" val="2518163171"/>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3EECC008-9F6F-4DA1-BFFD-27F8B147B9D3}"/>
              </a:ext>
            </a:extLst>
          </p:cNvPr>
          <p:cNvSpPr>
            <a:spLocks noGrp="1"/>
          </p:cNvSpPr>
          <p:nvPr>
            <p:ph type="ftr" sz="quarter" idx="10"/>
          </p:nvPr>
        </p:nvSpPr>
        <p:spPr/>
        <p:txBody>
          <a:bodyPr/>
          <a:lstStyle/>
          <a:p>
            <a:r>
              <a:rPr lang="en-US"/>
              <a:t>MHDO Board Meeting June 4, 2020</a:t>
            </a:r>
          </a:p>
        </p:txBody>
      </p:sp>
    </p:spTree>
    <p:extLst>
      <p:ext uri="{BB962C8B-B14F-4D97-AF65-F5344CB8AC3E}">
        <p14:creationId xmlns:p14="http://schemas.microsoft.com/office/powerpoint/2010/main" val="2611490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1100051" y="4455621"/>
            <a:ext cx="10058400" cy="1143000"/>
          </a:xfrm>
        </p:spPr>
        <p:txBody>
          <a:bodyPr lIns="91440" rIns="91440">
            <a:normAutofit/>
          </a:bodyPr>
          <a:lstStyle>
            <a:lvl1pPr marL="0" indent="0" algn="l">
              <a:buNone/>
              <a:defRPr sz="2800"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19C94574-2505-45ED-A778-2E7F4336F273}" type="datetime1">
              <a:rPr lang="en-US" smtClean="0"/>
              <a:t>3/4/2021</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33879B-242A-436D-AE10-2EF2B8FDEEFA}" type="datetime1">
              <a:rPr lang="en-US" smtClean="0"/>
              <a:t>3/4/2021</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31E9FA-E9CA-4FF6-B43A-4900CC0E9495}" type="datetime1">
              <a:rPr lang="en-US" smtClean="0"/>
              <a:t>3/4/2021</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3" y="2130227"/>
            <a:ext cx="10363435" cy="1470422"/>
          </a:xfrm>
        </p:spPr>
        <p:txBody>
          <a:bodyPr/>
          <a:lstStyle/>
          <a:p>
            <a:r>
              <a:rPr lang="en-US"/>
              <a:t>Click to edit Master title style</a:t>
            </a:r>
          </a:p>
        </p:txBody>
      </p:sp>
      <p:sp>
        <p:nvSpPr>
          <p:cNvPr id="3" name="Subtitle 2"/>
          <p:cNvSpPr>
            <a:spLocks noGrp="1"/>
          </p:cNvSpPr>
          <p:nvPr>
            <p:ph type="subTitle" idx="1"/>
          </p:nvPr>
        </p:nvSpPr>
        <p:spPr>
          <a:xfrm>
            <a:off x="1828565" y="3886399"/>
            <a:ext cx="8534870" cy="1752203"/>
          </a:xfrm>
        </p:spPr>
        <p:txBody>
          <a:bodyPr/>
          <a:lstStyle>
            <a:lvl1pPr marL="0" indent="0" algn="ctr">
              <a:buNone/>
              <a:defRPr/>
            </a:lvl1pPr>
            <a:lvl2pPr marL="141534" indent="0" algn="ctr">
              <a:buNone/>
              <a:defRPr/>
            </a:lvl2pPr>
            <a:lvl3pPr marL="283068" indent="0" algn="ctr">
              <a:buNone/>
              <a:defRPr/>
            </a:lvl3pPr>
            <a:lvl4pPr marL="424603" indent="0" algn="ctr">
              <a:buNone/>
              <a:defRPr/>
            </a:lvl4pPr>
            <a:lvl5pPr marL="566137" indent="0" algn="ctr">
              <a:buNone/>
              <a:defRPr/>
            </a:lvl5pPr>
            <a:lvl6pPr marL="707671" indent="0" algn="ctr">
              <a:buNone/>
              <a:defRPr/>
            </a:lvl6pPr>
            <a:lvl7pPr marL="849205" indent="0" algn="ctr">
              <a:buNone/>
              <a:defRPr/>
            </a:lvl7pPr>
            <a:lvl8pPr marL="990739" indent="0" algn="ctr">
              <a:buNone/>
              <a:defRPr/>
            </a:lvl8pPr>
            <a:lvl9pPr marL="1132274" indent="0" algn="ctr">
              <a:buNone/>
              <a:defRPr/>
            </a:lvl9pPr>
          </a:lstStyle>
          <a:p>
            <a:r>
              <a:rPr lang="en-US"/>
              <a:t>Click to edit Master subtitle style</a:t>
            </a:r>
          </a:p>
        </p:txBody>
      </p:sp>
    </p:spTree>
    <p:extLst>
      <p:ext uri="{BB962C8B-B14F-4D97-AF65-F5344CB8AC3E}">
        <p14:creationId xmlns:p14="http://schemas.microsoft.com/office/powerpoint/2010/main" val="300775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814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801"/>
            <a:ext cx="10363435" cy="1362273"/>
          </a:xfrm>
        </p:spPr>
        <p:txBody>
          <a:bodyPr anchor="t"/>
          <a:lstStyle>
            <a:lvl1pPr algn="l">
              <a:defRPr sz="1232" b="1" cap="all"/>
            </a:lvl1pPr>
          </a:lstStyle>
          <a:p>
            <a:r>
              <a:rPr lang="en-US"/>
              <a:t>Click to edit Master title style</a:t>
            </a:r>
          </a:p>
        </p:txBody>
      </p:sp>
      <p:sp>
        <p:nvSpPr>
          <p:cNvPr id="3" name="Text Placeholder 2"/>
          <p:cNvSpPr>
            <a:spLocks noGrp="1"/>
          </p:cNvSpPr>
          <p:nvPr>
            <p:ph type="body" idx="1"/>
          </p:nvPr>
        </p:nvSpPr>
        <p:spPr>
          <a:xfrm>
            <a:off x="963084" y="2906613"/>
            <a:ext cx="10363435" cy="1500188"/>
          </a:xfrm>
        </p:spPr>
        <p:txBody>
          <a:bodyPr anchor="b"/>
          <a:lstStyle>
            <a:lvl1pPr marL="0" indent="0">
              <a:buNone/>
              <a:defRPr sz="625"/>
            </a:lvl1pPr>
            <a:lvl2pPr marL="141534" indent="0">
              <a:buNone/>
              <a:defRPr sz="554"/>
            </a:lvl2pPr>
            <a:lvl3pPr marL="283068" indent="0">
              <a:buNone/>
              <a:defRPr sz="500"/>
            </a:lvl3pPr>
            <a:lvl4pPr marL="424603" indent="0">
              <a:buNone/>
              <a:defRPr sz="429"/>
            </a:lvl4pPr>
            <a:lvl5pPr marL="566137" indent="0">
              <a:buNone/>
              <a:defRPr sz="429"/>
            </a:lvl5pPr>
            <a:lvl6pPr marL="707671" indent="0">
              <a:buNone/>
              <a:defRPr sz="429"/>
            </a:lvl6pPr>
            <a:lvl7pPr marL="849205" indent="0">
              <a:buNone/>
              <a:defRPr sz="429"/>
            </a:lvl7pPr>
            <a:lvl8pPr marL="990739" indent="0">
              <a:buNone/>
              <a:defRPr sz="429"/>
            </a:lvl8pPr>
            <a:lvl9pPr marL="1132274" indent="0">
              <a:buNone/>
              <a:defRPr sz="429"/>
            </a:lvl9pPr>
          </a:lstStyle>
          <a:p>
            <a:pPr lvl="0"/>
            <a:r>
              <a:rPr lang="en-US"/>
              <a:t>Click to edit Master text styles</a:t>
            </a:r>
          </a:p>
        </p:txBody>
      </p:sp>
    </p:spTree>
    <p:extLst>
      <p:ext uri="{BB962C8B-B14F-4D97-AF65-F5344CB8AC3E}">
        <p14:creationId xmlns:p14="http://schemas.microsoft.com/office/powerpoint/2010/main" val="2776809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852" y="1174750"/>
            <a:ext cx="1357019" cy="5533926"/>
          </a:xfrm>
        </p:spPr>
        <p:txBody>
          <a:bodyPr/>
          <a:lstStyle>
            <a:lvl1pPr>
              <a:defRPr sz="875"/>
            </a:lvl1pPr>
            <a:lvl2pPr>
              <a:defRPr sz="750"/>
            </a:lvl2pPr>
            <a:lvl3pPr>
              <a:defRPr sz="625"/>
            </a:lvl3pPr>
            <a:lvl4pPr>
              <a:defRPr sz="554"/>
            </a:lvl4pPr>
            <a:lvl5pPr>
              <a:defRPr sz="554"/>
            </a:lvl5pPr>
            <a:lvl6pPr>
              <a:defRPr sz="554"/>
            </a:lvl6pPr>
            <a:lvl7pPr>
              <a:defRPr sz="554"/>
            </a:lvl7pPr>
            <a:lvl8pPr>
              <a:defRPr sz="554"/>
            </a:lvl8pPr>
            <a:lvl9pPr>
              <a:defRPr sz="5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06315" y="1174750"/>
            <a:ext cx="1357019" cy="5533926"/>
          </a:xfrm>
        </p:spPr>
        <p:txBody>
          <a:bodyPr/>
          <a:lstStyle>
            <a:lvl1pPr>
              <a:defRPr sz="875"/>
            </a:lvl1pPr>
            <a:lvl2pPr>
              <a:defRPr sz="750"/>
            </a:lvl2pPr>
            <a:lvl3pPr>
              <a:defRPr sz="625"/>
            </a:lvl3pPr>
            <a:lvl4pPr>
              <a:defRPr sz="554"/>
            </a:lvl4pPr>
            <a:lvl5pPr>
              <a:defRPr sz="554"/>
            </a:lvl5pPr>
            <a:lvl6pPr>
              <a:defRPr sz="554"/>
            </a:lvl6pPr>
            <a:lvl7pPr>
              <a:defRPr sz="554"/>
            </a:lvl7pPr>
            <a:lvl8pPr>
              <a:defRPr sz="554"/>
            </a:lvl8pPr>
            <a:lvl9pPr>
              <a:defRPr sz="5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7601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18" y="274836"/>
            <a:ext cx="10972565"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718" y="1534914"/>
            <a:ext cx="5386917" cy="639961"/>
          </a:xfrm>
        </p:spPr>
        <p:txBody>
          <a:bodyPr anchor="b"/>
          <a:lstStyle>
            <a:lvl1pPr marL="0" indent="0">
              <a:buNone/>
              <a:defRPr sz="750" b="1"/>
            </a:lvl1pPr>
            <a:lvl2pPr marL="141534" indent="0">
              <a:buNone/>
              <a:defRPr sz="625" b="1"/>
            </a:lvl2pPr>
            <a:lvl3pPr marL="283068" indent="0">
              <a:buNone/>
              <a:defRPr sz="554" b="1"/>
            </a:lvl3pPr>
            <a:lvl4pPr marL="424603" indent="0">
              <a:buNone/>
              <a:defRPr sz="500" b="1"/>
            </a:lvl4pPr>
            <a:lvl5pPr marL="566137" indent="0">
              <a:buNone/>
              <a:defRPr sz="500" b="1"/>
            </a:lvl5pPr>
            <a:lvl6pPr marL="707671" indent="0">
              <a:buNone/>
              <a:defRPr sz="500" b="1"/>
            </a:lvl6pPr>
            <a:lvl7pPr marL="849205" indent="0">
              <a:buNone/>
              <a:defRPr sz="500" b="1"/>
            </a:lvl7pPr>
            <a:lvl8pPr marL="990739" indent="0">
              <a:buNone/>
              <a:defRPr sz="500" b="1"/>
            </a:lvl8pPr>
            <a:lvl9pPr marL="1132274" indent="0">
              <a:buNone/>
              <a:defRPr sz="500" b="1"/>
            </a:lvl9pPr>
          </a:lstStyle>
          <a:p>
            <a:pPr lvl="0"/>
            <a:r>
              <a:rPr lang="en-US"/>
              <a:t>Click to edit Master text styles</a:t>
            </a:r>
          </a:p>
        </p:txBody>
      </p:sp>
      <p:sp>
        <p:nvSpPr>
          <p:cNvPr id="4" name="Content Placeholder 3"/>
          <p:cNvSpPr>
            <a:spLocks noGrp="1"/>
          </p:cNvSpPr>
          <p:nvPr>
            <p:ph sz="half" idx="2"/>
          </p:nvPr>
        </p:nvSpPr>
        <p:spPr>
          <a:xfrm>
            <a:off x="609718" y="2174875"/>
            <a:ext cx="5386917" cy="3951387"/>
          </a:xfrm>
        </p:spPr>
        <p:txBody>
          <a:bodyPr/>
          <a:lstStyle>
            <a:lvl1pPr>
              <a:defRPr sz="750"/>
            </a:lvl1pPr>
            <a:lvl2pPr>
              <a:defRPr sz="625"/>
            </a:lvl2pPr>
            <a:lvl3pPr>
              <a:defRPr sz="554"/>
            </a:lvl3pPr>
            <a:lvl4pPr>
              <a:defRPr sz="500"/>
            </a:lvl4pPr>
            <a:lvl5pPr>
              <a:defRPr sz="500"/>
            </a:lvl5pPr>
            <a:lvl6pPr>
              <a:defRPr sz="500"/>
            </a:lvl6pPr>
            <a:lvl7pPr>
              <a:defRPr sz="500"/>
            </a:lvl7pPr>
            <a:lvl8pPr>
              <a:defRPr sz="500"/>
            </a:lvl8pPr>
            <a:lvl9pPr>
              <a:defRPr sz="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602" y="1534914"/>
            <a:ext cx="5388681" cy="639961"/>
          </a:xfrm>
        </p:spPr>
        <p:txBody>
          <a:bodyPr anchor="b"/>
          <a:lstStyle>
            <a:lvl1pPr marL="0" indent="0">
              <a:buNone/>
              <a:defRPr sz="750" b="1"/>
            </a:lvl1pPr>
            <a:lvl2pPr marL="141534" indent="0">
              <a:buNone/>
              <a:defRPr sz="625" b="1"/>
            </a:lvl2pPr>
            <a:lvl3pPr marL="283068" indent="0">
              <a:buNone/>
              <a:defRPr sz="554" b="1"/>
            </a:lvl3pPr>
            <a:lvl4pPr marL="424603" indent="0">
              <a:buNone/>
              <a:defRPr sz="500" b="1"/>
            </a:lvl4pPr>
            <a:lvl5pPr marL="566137" indent="0">
              <a:buNone/>
              <a:defRPr sz="500" b="1"/>
            </a:lvl5pPr>
            <a:lvl6pPr marL="707671" indent="0">
              <a:buNone/>
              <a:defRPr sz="500" b="1"/>
            </a:lvl6pPr>
            <a:lvl7pPr marL="849205" indent="0">
              <a:buNone/>
              <a:defRPr sz="500" b="1"/>
            </a:lvl7pPr>
            <a:lvl8pPr marL="990739" indent="0">
              <a:buNone/>
              <a:defRPr sz="500" b="1"/>
            </a:lvl8pPr>
            <a:lvl9pPr marL="1132274" indent="0">
              <a:buNone/>
              <a:defRPr sz="500" b="1"/>
            </a:lvl9pPr>
          </a:lstStyle>
          <a:p>
            <a:pPr lvl="0"/>
            <a:r>
              <a:rPr lang="en-US"/>
              <a:t>Click to edit Master text styles</a:t>
            </a:r>
          </a:p>
        </p:txBody>
      </p:sp>
      <p:sp>
        <p:nvSpPr>
          <p:cNvPr id="6" name="Content Placeholder 5"/>
          <p:cNvSpPr>
            <a:spLocks noGrp="1"/>
          </p:cNvSpPr>
          <p:nvPr>
            <p:ph sz="quarter" idx="4"/>
          </p:nvPr>
        </p:nvSpPr>
        <p:spPr>
          <a:xfrm>
            <a:off x="6193602" y="2174875"/>
            <a:ext cx="5388681" cy="3951387"/>
          </a:xfrm>
        </p:spPr>
        <p:txBody>
          <a:bodyPr/>
          <a:lstStyle>
            <a:lvl1pPr>
              <a:defRPr sz="750"/>
            </a:lvl1pPr>
            <a:lvl2pPr>
              <a:defRPr sz="625"/>
            </a:lvl2pPr>
            <a:lvl3pPr>
              <a:defRPr sz="554"/>
            </a:lvl3pPr>
            <a:lvl4pPr>
              <a:defRPr sz="500"/>
            </a:lvl4pPr>
            <a:lvl5pPr>
              <a:defRPr sz="500"/>
            </a:lvl5pPr>
            <a:lvl6pPr>
              <a:defRPr sz="500"/>
            </a:lvl6pPr>
            <a:lvl7pPr>
              <a:defRPr sz="500"/>
            </a:lvl7pPr>
            <a:lvl8pPr>
              <a:defRPr sz="500"/>
            </a:lvl8pPr>
            <a:lvl9pPr>
              <a:defRPr sz="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693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536178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911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18" y="272852"/>
            <a:ext cx="4011083" cy="1162348"/>
          </a:xfrm>
        </p:spPr>
        <p:txBody>
          <a:bodyPr anchor="b"/>
          <a:lstStyle>
            <a:lvl1pPr algn="l">
              <a:defRPr sz="625" b="1"/>
            </a:lvl1pPr>
          </a:lstStyle>
          <a:p>
            <a:r>
              <a:rPr lang="en-US"/>
              <a:t>Click to edit Master title style</a:t>
            </a:r>
          </a:p>
        </p:txBody>
      </p:sp>
      <p:sp>
        <p:nvSpPr>
          <p:cNvPr id="3" name="Content Placeholder 2"/>
          <p:cNvSpPr>
            <a:spLocks noGrp="1"/>
          </p:cNvSpPr>
          <p:nvPr>
            <p:ph idx="1"/>
          </p:nvPr>
        </p:nvSpPr>
        <p:spPr>
          <a:xfrm>
            <a:off x="4766616" y="272852"/>
            <a:ext cx="6815667" cy="5853410"/>
          </a:xfrm>
        </p:spPr>
        <p:txBody>
          <a:bodyPr/>
          <a:lstStyle>
            <a:lvl1pPr>
              <a:defRPr sz="982"/>
            </a:lvl1pPr>
            <a:lvl2pPr>
              <a:defRPr sz="875"/>
            </a:lvl2pPr>
            <a:lvl3pPr>
              <a:defRPr sz="750"/>
            </a:lvl3pPr>
            <a:lvl4pPr>
              <a:defRPr sz="625"/>
            </a:lvl4pPr>
            <a:lvl5pPr>
              <a:defRPr sz="625"/>
            </a:lvl5pPr>
            <a:lvl6pPr>
              <a:defRPr sz="625"/>
            </a:lvl6pPr>
            <a:lvl7pPr>
              <a:defRPr sz="625"/>
            </a:lvl7pPr>
            <a:lvl8pPr>
              <a:defRPr sz="625"/>
            </a:lvl8pPr>
            <a:lvl9pPr>
              <a:defRPr sz="6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718" y="1435199"/>
            <a:ext cx="4011083" cy="4691063"/>
          </a:xfrm>
        </p:spPr>
        <p:txBody>
          <a:bodyPr/>
          <a:lstStyle>
            <a:lvl1pPr marL="0" indent="0">
              <a:buNone/>
              <a:defRPr sz="429"/>
            </a:lvl1pPr>
            <a:lvl2pPr marL="141534" indent="0">
              <a:buNone/>
              <a:defRPr sz="375"/>
            </a:lvl2pPr>
            <a:lvl3pPr marL="283068" indent="0">
              <a:buNone/>
              <a:defRPr sz="304"/>
            </a:lvl3pPr>
            <a:lvl4pPr marL="424603" indent="0">
              <a:buNone/>
              <a:defRPr sz="286"/>
            </a:lvl4pPr>
            <a:lvl5pPr marL="566137" indent="0">
              <a:buNone/>
              <a:defRPr sz="286"/>
            </a:lvl5pPr>
            <a:lvl6pPr marL="707671" indent="0">
              <a:buNone/>
              <a:defRPr sz="286"/>
            </a:lvl6pPr>
            <a:lvl7pPr marL="849205" indent="0">
              <a:buNone/>
              <a:defRPr sz="286"/>
            </a:lvl7pPr>
            <a:lvl8pPr marL="990739" indent="0">
              <a:buNone/>
              <a:defRPr sz="286"/>
            </a:lvl8pPr>
            <a:lvl9pPr marL="1132274" indent="0">
              <a:buNone/>
              <a:defRPr sz="286"/>
            </a:lvl9pPr>
          </a:lstStyle>
          <a:p>
            <a:pPr lvl="0"/>
            <a:r>
              <a:rPr lang="en-US"/>
              <a:t>Click to edit Master text styles</a:t>
            </a:r>
          </a:p>
        </p:txBody>
      </p:sp>
    </p:spTree>
    <p:extLst>
      <p:ext uri="{BB962C8B-B14F-4D97-AF65-F5344CB8AC3E}">
        <p14:creationId xmlns:p14="http://schemas.microsoft.com/office/powerpoint/2010/main" val="2276366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normAutofit/>
          </a:bodyPr>
          <a:lstStyle>
            <a:lvl1pPr>
              <a:defRPr sz="4800"/>
            </a:lvl1pPr>
          </a:lstStyle>
          <a:p>
            <a:r>
              <a:rPr lang="en-US" dirty="0"/>
              <a:t>Click to edit Master title style</a:t>
            </a:r>
          </a:p>
        </p:txBody>
      </p:sp>
      <p:sp>
        <p:nvSpPr>
          <p:cNvPr id="3" name="Content Placeholder 2"/>
          <p:cNvSpPr>
            <a:spLocks noGrp="1"/>
          </p:cNvSpPr>
          <p:nvPr>
            <p:ph idx="1"/>
          </p:nvPr>
        </p:nvSpPr>
        <p:spPr>
          <a:xfrm>
            <a:off x="1097280" y="2039814"/>
            <a:ext cx="10115202" cy="3829279"/>
          </a:xfrm>
        </p:spPr>
        <p:txBody>
          <a:bodyPr/>
          <a:lstStyle>
            <a:lvl1pPr>
              <a:defRPr sz="3400"/>
            </a:lvl1pPr>
            <a:lvl2pPr>
              <a:defRPr sz="2400">
                <a:solidFill>
                  <a:schemeClr val="accent3">
                    <a:lumMod val="75000"/>
                  </a:schemeClr>
                </a:solidFill>
              </a:defRPr>
            </a:lvl2pPr>
            <a:lvl3pPr>
              <a:defRPr sz="2000"/>
            </a:lvl3p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924B6376-0EAC-488E-9DD2-6CC035133219}" type="datetime1">
              <a:rPr lang="en-US" smtClean="0"/>
              <a:t>3/4/2021</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lvl1pPr>
              <a:defRPr sz="2200"/>
            </a:lvl1pPr>
          </a:lstStyle>
          <a:p>
            <a:fld id="{4CE482DC-2269-4F26-9D2A-7E44B1A4CD85}"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82" y="4800700"/>
            <a:ext cx="7315435" cy="566539"/>
          </a:xfrm>
        </p:spPr>
        <p:txBody>
          <a:bodyPr anchor="b"/>
          <a:lstStyle>
            <a:lvl1pPr algn="l">
              <a:defRPr sz="625" b="1"/>
            </a:lvl1pPr>
          </a:lstStyle>
          <a:p>
            <a:r>
              <a:rPr lang="en-US"/>
              <a:t>Click to edit Master title style</a:t>
            </a:r>
          </a:p>
        </p:txBody>
      </p:sp>
      <p:sp>
        <p:nvSpPr>
          <p:cNvPr id="3" name="Picture Placeholder 2"/>
          <p:cNvSpPr>
            <a:spLocks noGrp="1"/>
          </p:cNvSpPr>
          <p:nvPr>
            <p:ph type="pic" idx="1"/>
          </p:nvPr>
        </p:nvSpPr>
        <p:spPr>
          <a:xfrm>
            <a:off x="2389482" y="612676"/>
            <a:ext cx="7315435" cy="4115098"/>
          </a:xfrm>
        </p:spPr>
        <p:txBody>
          <a:bodyPr/>
          <a:lstStyle>
            <a:lvl1pPr marL="0" indent="0">
              <a:buNone/>
              <a:defRPr sz="982"/>
            </a:lvl1pPr>
            <a:lvl2pPr marL="141534" indent="0">
              <a:buNone/>
              <a:defRPr sz="875"/>
            </a:lvl2pPr>
            <a:lvl3pPr marL="283068" indent="0">
              <a:buNone/>
              <a:defRPr sz="750"/>
            </a:lvl3pPr>
            <a:lvl4pPr marL="424603" indent="0">
              <a:buNone/>
              <a:defRPr sz="625"/>
            </a:lvl4pPr>
            <a:lvl5pPr marL="566137" indent="0">
              <a:buNone/>
              <a:defRPr sz="625"/>
            </a:lvl5pPr>
            <a:lvl6pPr marL="707671" indent="0">
              <a:buNone/>
              <a:defRPr sz="625"/>
            </a:lvl6pPr>
            <a:lvl7pPr marL="849205" indent="0">
              <a:buNone/>
              <a:defRPr sz="625"/>
            </a:lvl7pPr>
            <a:lvl8pPr marL="990739" indent="0">
              <a:buNone/>
              <a:defRPr sz="625"/>
            </a:lvl8pPr>
            <a:lvl9pPr marL="1132274" indent="0">
              <a:buNone/>
              <a:defRPr sz="625"/>
            </a:lvl9pPr>
          </a:lstStyle>
          <a:p>
            <a:pPr lvl="0"/>
            <a:endParaRPr lang="en-US" noProof="0" dirty="0"/>
          </a:p>
        </p:txBody>
      </p:sp>
      <p:sp>
        <p:nvSpPr>
          <p:cNvPr id="4" name="Text Placeholder 3"/>
          <p:cNvSpPr>
            <a:spLocks noGrp="1"/>
          </p:cNvSpPr>
          <p:nvPr>
            <p:ph type="body" sz="half" idx="2"/>
          </p:nvPr>
        </p:nvSpPr>
        <p:spPr>
          <a:xfrm>
            <a:off x="2389482" y="5367238"/>
            <a:ext cx="7315435" cy="805160"/>
          </a:xfrm>
        </p:spPr>
        <p:txBody>
          <a:bodyPr/>
          <a:lstStyle>
            <a:lvl1pPr marL="0" indent="0">
              <a:buNone/>
              <a:defRPr sz="429"/>
            </a:lvl1pPr>
            <a:lvl2pPr marL="141534" indent="0">
              <a:buNone/>
              <a:defRPr sz="375"/>
            </a:lvl2pPr>
            <a:lvl3pPr marL="283068" indent="0">
              <a:buNone/>
              <a:defRPr sz="304"/>
            </a:lvl3pPr>
            <a:lvl4pPr marL="424603" indent="0">
              <a:buNone/>
              <a:defRPr sz="286"/>
            </a:lvl4pPr>
            <a:lvl5pPr marL="566137" indent="0">
              <a:buNone/>
              <a:defRPr sz="286"/>
            </a:lvl5pPr>
            <a:lvl6pPr marL="707671" indent="0">
              <a:buNone/>
              <a:defRPr sz="286"/>
            </a:lvl6pPr>
            <a:lvl7pPr marL="849205" indent="0">
              <a:buNone/>
              <a:defRPr sz="286"/>
            </a:lvl7pPr>
            <a:lvl8pPr marL="990739" indent="0">
              <a:buNone/>
              <a:defRPr sz="286"/>
            </a:lvl8pPr>
            <a:lvl9pPr marL="1132274" indent="0">
              <a:buNone/>
              <a:defRPr sz="286"/>
            </a:lvl9pPr>
          </a:lstStyle>
          <a:p>
            <a:pPr lvl="0"/>
            <a:r>
              <a:rPr lang="en-US"/>
              <a:t>Click to edit Master text styles</a:t>
            </a:r>
          </a:p>
        </p:txBody>
      </p:sp>
    </p:spTree>
    <p:extLst>
      <p:ext uri="{BB962C8B-B14F-4D97-AF65-F5344CB8AC3E}">
        <p14:creationId xmlns:p14="http://schemas.microsoft.com/office/powerpoint/2010/main" val="533989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9599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2898" y="265410"/>
            <a:ext cx="2929820" cy="644326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852" y="265410"/>
            <a:ext cx="8733602" cy="64432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090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10805B-260B-4179-B27C-F09E649327F5}" type="datetime1">
              <a:rPr lang="en-US" smtClean="0"/>
              <a:t>3/4/2021</a:t>
            </a:fld>
            <a:endParaRPr lang="en-US" dirty="0"/>
          </a:p>
        </p:txBody>
      </p:sp>
      <p:sp>
        <p:nvSpPr>
          <p:cNvPr id="5" name="Footer Placeholder 4"/>
          <p:cNvSpPr>
            <a:spLocks noGrp="1"/>
          </p:cNvSpPr>
          <p:nvPr>
            <p:ph type="ftr" sz="quarter" idx="11"/>
          </p:nvPr>
        </p:nvSpPr>
        <p:spPr/>
        <p:txBody>
          <a:bodyPr/>
          <a:lstStyle/>
          <a:p>
            <a:r>
              <a:rPr lang="en-US"/>
              <a:t>MHDO Board Meeting June 4, 2020</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197703"/>
            <a:ext cx="10058400" cy="1450757"/>
          </a:xfrm>
        </p:spPr>
        <p:txBody>
          <a:bodyPr/>
          <a:lstStyle>
            <a:lvl1pPr>
              <a:defRPr lang="en-US" dirty="0"/>
            </a:lvl1p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4E72BF-0D16-4273-974C-85466F0EDC50}" type="datetime1">
              <a:rPr lang="en-US" smtClean="0"/>
              <a:t>3/4/2021</a:t>
            </a:fld>
            <a:endParaRPr lang="en-US" dirty="0"/>
          </a:p>
        </p:txBody>
      </p:sp>
      <p:sp>
        <p:nvSpPr>
          <p:cNvPr id="6" name="Footer Placeholder 5"/>
          <p:cNvSpPr>
            <a:spLocks noGrp="1"/>
          </p:cNvSpPr>
          <p:nvPr>
            <p:ph type="ftr" sz="quarter" idx="11"/>
          </p:nvPr>
        </p:nvSpPr>
        <p:spPr/>
        <p:txBody>
          <a:body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E76412-2AA5-40AF-A4C5-89E5A25D9B91}" type="datetime1">
              <a:rPr lang="en-US" smtClean="0"/>
              <a:t>3/4/2021</a:t>
            </a:fld>
            <a:endParaRPr lang="en-US" dirty="0"/>
          </a:p>
        </p:txBody>
      </p:sp>
      <p:sp>
        <p:nvSpPr>
          <p:cNvPr id="8" name="Footer Placeholder 7"/>
          <p:cNvSpPr>
            <a:spLocks noGrp="1"/>
          </p:cNvSpPr>
          <p:nvPr>
            <p:ph type="ftr" sz="quarter" idx="11"/>
          </p:nvPr>
        </p:nvSpPr>
        <p:spPr/>
        <p:txBody>
          <a:bodyPr/>
          <a:lstStyle/>
          <a:p>
            <a:r>
              <a:rPr lang="en-US"/>
              <a:t>MHDO Board Meeting June 4, 2020</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8CA018-D4BB-4B48-B5A3-634B808D0BCA}" type="datetime1">
              <a:rPr lang="en-US" smtClean="0"/>
              <a:t>3/4/2021</a:t>
            </a:fld>
            <a:endParaRPr lang="en-US" dirty="0"/>
          </a:p>
        </p:txBody>
      </p:sp>
      <p:sp>
        <p:nvSpPr>
          <p:cNvPr id="4" name="Footer Placeholder 3"/>
          <p:cNvSpPr>
            <a:spLocks noGrp="1"/>
          </p:cNvSpPr>
          <p:nvPr>
            <p:ph type="ftr" sz="quarter" idx="11"/>
          </p:nvPr>
        </p:nvSpPr>
        <p:spPr/>
        <p:txBody>
          <a:bodyPr/>
          <a:lstStyle/>
          <a:p>
            <a:r>
              <a:rPr lang="en-US"/>
              <a:t>MHDO Board Meeting June 4, 2020</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948A76B-F5E0-4ECD-938D-579E8BDA95DB}" type="datetime1">
              <a:rPr lang="en-US" smtClean="0"/>
              <a:t>3/4/2021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MHDO Board Meeting June 4, 2020</a:t>
            </a:r>
            <a:endParaRPr lang="en-US" dirty="0"/>
          </a:p>
        </p:txBody>
      </p:sp>
      <p:sp>
        <p:nvSpPr>
          <p:cNvPr id="9" name="Slide Number Placeholder 8"/>
          <p:cNvSpPr>
            <a:spLocks noGrp="1"/>
          </p:cNvSpPr>
          <p:nvPr>
            <p:ph type="sldNum" sz="quarter" idx="12"/>
          </p:nvPr>
        </p:nvSpPr>
        <p:spPr/>
        <p:txBody>
          <a:bodyPr/>
          <a:lstStyle>
            <a:lvl1pPr>
              <a:defRPr sz="2200"/>
            </a:lvl1pPr>
          </a:lstStyle>
          <a:p>
            <a:fld id="{4FAB73BC-B049-4115-A692-8D63A059BFB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2600" b="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8CE5F83-4ECB-4FF4-8D6F-AC8C8F172831}" type="datetime1">
              <a:rPr lang="en-US" smtClean="0"/>
              <a:t>3/4/2021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046D7-B0C7-475D-B085-2A6252A6F4D1}" type="datetime1">
              <a:rPr lang="en-US" smtClean="0"/>
              <a:t>3/4/2021</a:t>
            </a:fld>
            <a:endParaRPr lang="en-US" dirty="0"/>
          </a:p>
        </p:txBody>
      </p:sp>
      <p:sp>
        <p:nvSpPr>
          <p:cNvPr id="6" name="Footer Placeholder 5"/>
          <p:cNvSpPr>
            <a:spLocks noGrp="1"/>
          </p:cNvSpPr>
          <p:nvPr>
            <p:ph type="ftr" sz="quarter" idx="11"/>
          </p:nvPr>
        </p:nvSpPr>
        <p:spPr/>
        <p:txBody>
          <a:bodyPr/>
          <a:lstStyle/>
          <a:p>
            <a:r>
              <a:rPr lang="en-US"/>
              <a:t>MHDO Board Meeting June 4, 2020</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809FB4B-CF47-4344-95C8-10BB0C084E7A}" type="datetime1">
              <a:rPr lang="en-US" smtClean="0"/>
              <a:t>3/4/2021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MHDO Board Meeting June 4, 2020</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36"/>
          <p:cNvSpPr>
            <a:spLocks noChangeArrowheads="1"/>
          </p:cNvSpPr>
          <p:nvPr userDrawn="1"/>
        </p:nvSpPr>
        <p:spPr bwMode="auto">
          <a:xfrm>
            <a:off x="0" y="0"/>
            <a:ext cx="12192000" cy="1000125"/>
          </a:xfrm>
          <a:prstGeom prst="rect">
            <a:avLst/>
          </a:prstGeom>
          <a:solidFill>
            <a:srgbClr val="9E1B34"/>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27" name="Rectangle 33"/>
          <p:cNvSpPr>
            <a:spLocks noChangeArrowheads="1"/>
          </p:cNvSpPr>
          <p:nvPr userDrawn="1"/>
        </p:nvSpPr>
        <p:spPr bwMode="auto">
          <a:xfrm>
            <a:off x="192852" y="1174750"/>
            <a:ext cx="2770481"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28" name="Text Box 14"/>
          <p:cNvSpPr txBox="1">
            <a:spLocks noChangeArrowheads="1"/>
          </p:cNvSpPr>
          <p:nvPr userDrawn="1"/>
        </p:nvSpPr>
        <p:spPr bwMode="auto">
          <a:xfrm>
            <a:off x="166394" y="6743898"/>
            <a:ext cx="698500" cy="68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75" tIns="10086" rIns="20175" bIns="10086">
            <a:spAutoFit/>
          </a:bodyPr>
          <a:lstStyle>
            <a:lvl1pPr defTabSz="652463" eaLnBrk="0" hangingPunct="0">
              <a:defRPr sz="2100">
                <a:solidFill>
                  <a:schemeClr val="tx1"/>
                </a:solidFill>
                <a:latin typeface="Arial Narrow" pitchFamily="34" charset="0"/>
              </a:defRPr>
            </a:lvl1pPr>
            <a:lvl2pPr marL="742950" indent="-285750" defTabSz="652463" eaLnBrk="0" hangingPunct="0">
              <a:defRPr sz="2100">
                <a:solidFill>
                  <a:schemeClr val="tx1"/>
                </a:solidFill>
                <a:latin typeface="Arial Narrow" pitchFamily="34" charset="0"/>
              </a:defRPr>
            </a:lvl2pPr>
            <a:lvl3pPr marL="1143000" indent="-228600" defTabSz="652463" eaLnBrk="0" hangingPunct="0">
              <a:defRPr sz="2100">
                <a:solidFill>
                  <a:schemeClr val="tx1"/>
                </a:solidFill>
                <a:latin typeface="Arial Narrow" pitchFamily="34" charset="0"/>
              </a:defRPr>
            </a:lvl3pPr>
            <a:lvl4pPr marL="1600200" indent="-228600" defTabSz="652463" eaLnBrk="0" hangingPunct="0">
              <a:defRPr sz="2100">
                <a:solidFill>
                  <a:schemeClr val="tx1"/>
                </a:solidFill>
                <a:latin typeface="Arial Narrow" pitchFamily="34" charset="0"/>
              </a:defRPr>
            </a:lvl4pPr>
            <a:lvl5pPr marL="2057400" indent="-228600" defTabSz="652463" eaLnBrk="0" hangingPunct="0">
              <a:defRPr sz="2100">
                <a:solidFill>
                  <a:schemeClr val="tx1"/>
                </a:solidFill>
                <a:latin typeface="Arial Narrow" pitchFamily="34" charset="0"/>
              </a:defRPr>
            </a:lvl5pPr>
            <a:lvl6pPr marL="2514600" indent="-228600" defTabSz="652463" eaLnBrk="0" fontAlgn="base" hangingPunct="0">
              <a:spcBef>
                <a:spcPct val="0"/>
              </a:spcBef>
              <a:spcAft>
                <a:spcPct val="0"/>
              </a:spcAft>
              <a:defRPr sz="2100">
                <a:solidFill>
                  <a:schemeClr val="tx1"/>
                </a:solidFill>
                <a:latin typeface="Arial Narrow" pitchFamily="34" charset="0"/>
              </a:defRPr>
            </a:lvl6pPr>
            <a:lvl7pPr marL="2971800" indent="-228600" defTabSz="652463" eaLnBrk="0" fontAlgn="base" hangingPunct="0">
              <a:spcBef>
                <a:spcPct val="0"/>
              </a:spcBef>
              <a:spcAft>
                <a:spcPct val="0"/>
              </a:spcAft>
              <a:defRPr sz="2100">
                <a:solidFill>
                  <a:schemeClr val="tx1"/>
                </a:solidFill>
                <a:latin typeface="Arial Narrow" pitchFamily="34" charset="0"/>
              </a:defRPr>
            </a:lvl7pPr>
            <a:lvl8pPr marL="3429000" indent="-228600" defTabSz="652463" eaLnBrk="0" fontAlgn="base" hangingPunct="0">
              <a:spcBef>
                <a:spcPct val="0"/>
              </a:spcBef>
              <a:spcAft>
                <a:spcPct val="0"/>
              </a:spcAft>
              <a:defRPr sz="2100">
                <a:solidFill>
                  <a:schemeClr val="tx1"/>
                </a:solidFill>
                <a:latin typeface="Arial Narrow" pitchFamily="34" charset="0"/>
              </a:defRPr>
            </a:lvl8pPr>
            <a:lvl9pPr marL="3886200" indent="-228600" defTabSz="652463" eaLnBrk="0" fontAlgn="base" hangingPunct="0">
              <a:spcBef>
                <a:spcPct val="0"/>
              </a:spcBef>
              <a:spcAft>
                <a:spcPct val="0"/>
              </a:spcAft>
              <a:defRPr sz="2100">
                <a:solidFill>
                  <a:schemeClr val="tx1"/>
                </a:solidFill>
                <a:latin typeface="Arial Narrow" pitchFamily="34" charset="0"/>
              </a:defRPr>
            </a:lvl9pPr>
          </a:lstStyle>
          <a:p>
            <a:pPr>
              <a:lnSpc>
                <a:spcPct val="65000"/>
              </a:lnSpc>
              <a:spcBef>
                <a:spcPct val="50000"/>
              </a:spcBef>
            </a:pPr>
            <a:r>
              <a:rPr lang="en-US" altLang="en-US" sz="100" b="1">
                <a:solidFill>
                  <a:schemeClr val="bg2"/>
                </a:solidFill>
                <a:latin typeface="Arial" charset="0"/>
              </a:rPr>
              <a:t>TEMPLATE DESIGN © 2008</a:t>
            </a:r>
          </a:p>
          <a:p>
            <a:pPr>
              <a:lnSpc>
                <a:spcPct val="65000"/>
              </a:lnSpc>
              <a:spcBef>
                <a:spcPct val="50000"/>
              </a:spcBef>
            </a:pPr>
            <a:r>
              <a:rPr lang="en-US" altLang="en-US" sz="214" b="1">
                <a:solidFill>
                  <a:schemeClr val="bg2"/>
                </a:solidFill>
                <a:latin typeface="Arial" charset="0"/>
              </a:rPr>
              <a:t>www.PosterPresentations.com</a:t>
            </a:r>
          </a:p>
        </p:txBody>
      </p:sp>
      <p:sp>
        <p:nvSpPr>
          <p:cNvPr id="1029" name="Rectangle 15"/>
          <p:cNvSpPr>
            <a:spLocks noGrp="1" noChangeArrowheads="1"/>
          </p:cNvSpPr>
          <p:nvPr>
            <p:ph type="title"/>
          </p:nvPr>
        </p:nvSpPr>
        <p:spPr bwMode="auto">
          <a:xfrm>
            <a:off x="266935" y="265410"/>
            <a:ext cx="11645783" cy="458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2982" tIns="56480" rIns="112982" bIns="56480" numCol="1" anchor="ctr" anchorCtr="0" compatLnSpc="1">
            <a:prstTxWarp prst="textNoShape">
              <a:avLst/>
            </a:prstTxWarp>
          </a:bodyPr>
          <a:lstStyle/>
          <a:p>
            <a:pPr lvl="0"/>
            <a:r>
              <a:rPr lang="en-US" altLang="en-US"/>
              <a:t>Click to edit Master title style</a:t>
            </a:r>
          </a:p>
        </p:txBody>
      </p:sp>
      <p:sp>
        <p:nvSpPr>
          <p:cNvPr id="1030" name="Rectangle 16"/>
          <p:cNvSpPr>
            <a:spLocks noGrp="1" noChangeArrowheads="1"/>
          </p:cNvSpPr>
          <p:nvPr>
            <p:ph type="body" idx="1"/>
          </p:nvPr>
        </p:nvSpPr>
        <p:spPr bwMode="auto">
          <a:xfrm>
            <a:off x="192852" y="1174750"/>
            <a:ext cx="2770481" cy="5533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64999" tIns="564999" rIns="564999" bIns="564999" numCol="1" anchor="t" anchorCtr="0" compatLnSpc="1">
            <a:prstTxWarp prst="textNoShape">
              <a:avLst/>
            </a:prstTxWarp>
          </a:bodyPr>
          <a:lstStyle/>
          <a:p>
            <a:pPr lvl="0"/>
            <a:r>
              <a:rPr lang="en-US" altLang="en-US"/>
              <a:t>Click to edit Master text styles</a:t>
            </a:r>
          </a:p>
          <a:p>
            <a:pPr lvl="1"/>
            <a:r>
              <a:rPr lang="en-US" altLang="en-US"/>
              <a:t>Second level</a:t>
            </a:r>
          </a:p>
        </p:txBody>
      </p:sp>
      <p:sp>
        <p:nvSpPr>
          <p:cNvPr id="1031" name="Rectangle 25"/>
          <p:cNvSpPr>
            <a:spLocks noChangeArrowheads="1"/>
          </p:cNvSpPr>
          <p:nvPr userDrawn="1"/>
        </p:nvSpPr>
        <p:spPr bwMode="auto">
          <a:xfrm>
            <a:off x="0" y="0"/>
            <a:ext cx="12192000" cy="6858000"/>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2" name="Rectangle 32"/>
          <p:cNvSpPr>
            <a:spLocks noChangeArrowheads="1"/>
          </p:cNvSpPr>
          <p:nvPr userDrawn="1"/>
        </p:nvSpPr>
        <p:spPr bwMode="auto">
          <a:xfrm>
            <a:off x="3192051"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3" name="Rectangle 34"/>
          <p:cNvSpPr>
            <a:spLocks noChangeArrowheads="1"/>
          </p:cNvSpPr>
          <p:nvPr userDrawn="1"/>
        </p:nvSpPr>
        <p:spPr bwMode="auto">
          <a:xfrm>
            <a:off x="6187135"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
        <p:nvSpPr>
          <p:cNvPr id="1034" name="Rectangle 35"/>
          <p:cNvSpPr>
            <a:spLocks noChangeArrowheads="1"/>
          </p:cNvSpPr>
          <p:nvPr userDrawn="1"/>
        </p:nvSpPr>
        <p:spPr bwMode="auto">
          <a:xfrm>
            <a:off x="9188685" y="1174750"/>
            <a:ext cx="2772833" cy="5533926"/>
          </a:xfrm>
          <a:prstGeom prst="rect">
            <a:avLst/>
          </a:prstGeom>
          <a:solidFill>
            <a:srgbClr val="FFFFFF"/>
          </a:solidFill>
          <a:ln w="9525">
            <a:solidFill>
              <a:schemeClr val="tx1"/>
            </a:solidFill>
            <a:miter lim="800000"/>
            <a:headEnd/>
            <a:tailEnd/>
          </a:ln>
        </p:spPr>
        <p:txBody>
          <a:bodyPr wrap="none" lIns="28302" tIns="14151" rIns="28302" bIns="14151" anchor="ctr"/>
          <a:lstStyle>
            <a:lvl1pPr eaLnBrk="0" hangingPunct="0">
              <a:defRPr sz="2100">
                <a:solidFill>
                  <a:schemeClr val="tx1"/>
                </a:solidFill>
                <a:latin typeface="Arial Narrow" pitchFamily="34" charset="0"/>
              </a:defRPr>
            </a:lvl1pPr>
            <a:lvl2pPr marL="742950" indent="-285750" eaLnBrk="0" hangingPunct="0">
              <a:defRPr sz="2100">
                <a:solidFill>
                  <a:schemeClr val="tx1"/>
                </a:solidFill>
                <a:latin typeface="Arial Narrow" pitchFamily="34" charset="0"/>
              </a:defRPr>
            </a:lvl2pPr>
            <a:lvl3pPr marL="1143000" indent="-228600" eaLnBrk="0" hangingPunct="0">
              <a:defRPr sz="2100">
                <a:solidFill>
                  <a:schemeClr val="tx1"/>
                </a:solidFill>
                <a:latin typeface="Arial Narrow" pitchFamily="34" charset="0"/>
              </a:defRPr>
            </a:lvl3pPr>
            <a:lvl4pPr marL="1600200" indent="-228600" eaLnBrk="0" hangingPunct="0">
              <a:defRPr sz="2100">
                <a:solidFill>
                  <a:schemeClr val="tx1"/>
                </a:solidFill>
                <a:latin typeface="Arial Narrow" pitchFamily="34" charset="0"/>
              </a:defRPr>
            </a:lvl4pPr>
            <a:lvl5pPr marL="2057400" indent="-228600" eaLnBrk="0" hangingPunct="0">
              <a:defRPr sz="2100">
                <a:solidFill>
                  <a:schemeClr val="tx1"/>
                </a:solidFill>
                <a:latin typeface="Arial Narrow" pitchFamily="34" charset="0"/>
              </a:defRPr>
            </a:lvl5pPr>
            <a:lvl6pPr marL="2514600" indent="-228600" eaLnBrk="0" fontAlgn="base" hangingPunct="0">
              <a:spcBef>
                <a:spcPct val="0"/>
              </a:spcBef>
              <a:spcAft>
                <a:spcPct val="0"/>
              </a:spcAft>
              <a:defRPr sz="2100">
                <a:solidFill>
                  <a:schemeClr val="tx1"/>
                </a:solidFill>
                <a:latin typeface="Arial Narrow" pitchFamily="34" charset="0"/>
              </a:defRPr>
            </a:lvl6pPr>
            <a:lvl7pPr marL="2971800" indent="-228600" eaLnBrk="0" fontAlgn="base" hangingPunct="0">
              <a:spcBef>
                <a:spcPct val="0"/>
              </a:spcBef>
              <a:spcAft>
                <a:spcPct val="0"/>
              </a:spcAft>
              <a:defRPr sz="2100">
                <a:solidFill>
                  <a:schemeClr val="tx1"/>
                </a:solidFill>
                <a:latin typeface="Arial Narrow" pitchFamily="34" charset="0"/>
              </a:defRPr>
            </a:lvl7pPr>
            <a:lvl8pPr marL="3429000" indent="-228600" eaLnBrk="0" fontAlgn="base" hangingPunct="0">
              <a:spcBef>
                <a:spcPct val="0"/>
              </a:spcBef>
              <a:spcAft>
                <a:spcPct val="0"/>
              </a:spcAft>
              <a:defRPr sz="2100">
                <a:solidFill>
                  <a:schemeClr val="tx1"/>
                </a:solidFill>
                <a:latin typeface="Arial Narrow" pitchFamily="34" charset="0"/>
              </a:defRPr>
            </a:lvl8pPr>
            <a:lvl9pPr marL="3886200" indent="-228600" eaLnBrk="0" fontAlgn="base" hangingPunct="0">
              <a:spcBef>
                <a:spcPct val="0"/>
              </a:spcBef>
              <a:spcAft>
                <a:spcPct val="0"/>
              </a:spcAft>
              <a:defRPr sz="2100">
                <a:solidFill>
                  <a:schemeClr val="tx1"/>
                </a:solidFill>
                <a:latin typeface="Arial Narrow" pitchFamily="34" charset="0"/>
              </a:defRPr>
            </a:lvl9pPr>
          </a:lstStyle>
          <a:p>
            <a:pPr eaLnBrk="1" hangingPunct="1"/>
            <a:endParaRPr lang="en-US" altLang="en-US" sz="375"/>
          </a:p>
        </p:txBody>
      </p:sp>
    </p:spTree>
    <p:extLst>
      <p:ext uri="{BB962C8B-B14F-4D97-AF65-F5344CB8AC3E}">
        <p14:creationId xmlns:p14="http://schemas.microsoft.com/office/powerpoint/2010/main" val="396565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ctr" defTabSz="201981" rtl="0" eaLnBrk="0" fontAlgn="base" hangingPunct="0">
        <a:spcBef>
          <a:spcPct val="0"/>
        </a:spcBef>
        <a:spcAft>
          <a:spcPct val="0"/>
        </a:spcAft>
        <a:defRPr sz="1893">
          <a:solidFill>
            <a:srgbClr val="FFFFFF"/>
          </a:solidFill>
          <a:latin typeface="+mj-lt"/>
          <a:ea typeface="+mj-ea"/>
          <a:cs typeface="+mj-cs"/>
        </a:defRPr>
      </a:lvl1pPr>
      <a:lvl2pPr algn="ctr" defTabSz="201981" rtl="0" eaLnBrk="0" fontAlgn="base" hangingPunct="0">
        <a:spcBef>
          <a:spcPct val="0"/>
        </a:spcBef>
        <a:spcAft>
          <a:spcPct val="0"/>
        </a:spcAft>
        <a:defRPr sz="1893">
          <a:solidFill>
            <a:srgbClr val="FFFFFF"/>
          </a:solidFill>
          <a:latin typeface="Arial Black" pitchFamily="34" charset="0"/>
        </a:defRPr>
      </a:lvl2pPr>
      <a:lvl3pPr algn="ctr" defTabSz="201981" rtl="0" eaLnBrk="0" fontAlgn="base" hangingPunct="0">
        <a:spcBef>
          <a:spcPct val="0"/>
        </a:spcBef>
        <a:spcAft>
          <a:spcPct val="0"/>
        </a:spcAft>
        <a:defRPr sz="1893">
          <a:solidFill>
            <a:srgbClr val="FFFFFF"/>
          </a:solidFill>
          <a:latin typeface="Arial Black" pitchFamily="34" charset="0"/>
        </a:defRPr>
      </a:lvl3pPr>
      <a:lvl4pPr algn="ctr" defTabSz="201981" rtl="0" eaLnBrk="0" fontAlgn="base" hangingPunct="0">
        <a:spcBef>
          <a:spcPct val="0"/>
        </a:spcBef>
        <a:spcAft>
          <a:spcPct val="0"/>
        </a:spcAft>
        <a:defRPr sz="1893">
          <a:solidFill>
            <a:srgbClr val="FFFFFF"/>
          </a:solidFill>
          <a:latin typeface="Arial Black" pitchFamily="34" charset="0"/>
        </a:defRPr>
      </a:lvl4pPr>
      <a:lvl5pPr algn="ctr" defTabSz="201981" rtl="0" eaLnBrk="0" fontAlgn="base" hangingPunct="0">
        <a:spcBef>
          <a:spcPct val="0"/>
        </a:spcBef>
        <a:spcAft>
          <a:spcPct val="0"/>
        </a:spcAft>
        <a:defRPr sz="1893">
          <a:solidFill>
            <a:srgbClr val="FFFFFF"/>
          </a:solidFill>
          <a:latin typeface="Arial Black" pitchFamily="34" charset="0"/>
        </a:defRPr>
      </a:lvl5pPr>
      <a:lvl6pPr marL="141534" algn="ctr" defTabSz="201981" rtl="0" fontAlgn="base">
        <a:spcBef>
          <a:spcPct val="0"/>
        </a:spcBef>
        <a:spcAft>
          <a:spcPct val="0"/>
        </a:spcAft>
        <a:defRPr sz="1893">
          <a:solidFill>
            <a:srgbClr val="FFFFFF"/>
          </a:solidFill>
          <a:latin typeface="Arial Black" pitchFamily="34" charset="0"/>
        </a:defRPr>
      </a:lvl6pPr>
      <a:lvl7pPr marL="283068" algn="ctr" defTabSz="201981" rtl="0" fontAlgn="base">
        <a:spcBef>
          <a:spcPct val="0"/>
        </a:spcBef>
        <a:spcAft>
          <a:spcPct val="0"/>
        </a:spcAft>
        <a:defRPr sz="1893">
          <a:solidFill>
            <a:srgbClr val="FFFFFF"/>
          </a:solidFill>
          <a:latin typeface="Arial Black" pitchFamily="34" charset="0"/>
        </a:defRPr>
      </a:lvl7pPr>
      <a:lvl8pPr marL="424603" algn="ctr" defTabSz="201981" rtl="0" fontAlgn="base">
        <a:spcBef>
          <a:spcPct val="0"/>
        </a:spcBef>
        <a:spcAft>
          <a:spcPct val="0"/>
        </a:spcAft>
        <a:defRPr sz="1893">
          <a:solidFill>
            <a:srgbClr val="FFFFFF"/>
          </a:solidFill>
          <a:latin typeface="Arial Black" pitchFamily="34" charset="0"/>
        </a:defRPr>
      </a:lvl8pPr>
      <a:lvl9pPr marL="566137" algn="ctr" defTabSz="201981" rtl="0" fontAlgn="base">
        <a:spcBef>
          <a:spcPct val="0"/>
        </a:spcBef>
        <a:spcAft>
          <a:spcPct val="0"/>
        </a:spcAft>
        <a:defRPr sz="1893">
          <a:solidFill>
            <a:srgbClr val="FFFFFF"/>
          </a:solidFill>
          <a:latin typeface="Arial Black" pitchFamily="34" charset="0"/>
        </a:defRPr>
      </a:lvl9pPr>
    </p:titleStyle>
    <p:bodyStyle>
      <a:lvl1pPr marL="75682" indent="-75682" algn="l" defTabSz="201981" rtl="0" eaLnBrk="0" fontAlgn="base" hangingPunct="0">
        <a:spcBef>
          <a:spcPct val="20000"/>
        </a:spcBef>
        <a:spcAft>
          <a:spcPct val="0"/>
        </a:spcAft>
        <a:buChar char="•"/>
        <a:defRPr sz="643">
          <a:solidFill>
            <a:schemeClr val="tx1"/>
          </a:solidFill>
          <a:latin typeface="+mn-lt"/>
          <a:ea typeface="+mn-ea"/>
          <a:cs typeface="+mn-cs"/>
        </a:defRPr>
      </a:lvl1pPr>
      <a:lvl2pPr marL="163649" indent="-62413" algn="l" defTabSz="201981" rtl="0" eaLnBrk="0" fontAlgn="base" hangingPunct="0">
        <a:spcBef>
          <a:spcPct val="20000"/>
        </a:spcBef>
        <a:spcAft>
          <a:spcPct val="0"/>
        </a:spcAft>
        <a:buChar char="–"/>
        <a:defRPr sz="643">
          <a:solidFill>
            <a:schemeClr val="tx1"/>
          </a:solidFill>
          <a:latin typeface="+mn-lt"/>
        </a:defRPr>
      </a:lvl2pPr>
      <a:lvl3pPr marL="252599" indent="-50618" algn="l" defTabSz="201981" rtl="0" eaLnBrk="0" fontAlgn="base" hangingPunct="0">
        <a:spcBef>
          <a:spcPct val="20000"/>
        </a:spcBef>
        <a:spcAft>
          <a:spcPct val="0"/>
        </a:spcAft>
        <a:buChar char="•"/>
        <a:defRPr sz="518">
          <a:solidFill>
            <a:schemeClr val="tx1"/>
          </a:solidFill>
          <a:latin typeface="+mn-lt"/>
        </a:defRPr>
      </a:lvl3pPr>
      <a:lvl4pPr marL="353836" indent="-50618" algn="l" defTabSz="201981" rtl="0" eaLnBrk="0" fontAlgn="base" hangingPunct="0">
        <a:spcBef>
          <a:spcPct val="20000"/>
        </a:spcBef>
        <a:spcAft>
          <a:spcPct val="0"/>
        </a:spcAft>
        <a:buChar char="–"/>
        <a:defRPr sz="429">
          <a:solidFill>
            <a:schemeClr val="tx1"/>
          </a:solidFill>
          <a:latin typeface="+mn-lt"/>
        </a:defRPr>
      </a:lvl4pPr>
      <a:lvl5pPr marL="455072" indent="-50618" algn="l" defTabSz="201981" rtl="0" eaLnBrk="0" fontAlgn="base" hangingPunct="0">
        <a:spcBef>
          <a:spcPct val="20000"/>
        </a:spcBef>
        <a:spcAft>
          <a:spcPct val="0"/>
        </a:spcAft>
        <a:buChar char="»"/>
        <a:defRPr sz="429">
          <a:solidFill>
            <a:schemeClr val="tx1"/>
          </a:solidFill>
          <a:latin typeface="+mn-lt"/>
        </a:defRPr>
      </a:lvl5pPr>
      <a:lvl6pPr marL="596606" indent="-50618" algn="l" defTabSz="201981" rtl="0" fontAlgn="base">
        <a:spcBef>
          <a:spcPct val="20000"/>
        </a:spcBef>
        <a:spcAft>
          <a:spcPct val="0"/>
        </a:spcAft>
        <a:buChar char="»"/>
        <a:defRPr sz="429">
          <a:solidFill>
            <a:schemeClr val="tx1"/>
          </a:solidFill>
          <a:latin typeface="+mn-lt"/>
        </a:defRPr>
      </a:lvl6pPr>
      <a:lvl7pPr marL="738140" indent="-50618" algn="l" defTabSz="201981" rtl="0" fontAlgn="base">
        <a:spcBef>
          <a:spcPct val="20000"/>
        </a:spcBef>
        <a:spcAft>
          <a:spcPct val="0"/>
        </a:spcAft>
        <a:buChar char="»"/>
        <a:defRPr sz="429">
          <a:solidFill>
            <a:schemeClr val="tx1"/>
          </a:solidFill>
          <a:latin typeface="+mn-lt"/>
        </a:defRPr>
      </a:lvl7pPr>
      <a:lvl8pPr marL="879674" indent="-50618" algn="l" defTabSz="201981" rtl="0" fontAlgn="base">
        <a:spcBef>
          <a:spcPct val="20000"/>
        </a:spcBef>
        <a:spcAft>
          <a:spcPct val="0"/>
        </a:spcAft>
        <a:buChar char="»"/>
        <a:defRPr sz="429">
          <a:solidFill>
            <a:schemeClr val="tx1"/>
          </a:solidFill>
          <a:latin typeface="+mn-lt"/>
        </a:defRPr>
      </a:lvl8pPr>
      <a:lvl9pPr marL="1021209" indent="-50618" algn="l" defTabSz="201981" rtl="0" fontAlgn="base">
        <a:spcBef>
          <a:spcPct val="20000"/>
        </a:spcBef>
        <a:spcAft>
          <a:spcPct val="0"/>
        </a:spcAft>
        <a:buChar char="»"/>
        <a:defRPr sz="429">
          <a:solidFill>
            <a:schemeClr val="tx1"/>
          </a:solidFill>
          <a:latin typeface="+mn-lt"/>
        </a:defRPr>
      </a:lvl9pPr>
    </p:bodyStyle>
    <p:otherStyle>
      <a:defPPr>
        <a:defRPr lang="en-US"/>
      </a:defPPr>
      <a:lvl1pPr marL="0" algn="l" defTabSz="283068" rtl="0" eaLnBrk="1" latinLnBrk="0" hangingPunct="1">
        <a:defRPr sz="554" kern="1200">
          <a:solidFill>
            <a:schemeClr val="tx1"/>
          </a:solidFill>
          <a:latin typeface="+mn-lt"/>
          <a:ea typeface="+mn-ea"/>
          <a:cs typeface="+mn-cs"/>
        </a:defRPr>
      </a:lvl1pPr>
      <a:lvl2pPr marL="141534" algn="l" defTabSz="283068" rtl="0" eaLnBrk="1" latinLnBrk="0" hangingPunct="1">
        <a:defRPr sz="554" kern="1200">
          <a:solidFill>
            <a:schemeClr val="tx1"/>
          </a:solidFill>
          <a:latin typeface="+mn-lt"/>
          <a:ea typeface="+mn-ea"/>
          <a:cs typeface="+mn-cs"/>
        </a:defRPr>
      </a:lvl2pPr>
      <a:lvl3pPr marL="283068" algn="l" defTabSz="283068" rtl="0" eaLnBrk="1" latinLnBrk="0" hangingPunct="1">
        <a:defRPr sz="554" kern="1200">
          <a:solidFill>
            <a:schemeClr val="tx1"/>
          </a:solidFill>
          <a:latin typeface="+mn-lt"/>
          <a:ea typeface="+mn-ea"/>
          <a:cs typeface="+mn-cs"/>
        </a:defRPr>
      </a:lvl3pPr>
      <a:lvl4pPr marL="424603" algn="l" defTabSz="283068" rtl="0" eaLnBrk="1" latinLnBrk="0" hangingPunct="1">
        <a:defRPr sz="554" kern="1200">
          <a:solidFill>
            <a:schemeClr val="tx1"/>
          </a:solidFill>
          <a:latin typeface="+mn-lt"/>
          <a:ea typeface="+mn-ea"/>
          <a:cs typeface="+mn-cs"/>
        </a:defRPr>
      </a:lvl4pPr>
      <a:lvl5pPr marL="566137" algn="l" defTabSz="283068" rtl="0" eaLnBrk="1" latinLnBrk="0" hangingPunct="1">
        <a:defRPr sz="554" kern="1200">
          <a:solidFill>
            <a:schemeClr val="tx1"/>
          </a:solidFill>
          <a:latin typeface="+mn-lt"/>
          <a:ea typeface="+mn-ea"/>
          <a:cs typeface="+mn-cs"/>
        </a:defRPr>
      </a:lvl5pPr>
      <a:lvl6pPr marL="707671" algn="l" defTabSz="283068" rtl="0" eaLnBrk="1" latinLnBrk="0" hangingPunct="1">
        <a:defRPr sz="554" kern="1200">
          <a:solidFill>
            <a:schemeClr val="tx1"/>
          </a:solidFill>
          <a:latin typeface="+mn-lt"/>
          <a:ea typeface="+mn-ea"/>
          <a:cs typeface="+mn-cs"/>
        </a:defRPr>
      </a:lvl6pPr>
      <a:lvl7pPr marL="849205" algn="l" defTabSz="283068" rtl="0" eaLnBrk="1" latinLnBrk="0" hangingPunct="1">
        <a:defRPr sz="554" kern="1200">
          <a:solidFill>
            <a:schemeClr val="tx1"/>
          </a:solidFill>
          <a:latin typeface="+mn-lt"/>
          <a:ea typeface="+mn-ea"/>
          <a:cs typeface="+mn-cs"/>
        </a:defRPr>
      </a:lvl7pPr>
      <a:lvl8pPr marL="990739" algn="l" defTabSz="283068" rtl="0" eaLnBrk="1" latinLnBrk="0" hangingPunct="1">
        <a:defRPr sz="554" kern="1200">
          <a:solidFill>
            <a:schemeClr val="tx1"/>
          </a:solidFill>
          <a:latin typeface="+mn-lt"/>
          <a:ea typeface="+mn-ea"/>
          <a:cs typeface="+mn-cs"/>
        </a:defRPr>
      </a:lvl8pPr>
      <a:lvl9pPr marL="1132274" algn="l" defTabSz="283068" rtl="0" eaLnBrk="1" latinLnBrk="0" hangingPunct="1">
        <a:defRPr sz="5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hyperlink" Target="https://www.comparemaine.org/?page=rx-cost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gcc02.safelinks.protection.outlook.com/?url=https://nahdo.us2.list-manage.com/track/click?u%3D53d6a039fa2e0e4a0cd40c228%26id%3De025b2b183%26e%3D069700f528&amp;data=04|01|Karynlee.Harrington@maine.gov|842b336efdaa498dd9e508d8a74b2ff2|413fa8ab207d4b629bcdea1a8f2f864e|0|0|637443290348775221|Unknown|TWFpbGZsb3d8eyJWIjoiMC4wLjAwMDAiLCJQIjoiV2luMzIiLCJBTiI6Ik1haWwiLCJXVCI6Mn0%3D|1000&amp;sdata=FcUa0iKwOhe7zabMgeaLrspEm7tCjqrfuaDtsQ3I3VA%3D&amp;reserved=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1"/>
            <a:ext cx="10115203" cy="1737360"/>
          </a:xfrm>
        </p:spPr>
        <p:txBody>
          <a:bodyPr>
            <a:normAutofit/>
          </a:bodyPr>
          <a:lstStyle/>
          <a:p>
            <a:r>
              <a:rPr lang="en-US" b="1" dirty="0">
                <a:solidFill>
                  <a:schemeClr val="tx1"/>
                </a:solidFill>
              </a:rPr>
              <a:t>Content</a:t>
            </a:r>
          </a:p>
        </p:txBody>
      </p:sp>
      <p:sp>
        <p:nvSpPr>
          <p:cNvPr id="3" name="Content Placeholder 2"/>
          <p:cNvSpPr>
            <a:spLocks noGrp="1"/>
          </p:cNvSpPr>
          <p:nvPr>
            <p:ph idx="1"/>
          </p:nvPr>
        </p:nvSpPr>
        <p:spPr>
          <a:xfrm>
            <a:off x="1097279" y="2039814"/>
            <a:ext cx="11036568" cy="4268221"/>
          </a:xfrm>
        </p:spPr>
        <p:txBody>
          <a:bodyPr>
            <a:noAutofit/>
          </a:bodyPr>
          <a:lstStyle/>
          <a:p>
            <a:pPr marL="514350" indent="-514350">
              <a:buFont typeface="+mj-lt"/>
              <a:buAutoNum type="arabicPeriod"/>
            </a:pPr>
            <a:r>
              <a:rPr lang="en-US" sz="1400" dirty="0">
                <a:solidFill>
                  <a:schemeClr val="tx1"/>
                </a:solidFill>
              </a:rPr>
              <a:t>Rulemaking Timeline for Non-Claims Based Payments</a:t>
            </a:r>
          </a:p>
          <a:p>
            <a:pPr marL="514350" indent="-514350">
              <a:buFont typeface="+mj-lt"/>
              <a:buAutoNum type="arabicPeriod"/>
            </a:pPr>
            <a:r>
              <a:rPr lang="en-US" sz="1400" dirty="0">
                <a:solidFill>
                  <a:schemeClr val="tx1"/>
                </a:solidFill>
              </a:rPr>
              <a:t>APCD Federal Grant Opportunity</a:t>
            </a:r>
          </a:p>
          <a:p>
            <a:pPr marL="514350" indent="-514350">
              <a:buFont typeface="+mj-lt"/>
              <a:buAutoNum type="arabicPeriod"/>
            </a:pPr>
            <a:r>
              <a:rPr lang="en-US" sz="1400" dirty="0">
                <a:solidFill>
                  <a:schemeClr val="tx1"/>
                </a:solidFill>
              </a:rPr>
              <a:t>CompareMaine Version 9.0</a:t>
            </a:r>
          </a:p>
          <a:p>
            <a:pPr marL="514350" indent="-514350">
              <a:buFont typeface="+mj-lt"/>
              <a:buAutoNum type="arabicPeriod"/>
            </a:pPr>
            <a:r>
              <a:rPr lang="en-US" sz="1400" dirty="0">
                <a:solidFill>
                  <a:schemeClr val="tx1"/>
                </a:solidFill>
              </a:rPr>
              <a:t>MOU between MHDO and DHHS</a:t>
            </a:r>
          </a:p>
          <a:p>
            <a:pPr marL="514350" indent="-514350">
              <a:buFont typeface="+mj-lt"/>
              <a:buAutoNum type="arabicPeriod"/>
            </a:pPr>
            <a:r>
              <a:rPr lang="en-US" sz="1400" dirty="0">
                <a:solidFill>
                  <a:schemeClr val="tx1"/>
                </a:solidFill>
              </a:rPr>
              <a:t>Public Law Chapter 668, </a:t>
            </a:r>
            <a:r>
              <a:rPr lang="en-US" sz="1400" i="1" dirty="0"/>
              <a:t>An Act To Protect Consumers from Surprise Emergency Medical Bills &amp; </a:t>
            </a:r>
            <a:r>
              <a:rPr lang="en-US" sz="1400" dirty="0"/>
              <a:t>Impact on MHDO</a:t>
            </a:r>
          </a:p>
          <a:p>
            <a:pPr marL="514350" indent="-514350">
              <a:buFont typeface="+mj-lt"/>
              <a:buAutoNum type="arabicPeriod"/>
            </a:pPr>
            <a:r>
              <a:rPr lang="en-US" sz="1400" dirty="0">
                <a:solidFill>
                  <a:schemeClr val="tx1"/>
                </a:solidFill>
              </a:rPr>
              <a:t>Status of Rx Reports, PL Chapters 406 &amp; 470</a:t>
            </a:r>
            <a:endParaRPr lang="en-US" sz="1400" dirty="0"/>
          </a:p>
          <a:p>
            <a:pPr marL="514350" indent="-514350">
              <a:buFont typeface="+mj-lt"/>
              <a:buAutoNum type="arabicPeriod"/>
            </a:pPr>
            <a:r>
              <a:rPr lang="en-US" sz="1400" dirty="0"/>
              <a:t>Legislative Session</a:t>
            </a:r>
          </a:p>
          <a:p>
            <a:pPr marL="806958" lvl="1" indent="-514350">
              <a:buFont typeface="+mj-lt"/>
              <a:buAutoNum type="arabicPeriod"/>
            </a:pPr>
            <a:r>
              <a:rPr lang="en-US" sz="1400" dirty="0">
                <a:solidFill>
                  <a:schemeClr val="tx1"/>
                </a:solidFill>
              </a:rPr>
              <a:t>Health Coverage, Insurance and Financial Services (HCIFS) Committee Membership</a:t>
            </a:r>
          </a:p>
          <a:p>
            <a:pPr marL="806958" lvl="1" indent="-514350">
              <a:buFont typeface="+mj-lt"/>
              <a:buAutoNum type="arabicPeriod"/>
            </a:pPr>
            <a:r>
              <a:rPr lang="en-US" sz="1400" dirty="0">
                <a:solidFill>
                  <a:schemeClr val="tx1"/>
                </a:solidFill>
              </a:rPr>
              <a:t>LR’s/LD’s of Interest to MHDO</a:t>
            </a:r>
          </a:p>
          <a:p>
            <a:pPr marL="806958" lvl="1" indent="-514350">
              <a:buFont typeface="+mj-lt"/>
              <a:buAutoNum type="arabicPeriod"/>
            </a:pPr>
            <a:r>
              <a:rPr lang="en-US" sz="1400" dirty="0">
                <a:solidFill>
                  <a:schemeClr val="tx1"/>
                </a:solidFill>
              </a:rPr>
              <a:t>Briefing on public hearing before HCIFS LD 41 (Chapter 570,Uniform Reporting System for Prescription Drug Price Data Sets, a major substantive rule of the MHDO)</a:t>
            </a:r>
          </a:p>
          <a:p>
            <a:pPr marL="514350" indent="-514350">
              <a:buFont typeface="+mj-lt"/>
              <a:buAutoNum type="arabicPeriod"/>
            </a:pPr>
            <a:r>
              <a:rPr lang="en-US" sz="1400" dirty="0">
                <a:solidFill>
                  <a:schemeClr val="tx1"/>
                </a:solidFill>
              </a:rPr>
              <a:t>Maine Quality Forum Update</a:t>
            </a:r>
          </a:p>
          <a:p>
            <a:pPr marL="635508" lvl="1" indent="-342900">
              <a:buFont typeface="Wingdings" panose="05000000000000000000" pitchFamily="2" charset="2"/>
              <a:buChar char="§"/>
            </a:pPr>
            <a:r>
              <a:rPr lang="en-US" sz="1400" dirty="0">
                <a:solidFill>
                  <a:schemeClr val="tx1"/>
                </a:solidFill>
              </a:rPr>
              <a:t>MOU with DHHS, Maine-CDC</a:t>
            </a:r>
          </a:p>
          <a:p>
            <a:pPr marL="635508" lvl="1" indent="-342900">
              <a:buFont typeface="Wingdings" panose="05000000000000000000" pitchFamily="2" charset="2"/>
              <a:buChar char="§"/>
            </a:pPr>
            <a:r>
              <a:rPr lang="en-US" sz="1400" dirty="0">
                <a:solidFill>
                  <a:schemeClr val="tx1"/>
                </a:solidFill>
              </a:rPr>
              <a:t>Primary Care Spending in State of Maine, 2021 Report</a:t>
            </a:r>
          </a:p>
          <a:p>
            <a:pPr marL="806958" lvl="1" indent="-514350">
              <a:buFont typeface="+mj-lt"/>
              <a:buAutoNum type="arabicPeriod"/>
            </a:pPr>
            <a:endParaRPr lang="en-US" sz="1400" dirty="0">
              <a:solidFill>
                <a:schemeClr val="tx1"/>
              </a:solidFill>
            </a:endParaRPr>
          </a:p>
        </p:txBody>
      </p:sp>
      <p:sp>
        <p:nvSpPr>
          <p:cNvPr id="4" name="Slide Number Placeholder 3"/>
          <p:cNvSpPr>
            <a:spLocks noGrp="1"/>
          </p:cNvSpPr>
          <p:nvPr>
            <p:ph type="sldNum" sz="quarter" idx="12"/>
          </p:nvPr>
        </p:nvSpPr>
        <p:spPr/>
        <p:txBody>
          <a:bodyPr/>
          <a:lstStyle/>
          <a:p>
            <a:r>
              <a:rPr lang="en-US" dirty="0"/>
              <a:t>Page 1</a:t>
            </a:r>
          </a:p>
        </p:txBody>
      </p:sp>
      <p:pic>
        <p:nvPicPr>
          <p:cNvPr id="7" name="Picture 6"/>
          <p:cNvPicPr>
            <a:picLocks noChangeAspect="1"/>
          </p:cNvPicPr>
          <p:nvPr/>
        </p:nvPicPr>
        <p:blipFill>
          <a:blip r:embed="rId3"/>
          <a:stretch>
            <a:fillRect/>
          </a:stretch>
        </p:blipFill>
        <p:spPr>
          <a:xfrm>
            <a:off x="3892060" y="0"/>
            <a:ext cx="4501663" cy="1055078"/>
          </a:xfrm>
          <a:prstGeom prst="rect">
            <a:avLst/>
          </a:prstGeom>
          <a:solidFill>
            <a:schemeClr val="bg1"/>
          </a:solidFill>
        </p:spPr>
      </p:pic>
      <p:sp>
        <p:nvSpPr>
          <p:cNvPr id="8" name="Footer Placeholder 7">
            <a:extLst>
              <a:ext uri="{FF2B5EF4-FFF2-40B4-BE49-F238E27FC236}">
                <a16:creationId xmlns:a16="http://schemas.microsoft.com/office/drawing/2014/main" id="{7C1BF7BC-1AD9-43D3-A3F0-C757032F0D42}"/>
              </a:ext>
            </a:extLst>
          </p:cNvPr>
          <p:cNvSpPr>
            <a:spLocks noGrp="1"/>
          </p:cNvSpPr>
          <p:nvPr>
            <p:ph type="ftr" sz="quarter" idx="11"/>
          </p:nvPr>
        </p:nvSpPr>
        <p:spPr/>
        <p:txBody>
          <a:bodyPr/>
          <a:lstStyle/>
          <a:p>
            <a:r>
              <a:rPr lang="en-US" dirty="0"/>
              <a:t>MHDO Board Meeting February 4, 2021-Discussion Document</a:t>
            </a:r>
          </a:p>
        </p:txBody>
      </p:sp>
    </p:spTree>
    <p:extLst>
      <p:ext uri="{BB962C8B-B14F-4D97-AF65-F5344CB8AC3E}">
        <p14:creationId xmlns:p14="http://schemas.microsoft.com/office/powerpoint/2010/main" val="2542654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CompareMaine </a:t>
            </a:r>
          </a:p>
        </p:txBody>
      </p:sp>
      <p:sp>
        <p:nvSpPr>
          <p:cNvPr id="3" name="Content Placeholder 2"/>
          <p:cNvSpPr>
            <a:spLocks noGrp="1"/>
          </p:cNvSpPr>
          <p:nvPr>
            <p:ph idx="1"/>
          </p:nvPr>
        </p:nvSpPr>
        <p:spPr>
          <a:xfrm>
            <a:off x="1097280" y="1737361"/>
            <a:ext cx="10115202" cy="4634564"/>
          </a:xfrm>
        </p:spPr>
        <p:txBody>
          <a:bodyPr>
            <a:normAutofit fontScale="25000" lnSpcReduction="20000"/>
          </a:bodyPr>
          <a:lstStyle/>
          <a:p>
            <a:pPr marL="0" lvl="0" indent="0">
              <a:buNone/>
            </a:pPr>
            <a:endParaRPr lang="en-US" sz="11600" dirty="0">
              <a:solidFill>
                <a:schemeClr val="tx1"/>
              </a:solidFill>
            </a:endParaRPr>
          </a:p>
          <a:p>
            <a:pPr marL="0" lvl="0" indent="0">
              <a:buNone/>
            </a:pPr>
            <a:r>
              <a:rPr lang="en-US" sz="11600" dirty="0">
                <a:solidFill>
                  <a:schemeClr val="tx1"/>
                </a:solidFill>
              </a:rPr>
              <a:t>MHDO released version 9.0 of CompareMaine in December 2020.  </a:t>
            </a:r>
          </a:p>
          <a:p>
            <a:pPr marL="0" lvl="0" indent="0">
              <a:buNone/>
            </a:pPr>
            <a:r>
              <a:rPr lang="en-US" sz="11600" dirty="0">
                <a:solidFill>
                  <a:schemeClr val="tx1"/>
                </a:solidFill>
              </a:rPr>
              <a:t>Cost data (defined as payments to providers) updated to represent the time-period </a:t>
            </a:r>
            <a:r>
              <a:rPr lang="en-US" sz="11600" b="1" dirty="0">
                <a:solidFill>
                  <a:schemeClr val="tx1"/>
                </a:solidFill>
              </a:rPr>
              <a:t>April 1, 2019-March 31, 2020</a:t>
            </a:r>
          </a:p>
          <a:p>
            <a:pPr marL="0" lvl="0" indent="0">
              <a:buNone/>
            </a:pPr>
            <a:r>
              <a:rPr lang="en-US" sz="11600" dirty="0">
                <a:solidFill>
                  <a:schemeClr val="tx1"/>
                </a:solidFill>
              </a:rPr>
              <a:t>CompareMaine reports:</a:t>
            </a:r>
          </a:p>
          <a:p>
            <a:pPr lvl="4">
              <a:buFont typeface="Wingdings" panose="05000000000000000000" pitchFamily="2" charset="2"/>
              <a:buChar char="Ø"/>
            </a:pPr>
            <a:r>
              <a:rPr lang="en-US" sz="9600" dirty="0">
                <a:solidFill>
                  <a:schemeClr val="tx1"/>
                </a:solidFill>
              </a:rPr>
              <a:t>the average payment for 260 health care procedures from 320 facilities by the top 5 commercial payers in the State</a:t>
            </a:r>
          </a:p>
          <a:p>
            <a:pPr lvl="4">
              <a:buFont typeface="Wingdings" panose="05000000000000000000" pitchFamily="2" charset="2"/>
              <a:buChar char="Ø"/>
            </a:pPr>
            <a:r>
              <a:rPr lang="en-US" sz="9600" dirty="0">
                <a:solidFill>
                  <a:schemeClr val="tx1"/>
                </a:solidFill>
              </a:rPr>
              <a:t>quality measures including patient survey ratings, preventing serious complications, preventing healthcare associated infections, falls with injury, pressure ulcers and unplanned hospital-wide readmissions</a:t>
            </a:r>
          </a:p>
          <a:p>
            <a:pPr lvl="4">
              <a:buFont typeface="Wingdings" panose="05000000000000000000" pitchFamily="2" charset="2"/>
              <a:buChar char="Ø"/>
            </a:pPr>
            <a:r>
              <a:rPr lang="en-US" sz="9600" dirty="0">
                <a:solidFill>
                  <a:schemeClr val="tx1"/>
                </a:solidFill>
              </a:rPr>
              <a:t>Top 25 Rx Reports updated for time-period July 2019-June 2020</a:t>
            </a:r>
          </a:p>
          <a:p>
            <a:r>
              <a:rPr lang="en-US" sz="11600" dirty="0"/>
              <a:t> </a:t>
            </a:r>
          </a:p>
          <a:p>
            <a:pPr lvl="0"/>
            <a:endParaRPr lang="en-US" dirty="0"/>
          </a:p>
          <a:p>
            <a:r>
              <a:rPr lang="en-US" dirty="0"/>
              <a:t> </a:t>
            </a:r>
          </a:p>
          <a:p>
            <a:pPr>
              <a:lnSpc>
                <a:spcPct val="110000"/>
              </a:lnSpc>
            </a:pPr>
            <a:endParaRPr lang="en-US" sz="2400" dirty="0">
              <a:solidFill>
                <a:schemeClr val="tx1"/>
              </a:solidFill>
            </a:endParaRPr>
          </a:p>
          <a:p>
            <a:pPr marL="1071400" lvl="6" indent="0">
              <a:lnSpc>
                <a:spcPct val="110000"/>
              </a:lnSpc>
              <a:buNone/>
            </a:pPr>
            <a:endParaRPr lang="en-US" sz="1800" b="1" dirty="0"/>
          </a:p>
          <a:p>
            <a:pPr lvl="6">
              <a:lnSpc>
                <a:spcPct val="110000"/>
              </a:lnSpc>
            </a:pPr>
            <a:endParaRPr lang="en-US" sz="400" dirty="0">
              <a:solidFill>
                <a:schemeClr val="tx1"/>
              </a:solidFill>
            </a:endParaRP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10</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 name="Picture 2" descr="CompareMaine">
            <a:extLst>
              <a:ext uri="{FF2B5EF4-FFF2-40B4-BE49-F238E27FC236}">
                <a16:creationId xmlns:a16="http://schemas.microsoft.com/office/drawing/2014/main" id="{C63B3707-8DE7-4BF5-9E02-3FF8996331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E79778C5-D88A-48D7-B726-161D82F1B43D}"/>
              </a:ext>
            </a:extLst>
          </p:cNvPr>
          <p:cNvSpPr>
            <a:spLocks noGrp="1"/>
          </p:cNvSpPr>
          <p:nvPr>
            <p:ph type="ftr" sz="quarter" idx="11"/>
          </p:nvPr>
        </p:nvSpPr>
        <p:spPr/>
        <p:txBody>
          <a:bodyPr/>
          <a:lstStyle/>
          <a:p>
            <a:r>
              <a:rPr lang="en-US" dirty="0"/>
              <a:t>MHDO Board Meeting February 4, 2021</a:t>
            </a:r>
          </a:p>
        </p:txBody>
      </p:sp>
    </p:spTree>
    <p:extLst>
      <p:ext uri="{BB962C8B-B14F-4D97-AF65-F5344CB8AC3E}">
        <p14:creationId xmlns:p14="http://schemas.microsoft.com/office/powerpoint/2010/main" val="62946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EBA21-99D9-45EF-AAEC-927B331F0413}"/>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658D76CB-0D19-44AB-B8FB-28C00CB500AF}"/>
              </a:ext>
            </a:extLst>
          </p:cNvPr>
          <p:cNvSpPr>
            <a:spLocks noGrp="1"/>
          </p:cNvSpPr>
          <p:nvPr>
            <p:ph idx="1"/>
          </p:nvPr>
        </p:nvSpPr>
        <p:spPr/>
        <p:txBody>
          <a:bodyPr/>
          <a:lstStyle/>
          <a:p>
            <a:pPr marL="0" indent="0">
              <a:buNone/>
            </a:pPr>
            <a:r>
              <a:rPr lang="en-US" dirty="0"/>
              <a:t>Team is in the process of developing the work plan for CompareMaine V.10.0</a:t>
            </a:r>
          </a:p>
          <a:p>
            <a:pPr marL="0" indent="0">
              <a:buNone/>
            </a:pPr>
            <a:r>
              <a:rPr lang="en-US" dirty="0"/>
              <a:t>Plan to present to the board at the May 6</a:t>
            </a:r>
            <a:r>
              <a:rPr lang="en-US" baseline="30000" dirty="0"/>
              <a:t>th</a:t>
            </a:r>
            <a:r>
              <a:rPr lang="en-US" dirty="0"/>
              <a:t> board meeting</a:t>
            </a:r>
          </a:p>
          <a:p>
            <a:pPr marL="0" indent="0">
              <a:buNone/>
            </a:pPr>
            <a:r>
              <a:rPr lang="en-US" dirty="0"/>
              <a:t>Release date December 2021</a:t>
            </a:r>
          </a:p>
        </p:txBody>
      </p:sp>
      <p:sp>
        <p:nvSpPr>
          <p:cNvPr id="4" name="Footer Placeholder 3">
            <a:extLst>
              <a:ext uri="{FF2B5EF4-FFF2-40B4-BE49-F238E27FC236}">
                <a16:creationId xmlns:a16="http://schemas.microsoft.com/office/drawing/2014/main" id="{BE64C754-7512-4B96-866F-3EDC4A710149}"/>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D66A4F98-D47E-49F1-A42F-98C00DB717F9}"/>
              </a:ext>
            </a:extLst>
          </p:cNvPr>
          <p:cNvSpPr>
            <a:spLocks noGrp="1"/>
          </p:cNvSpPr>
          <p:nvPr>
            <p:ph type="sldNum" sz="quarter" idx="12"/>
          </p:nvPr>
        </p:nvSpPr>
        <p:spPr/>
        <p:txBody>
          <a:bodyPr/>
          <a:lstStyle/>
          <a:p>
            <a:fld id="{4CE482DC-2269-4F26-9D2A-7E44B1A4CD85}" type="slidenum">
              <a:rPr lang="en-US" smtClean="0"/>
              <a:pPr/>
              <a:t>11</a:t>
            </a:fld>
            <a:endParaRPr lang="en-US" dirty="0"/>
          </a:p>
        </p:txBody>
      </p:sp>
      <p:pic>
        <p:nvPicPr>
          <p:cNvPr id="6" name="Picture 2" descr="CompareMaine">
            <a:extLst>
              <a:ext uri="{FF2B5EF4-FFF2-40B4-BE49-F238E27FC236}">
                <a16:creationId xmlns:a16="http://schemas.microsoft.com/office/drawing/2014/main" id="{96C6DD6E-32A9-497B-AA48-391533B14B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718" y="1011981"/>
            <a:ext cx="2223847" cy="518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453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12FF6-C386-4FF9-8B5D-D629F4A4DC0C}"/>
              </a:ext>
            </a:extLst>
          </p:cNvPr>
          <p:cNvSpPr>
            <a:spLocks noGrp="1"/>
          </p:cNvSpPr>
          <p:nvPr>
            <p:ph type="title"/>
          </p:nvPr>
        </p:nvSpPr>
        <p:spPr/>
        <p:txBody>
          <a:bodyPr/>
          <a:lstStyle/>
          <a:p>
            <a:r>
              <a:rPr lang="en-US" dirty="0"/>
              <a:t>MOU Between MHDO and DHHS</a:t>
            </a:r>
          </a:p>
        </p:txBody>
      </p:sp>
      <p:sp>
        <p:nvSpPr>
          <p:cNvPr id="3" name="Content Placeholder 2">
            <a:extLst>
              <a:ext uri="{FF2B5EF4-FFF2-40B4-BE49-F238E27FC236}">
                <a16:creationId xmlns:a16="http://schemas.microsoft.com/office/drawing/2014/main" id="{16968BD5-0D16-4D8E-86D1-F36FEE38D862}"/>
              </a:ext>
            </a:extLst>
          </p:cNvPr>
          <p:cNvSpPr>
            <a:spLocks noGrp="1"/>
          </p:cNvSpPr>
          <p:nvPr>
            <p:ph idx="1"/>
          </p:nvPr>
        </p:nvSpPr>
        <p:spPr/>
        <p:txBody>
          <a:bodyPr>
            <a:normAutofit/>
          </a:bodyPr>
          <a:lstStyle/>
          <a:p>
            <a:r>
              <a:rPr lang="en-US" b="1" dirty="0"/>
              <a:t>Purpose:  </a:t>
            </a:r>
            <a:r>
              <a:rPr lang="en-US" dirty="0"/>
              <a:t>To develop a provider database that will support the Department’s Service Locator Tool.</a:t>
            </a:r>
          </a:p>
          <a:p>
            <a:r>
              <a:rPr lang="en-US" dirty="0"/>
              <a:t>Key deliverables include:</a:t>
            </a:r>
          </a:p>
          <a:p>
            <a:pPr lvl="1"/>
            <a:r>
              <a:rPr lang="en-US" sz="1800" dirty="0">
                <a:solidFill>
                  <a:schemeClr val="tx1"/>
                </a:solidFill>
              </a:rPr>
              <a:t>Use existing MHDO claims and hospital encounter data (includes data from the National Plan and Provider Enumeration System (NPPES)) to gather baseline information to build a provider database that can be used to populate information in the provider service locator tool</a:t>
            </a:r>
          </a:p>
          <a:p>
            <a:pPr lvl="1"/>
            <a:r>
              <a:rPr lang="en-US" sz="1800" dirty="0">
                <a:solidFill>
                  <a:schemeClr val="tx1"/>
                </a:solidFill>
              </a:rPr>
              <a:t>Collaborate with the provider service locator tool vendor to define a data exchange workflow for </a:t>
            </a:r>
            <a:r>
              <a:rPr lang="en-US" sz="1800" b="1" dirty="0">
                <a:solidFill>
                  <a:schemeClr val="tx1"/>
                </a:solidFill>
              </a:rPr>
              <a:t>exporting data </a:t>
            </a:r>
            <a:r>
              <a:rPr lang="en-US" sz="1800" dirty="0">
                <a:solidFill>
                  <a:schemeClr val="tx1"/>
                </a:solidFill>
              </a:rPr>
              <a:t>from MHDO databases to the provider service locator tool </a:t>
            </a:r>
          </a:p>
          <a:p>
            <a:pPr lvl="1"/>
            <a:r>
              <a:rPr lang="en-US" sz="1800" dirty="0">
                <a:solidFill>
                  <a:schemeClr val="tx1"/>
                </a:solidFill>
              </a:rPr>
              <a:t>Collaborate with the provider service locator tool vendor to define a data exchange workflow for </a:t>
            </a:r>
            <a:r>
              <a:rPr lang="en-US" sz="1800" b="1" dirty="0">
                <a:solidFill>
                  <a:schemeClr val="tx1"/>
                </a:solidFill>
              </a:rPr>
              <a:t>receiving data </a:t>
            </a:r>
            <a:r>
              <a:rPr lang="en-US" sz="1800" dirty="0">
                <a:solidFill>
                  <a:schemeClr val="tx1"/>
                </a:solidFill>
              </a:rPr>
              <a:t>from the provider service locator tool into MHDO databases</a:t>
            </a:r>
          </a:p>
          <a:p>
            <a:pPr lvl="1"/>
            <a:endParaRPr lang="en-US" sz="1800" b="1" dirty="0"/>
          </a:p>
          <a:p>
            <a:pPr lvl="1"/>
            <a:endParaRPr lang="en-US" b="1" dirty="0"/>
          </a:p>
          <a:p>
            <a:pPr lvl="1"/>
            <a:endParaRPr lang="en-US" dirty="0"/>
          </a:p>
          <a:p>
            <a:endParaRPr lang="en-US" dirty="0"/>
          </a:p>
        </p:txBody>
      </p:sp>
      <p:sp>
        <p:nvSpPr>
          <p:cNvPr id="4" name="Footer Placeholder 3">
            <a:extLst>
              <a:ext uri="{FF2B5EF4-FFF2-40B4-BE49-F238E27FC236}">
                <a16:creationId xmlns:a16="http://schemas.microsoft.com/office/drawing/2014/main" id="{723B13BF-ED1F-4CBA-8F8F-F7394B33C4D2}"/>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9E13046D-C370-4749-BD38-6CCB7BE86C70}"/>
              </a:ext>
            </a:extLst>
          </p:cNvPr>
          <p:cNvSpPr>
            <a:spLocks noGrp="1"/>
          </p:cNvSpPr>
          <p:nvPr>
            <p:ph type="sldNum" sz="quarter" idx="12"/>
          </p:nvPr>
        </p:nvSpPr>
        <p:spPr/>
        <p:txBody>
          <a:bodyPr/>
          <a:lstStyle/>
          <a:p>
            <a:fld id="{4CE482DC-2269-4F26-9D2A-7E44B1A4CD85}" type="slidenum">
              <a:rPr lang="en-US" smtClean="0"/>
              <a:pPr/>
              <a:t>12</a:t>
            </a:fld>
            <a:endParaRPr lang="en-US" dirty="0"/>
          </a:p>
        </p:txBody>
      </p:sp>
    </p:spTree>
    <p:extLst>
      <p:ext uri="{BB962C8B-B14F-4D97-AF65-F5344CB8AC3E}">
        <p14:creationId xmlns:p14="http://schemas.microsoft.com/office/powerpoint/2010/main" val="3253720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448D3-D196-4D9E-A93F-06CAC0D281D0}"/>
              </a:ext>
            </a:extLst>
          </p:cNvPr>
          <p:cNvSpPr>
            <a:spLocks noGrp="1"/>
          </p:cNvSpPr>
          <p:nvPr>
            <p:ph type="title"/>
          </p:nvPr>
        </p:nvSpPr>
        <p:spPr/>
        <p:txBody>
          <a:bodyPr/>
          <a:lstStyle/>
          <a:p>
            <a:r>
              <a:rPr lang="en-US" dirty="0"/>
              <a:t>MHDO Provider Directory-Overview</a:t>
            </a:r>
          </a:p>
        </p:txBody>
      </p:sp>
      <p:sp>
        <p:nvSpPr>
          <p:cNvPr id="3" name="Content Placeholder 2">
            <a:extLst>
              <a:ext uri="{FF2B5EF4-FFF2-40B4-BE49-F238E27FC236}">
                <a16:creationId xmlns:a16="http://schemas.microsoft.com/office/drawing/2014/main" id="{5DCE9F2E-B52C-4E9D-9414-16949EF162E4}"/>
              </a:ext>
            </a:extLst>
          </p:cNvPr>
          <p:cNvSpPr>
            <a:spLocks noGrp="1"/>
          </p:cNvSpPr>
          <p:nvPr>
            <p:ph idx="1"/>
          </p:nvPr>
        </p:nvSpPr>
        <p:spPr/>
        <p:txBody>
          <a:bodyPr>
            <a:normAutofit fontScale="85000" lnSpcReduction="20000"/>
          </a:bodyPr>
          <a:lstStyle/>
          <a:p>
            <a:pPr marL="0" indent="0">
              <a:buNone/>
            </a:pPr>
            <a:r>
              <a:rPr lang="en-US" dirty="0"/>
              <a:t>The MHDO Provider Database will support the management of healthcare provider information in a directory structure. </a:t>
            </a:r>
          </a:p>
          <a:p>
            <a:pPr marL="0" indent="0">
              <a:buNone/>
            </a:pPr>
            <a:r>
              <a:rPr lang="en-US" dirty="0"/>
              <a:t>The data structure will contain person-provider identity information and information about a person provider’s relationships to facility providers and health systems. </a:t>
            </a:r>
          </a:p>
          <a:p>
            <a:pPr marL="0" indent="0">
              <a:buNone/>
            </a:pPr>
            <a:r>
              <a:rPr lang="en-US" dirty="0"/>
              <a:t>The directory will list healthcare providers classified by provider type, specialties, credentials, demographics and service locations. Nesting of service locations within provider groups and health systems will also be identified. </a:t>
            </a:r>
          </a:p>
          <a:p>
            <a:pPr marL="0" indent="0">
              <a:buNone/>
            </a:pPr>
            <a:r>
              <a:rPr lang="en-US" dirty="0"/>
              <a:t>	</a:t>
            </a:r>
          </a:p>
          <a:p>
            <a:pPr marL="0" indent="0">
              <a:buNone/>
            </a:pPr>
            <a:endParaRPr lang="en-US" dirty="0"/>
          </a:p>
          <a:p>
            <a:pPr marL="0" indent="0">
              <a:buNone/>
            </a:pPr>
            <a:endParaRPr lang="en-US" dirty="0"/>
          </a:p>
        </p:txBody>
      </p:sp>
      <p:sp>
        <p:nvSpPr>
          <p:cNvPr id="4" name="Footer Placeholder 3">
            <a:extLst>
              <a:ext uri="{FF2B5EF4-FFF2-40B4-BE49-F238E27FC236}">
                <a16:creationId xmlns:a16="http://schemas.microsoft.com/office/drawing/2014/main" id="{E7D1CFCC-2445-47AF-93E5-EC22D8A58C32}"/>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A6A6A604-329A-4FDF-92EF-D7CCFD1E8BB9}"/>
              </a:ext>
            </a:extLst>
          </p:cNvPr>
          <p:cNvSpPr>
            <a:spLocks noGrp="1"/>
          </p:cNvSpPr>
          <p:nvPr>
            <p:ph type="sldNum" sz="quarter" idx="12"/>
          </p:nvPr>
        </p:nvSpPr>
        <p:spPr/>
        <p:txBody>
          <a:bodyPr/>
          <a:lstStyle/>
          <a:p>
            <a:fld id="{4CE482DC-2269-4F26-9D2A-7E44B1A4CD85}" type="slidenum">
              <a:rPr lang="en-US" smtClean="0"/>
              <a:pPr/>
              <a:t>13</a:t>
            </a:fld>
            <a:endParaRPr lang="en-US" dirty="0"/>
          </a:p>
        </p:txBody>
      </p:sp>
    </p:spTree>
    <p:extLst>
      <p:ext uri="{BB962C8B-B14F-4D97-AF65-F5344CB8AC3E}">
        <p14:creationId xmlns:p14="http://schemas.microsoft.com/office/powerpoint/2010/main" val="2599488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D2B43-C342-42A0-BFBB-C95B52E19502}"/>
              </a:ext>
            </a:extLst>
          </p:cNvPr>
          <p:cNvSpPr>
            <a:spLocks noGrp="1"/>
          </p:cNvSpPr>
          <p:nvPr>
            <p:ph type="title"/>
          </p:nvPr>
        </p:nvSpPr>
        <p:spPr/>
        <p:txBody>
          <a:bodyPr/>
          <a:lstStyle/>
          <a:p>
            <a:r>
              <a:rPr lang="en-US" b="1" dirty="0"/>
              <a:t>Example of Relationships (nesting) in the MHDO Database</a:t>
            </a:r>
            <a:endParaRPr lang="en-US" dirty="0"/>
          </a:p>
        </p:txBody>
      </p:sp>
      <p:sp>
        <p:nvSpPr>
          <p:cNvPr id="4" name="Footer Placeholder 3">
            <a:extLst>
              <a:ext uri="{FF2B5EF4-FFF2-40B4-BE49-F238E27FC236}">
                <a16:creationId xmlns:a16="http://schemas.microsoft.com/office/drawing/2014/main" id="{C8560AF9-CB20-493A-9E66-0DB1A4CD38EF}"/>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28415A2A-434D-48DC-B352-FA60476D2F84}"/>
              </a:ext>
            </a:extLst>
          </p:cNvPr>
          <p:cNvSpPr>
            <a:spLocks noGrp="1"/>
          </p:cNvSpPr>
          <p:nvPr>
            <p:ph type="sldNum" sz="quarter" idx="12"/>
          </p:nvPr>
        </p:nvSpPr>
        <p:spPr/>
        <p:txBody>
          <a:bodyPr/>
          <a:lstStyle/>
          <a:p>
            <a:fld id="{4CE482DC-2269-4F26-9D2A-7E44B1A4CD85}" type="slidenum">
              <a:rPr lang="en-US" smtClean="0"/>
              <a:pPr/>
              <a:t>14</a:t>
            </a:fld>
            <a:endParaRPr lang="en-US" dirty="0"/>
          </a:p>
        </p:txBody>
      </p:sp>
      <p:graphicFrame>
        <p:nvGraphicFramePr>
          <p:cNvPr id="6" name="Content Placeholder 5">
            <a:extLst>
              <a:ext uri="{FF2B5EF4-FFF2-40B4-BE49-F238E27FC236}">
                <a16:creationId xmlns:a16="http://schemas.microsoft.com/office/drawing/2014/main" id="{4298268A-2638-428E-8F04-A3AE500CEBB4}"/>
              </a:ext>
            </a:extLst>
          </p:cNvPr>
          <p:cNvGraphicFramePr>
            <a:graphicFrameLocks noGrp="1"/>
          </p:cNvGraphicFramePr>
          <p:nvPr>
            <p:ph idx="1"/>
          </p:nvPr>
        </p:nvGraphicFramePr>
        <p:xfrm>
          <a:off x="1096963" y="2039938"/>
          <a:ext cx="10115550"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5980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8F83D-F9C3-4499-9779-FE0F9C8417DD}"/>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93D163C1-613C-4B0C-964B-4DD3199B249F}"/>
              </a:ext>
            </a:extLst>
          </p:cNvPr>
          <p:cNvSpPr>
            <a:spLocks noGrp="1"/>
          </p:cNvSpPr>
          <p:nvPr>
            <p:ph idx="1"/>
          </p:nvPr>
        </p:nvSpPr>
        <p:spPr/>
        <p:txBody>
          <a:bodyPr/>
          <a:lstStyle/>
          <a:p>
            <a:r>
              <a:rPr lang="en-US" dirty="0"/>
              <a:t>MHDO continues to seek feedback from the broader data user community on the utility of a provider directory and will discuss the status of the Provider Directory at the February data user group meeting.</a:t>
            </a:r>
          </a:p>
          <a:p>
            <a:endParaRPr lang="en-US" dirty="0"/>
          </a:p>
        </p:txBody>
      </p:sp>
      <p:sp>
        <p:nvSpPr>
          <p:cNvPr id="4" name="Footer Placeholder 3">
            <a:extLst>
              <a:ext uri="{FF2B5EF4-FFF2-40B4-BE49-F238E27FC236}">
                <a16:creationId xmlns:a16="http://schemas.microsoft.com/office/drawing/2014/main" id="{E0B444A0-B74F-4546-B5F1-BE54658C794A}"/>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F1194232-890D-48B6-838F-E4A9F6BAA724}"/>
              </a:ext>
            </a:extLst>
          </p:cNvPr>
          <p:cNvSpPr>
            <a:spLocks noGrp="1"/>
          </p:cNvSpPr>
          <p:nvPr>
            <p:ph type="sldNum" sz="quarter" idx="12"/>
          </p:nvPr>
        </p:nvSpPr>
        <p:spPr/>
        <p:txBody>
          <a:bodyPr/>
          <a:lstStyle/>
          <a:p>
            <a:fld id="{4CE482DC-2269-4F26-9D2A-7E44B1A4CD85}" type="slidenum">
              <a:rPr lang="en-US" smtClean="0"/>
              <a:pPr/>
              <a:t>15</a:t>
            </a:fld>
            <a:endParaRPr lang="en-US" dirty="0"/>
          </a:p>
        </p:txBody>
      </p:sp>
    </p:spTree>
    <p:extLst>
      <p:ext uri="{BB962C8B-B14F-4D97-AF65-F5344CB8AC3E}">
        <p14:creationId xmlns:p14="http://schemas.microsoft.com/office/powerpoint/2010/main" val="3422361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normAutofit fontScale="90000"/>
          </a:bodyPr>
          <a:lstStyle/>
          <a:p>
            <a:r>
              <a:rPr lang="en-US" sz="3200" dirty="0">
                <a:solidFill>
                  <a:schemeClr val="tx1"/>
                </a:solidFill>
              </a:rPr>
              <a:t>Public Law Chapter 668 (LD 2105), </a:t>
            </a:r>
            <a:r>
              <a:rPr lang="en-US" sz="3200" i="1" dirty="0"/>
              <a:t>An Act To Protect Consumers from Surprise Emergency Medical Bills &amp; </a:t>
            </a:r>
            <a:r>
              <a:rPr lang="en-US" sz="3200" dirty="0"/>
              <a:t>Impact on MHDO</a:t>
            </a:r>
            <a:br>
              <a:rPr lang="en-US" sz="3200" dirty="0"/>
            </a:br>
            <a:endParaRPr lang="en-US" sz="3200" b="1" dirty="0"/>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16</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p:txBody>
          <a:bodyPr/>
          <a:lstStyle/>
          <a:p>
            <a:r>
              <a:rPr lang="en-US" dirty="0"/>
              <a:t>MHDO Board Meeting February 4, 2021</a:t>
            </a:r>
          </a:p>
        </p:txBody>
      </p:sp>
      <p:sp>
        <p:nvSpPr>
          <p:cNvPr id="12" name="Content Placeholder 2">
            <a:extLst>
              <a:ext uri="{FF2B5EF4-FFF2-40B4-BE49-F238E27FC236}">
                <a16:creationId xmlns:a16="http://schemas.microsoft.com/office/drawing/2014/main" id="{32CE1099-90B3-4F4F-86FF-53E0798B1819}"/>
              </a:ext>
            </a:extLst>
          </p:cNvPr>
          <p:cNvSpPr>
            <a:spLocks noGrp="1"/>
          </p:cNvSpPr>
          <p:nvPr>
            <p:ph idx="1"/>
          </p:nvPr>
        </p:nvSpPr>
        <p:spPr>
          <a:xfrm>
            <a:off x="1096962" y="2039938"/>
            <a:ext cx="10333037" cy="3829050"/>
          </a:xfrm>
        </p:spPr>
        <p:txBody>
          <a:bodyPr>
            <a:normAutofit fontScale="55000" lnSpcReduction="20000"/>
          </a:bodyPr>
          <a:lstStyle/>
          <a:p>
            <a:r>
              <a:rPr lang="en-US" sz="3800" b="1" dirty="0"/>
              <a:t>2. Requirements. </a:t>
            </a:r>
            <a:r>
              <a:rPr lang="en-US" sz="3800" dirty="0"/>
              <a:t>With respect to a surprise bill or a bill for covered emergency services rendered by an out-of-network provider:</a:t>
            </a:r>
          </a:p>
          <a:p>
            <a:r>
              <a:rPr lang="en-US" dirty="0"/>
              <a:t>B. Except as provided for ambulance services in paragraph D, unless the carrier and out-of-network provider agree otherwise, a carrier shall reimburse the out-of- network provider or enrollee, as applicable, for health care services rendered at the average network rate under the enrollee's health care plan as payment in full, unless the carrier and out-of-network provider agree otherwise; and greater of:</a:t>
            </a:r>
          </a:p>
          <a:p>
            <a:r>
              <a:rPr lang="en-US" dirty="0"/>
              <a:t>(1) The carrier's median network rate paid for that health care service by a similar provider in the enrollee's geographic area; and</a:t>
            </a:r>
          </a:p>
          <a:p>
            <a:r>
              <a:rPr lang="en-US" dirty="0"/>
              <a:t>(2) </a:t>
            </a:r>
            <a:r>
              <a:rPr lang="en-US" dirty="0">
                <a:highlight>
                  <a:srgbClr val="FFFF00"/>
                </a:highlight>
              </a:rPr>
              <a:t>The median network rate paid </a:t>
            </a:r>
            <a:r>
              <a:rPr lang="en-US" dirty="0"/>
              <a:t>by all carriers for that health care service by a similar provider in the enrollee's geographic area </a:t>
            </a:r>
            <a:r>
              <a:rPr lang="en-US" b="1" dirty="0"/>
              <a:t>as determined by the all-payer claims database maintained by the Maine Health Data Organization </a:t>
            </a:r>
            <a:r>
              <a:rPr lang="en-US" dirty="0"/>
              <a:t>or, if Maine Health Data Organization claims data is insufficient or otherwise inapplicable, another independent medical claims database;</a:t>
            </a:r>
          </a:p>
          <a:p>
            <a:pPr marL="201168" lvl="1" indent="0">
              <a:buNone/>
            </a:pPr>
            <a:endParaRPr lang="en-US" sz="2400" dirty="0">
              <a:solidFill>
                <a:schemeClr val="tx1"/>
              </a:solidFill>
            </a:endParaRPr>
          </a:p>
        </p:txBody>
      </p:sp>
    </p:spTree>
    <p:extLst>
      <p:ext uri="{BB962C8B-B14F-4D97-AF65-F5344CB8AC3E}">
        <p14:creationId xmlns:p14="http://schemas.microsoft.com/office/powerpoint/2010/main" val="975955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E343D-282D-4324-8FCF-C234F51346D9}"/>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CB58B8DC-7B38-40C2-B1AC-9CDCE4100E75}"/>
              </a:ext>
            </a:extLst>
          </p:cNvPr>
          <p:cNvSpPr>
            <a:spLocks noGrp="1"/>
          </p:cNvSpPr>
          <p:nvPr>
            <p:ph idx="1"/>
          </p:nvPr>
        </p:nvSpPr>
        <p:spPr/>
        <p:txBody>
          <a:bodyPr>
            <a:normAutofit fontScale="55000" lnSpcReduction="20000"/>
          </a:bodyPr>
          <a:lstStyle/>
          <a:p>
            <a:r>
              <a:rPr lang="en-US" sz="4400" dirty="0"/>
              <a:t>§4303-E. Dispute resolution process for surprise bills and bills for out-of-network emergency services</a:t>
            </a:r>
            <a:endParaRPr lang="en-US" sz="3200" dirty="0"/>
          </a:p>
          <a:p>
            <a:r>
              <a:rPr lang="en-US" sz="3200" dirty="0"/>
              <a:t> </a:t>
            </a:r>
            <a:r>
              <a:rPr lang="en-US" sz="3600" dirty="0"/>
              <a:t>1. </a:t>
            </a:r>
            <a:r>
              <a:rPr lang="en-US" sz="3600" b="1" dirty="0"/>
              <a:t>Independent dispute resolution process  </a:t>
            </a:r>
            <a:r>
              <a:rPr lang="en-US" sz="3600" dirty="0"/>
              <a:t>1. C. In determining a reasonable fee for the health care services rendered, an independent dispute resolution entity shall select either the carrier's payment or the out-of-network provider's fee. The independent dispute resolution entity shall determine which amount to select based upon the conditions and factors set forth in this paragraph. In determining the reasonable fee for a health care service, an independent dispute resolution entity shall consider all relevant factors, including:</a:t>
            </a:r>
          </a:p>
          <a:p>
            <a:r>
              <a:rPr lang="en-US" sz="3600" dirty="0"/>
              <a:t>1.C.(3) </a:t>
            </a:r>
            <a:r>
              <a:rPr lang="en-US" sz="3600" dirty="0">
                <a:highlight>
                  <a:srgbClr val="FFFF00"/>
                </a:highlight>
              </a:rPr>
              <a:t>The median network rate </a:t>
            </a:r>
            <a:r>
              <a:rPr lang="en-US" sz="3600" dirty="0"/>
              <a:t>for the particular health care service performed by a provider in the same or similar specialty, </a:t>
            </a:r>
            <a:r>
              <a:rPr lang="en-US" sz="3600" b="1" dirty="0"/>
              <a:t>as determined by the all-payer claims database maintained by the Maine Health Data Organization </a:t>
            </a:r>
            <a:r>
              <a:rPr lang="en-US" sz="3600" dirty="0"/>
              <a:t>or, if Maine Health Data Organization claims data is insufficient or otherwise inapplicable, another independent medical claims database. If authorized by rule, the superintendent may enter into an agreement to obtain data from an independent medical claims database to carry out the functions of this subparagraph.</a:t>
            </a:r>
          </a:p>
          <a:p>
            <a:endParaRPr lang="en-US" dirty="0"/>
          </a:p>
        </p:txBody>
      </p:sp>
      <p:sp>
        <p:nvSpPr>
          <p:cNvPr id="4" name="Footer Placeholder 3">
            <a:extLst>
              <a:ext uri="{FF2B5EF4-FFF2-40B4-BE49-F238E27FC236}">
                <a16:creationId xmlns:a16="http://schemas.microsoft.com/office/drawing/2014/main" id="{77D30F7A-33D9-41FB-B48D-02ABED808E95}"/>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4888928A-3212-4023-874A-EFA75BB5BAE3}"/>
              </a:ext>
            </a:extLst>
          </p:cNvPr>
          <p:cNvSpPr>
            <a:spLocks noGrp="1"/>
          </p:cNvSpPr>
          <p:nvPr>
            <p:ph type="sldNum" sz="quarter" idx="12"/>
          </p:nvPr>
        </p:nvSpPr>
        <p:spPr/>
        <p:txBody>
          <a:bodyPr/>
          <a:lstStyle/>
          <a:p>
            <a:fld id="{4CE482DC-2269-4F26-9D2A-7E44B1A4CD85}" type="slidenum">
              <a:rPr lang="en-US" smtClean="0"/>
              <a:pPr/>
              <a:t>17</a:t>
            </a:fld>
            <a:endParaRPr lang="en-US" dirty="0"/>
          </a:p>
        </p:txBody>
      </p:sp>
    </p:spTree>
    <p:extLst>
      <p:ext uri="{BB962C8B-B14F-4D97-AF65-F5344CB8AC3E}">
        <p14:creationId xmlns:p14="http://schemas.microsoft.com/office/powerpoint/2010/main" val="2567164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EBF4-D3B2-4FE7-AAC6-C97F995F35D1}"/>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009FC645-AFCE-40E1-B9D3-69B7ED3B7D5C}"/>
              </a:ext>
            </a:extLst>
          </p:cNvPr>
          <p:cNvSpPr>
            <a:spLocks noGrp="1"/>
          </p:cNvSpPr>
          <p:nvPr>
            <p:ph idx="1"/>
          </p:nvPr>
        </p:nvSpPr>
        <p:spPr/>
        <p:txBody>
          <a:bodyPr>
            <a:normAutofit lnSpcReduction="10000"/>
          </a:bodyPr>
          <a:lstStyle/>
          <a:p>
            <a:pPr marL="0" indent="0">
              <a:buNone/>
            </a:pPr>
            <a:r>
              <a:rPr lang="en-US" sz="2400" dirty="0"/>
              <a:t>On 2/2 BOI was scheduled to present their analysis of Maine’s Surprise Billing law vs the Federal “No Surprises” law to HCIFS.  HCIFS was then scheduled to conduct a public hearing on LD 46, </a:t>
            </a:r>
            <a:r>
              <a:rPr lang="en-US" sz="2400" b="1" dirty="0"/>
              <a:t>An Act To Further Protect Consumers from Surprise Medical Bills. </a:t>
            </a:r>
            <a:r>
              <a:rPr lang="en-US" sz="2400" dirty="0"/>
              <a:t>Due to storm Legislature was closed.  </a:t>
            </a:r>
          </a:p>
          <a:p>
            <a:pPr marL="0" indent="0">
              <a:buNone/>
            </a:pPr>
            <a:r>
              <a:rPr lang="en-US" sz="2400" dirty="0"/>
              <a:t>Meeting with the BOI, MHDO and Maine Association of Health Plans and Payers occurred 2/3 to discuss how to move forward with the implementation of the current law in light of the data challenges (</a:t>
            </a:r>
            <a:r>
              <a:rPr lang="en-US" sz="2400" b="1" dirty="0"/>
              <a:t>No in and out of network designation pre January 2021 submissions</a:t>
            </a:r>
            <a:r>
              <a:rPr lang="en-US" sz="2400" dirty="0"/>
              <a:t>) and pending legislative action.   </a:t>
            </a:r>
          </a:p>
          <a:p>
            <a:pPr marL="0" indent="0">
              <a:buNone/>
            </a:pPr>
            <a:r>
              <a:rPr lang="en-US" sz="2400" dirty="0"/>
              <a:t>Next Steps:  BOI will discuss internally the recommendation that the payers made regarding the calculation of a median rate until such time that MHDO has the in and out of network designation.</a:t>
            </a:r>
          </a:p>
          <a:p>
            <a:endParaRPr lang="en-US" dirty="0"/>
          </a:p>
        </p:txBody>
      </p:sp>
      <p:sp>
        <p:nvSpPr>
          <p:cNvPr id="4" name="Footer Placeholder 3">
            <a:extLst>
              <a:ext uri="{FF2B5EF4-FFF2-40B4-BE49-F238E27FC236}">
                <a16:creationId xmlns:a16="http://schemas.microsoft.com/office/drawing/2014/main" id="{C79A7911-18D4-497B-9B8A-97CC01772276}"/>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FF426BB0-CDFB-4AFD-93FA-E10306BEC409}"/>
              </a:ext>
            </a:extLst>
          </p:cNvPr>
          <p:cNvSpPr>
            <a:spLocks noGrp="1"/>
          </p:cNvSpPr>
          <p:nvPr>
            <p:ph type="sldNum" sz="quarter" idx="12"/>
          </p:nvPr>
        </p:nvSpPr>
        <p:spPr/>
        <p:txBody>
          <a:bodyPr/>
          <a:lstStyle/>
          <a:p>
            <a:fld id="{4CE482DC-2269-4F26-9D2A-7E44B1A4CD85}" type="slidenum">
              <a:rPr lang="en-US" smtClean="0"/>
              <a:pPr/>
              <a:t>18</a:t>
            </a:fld>
            <a:endParaRPr lang="en-US" dirty="0"/>
          </a:p>
        </p:txBody>
      </p:sp>
    </p:spTree>
    <p:extLst>
      <p:ext uri="{BB962C8B-B14F-4D97-AF65-F5344CB8AC3E}">
        <p14:creationId xmlns:p14="http://schemas.microsoft.com/office/powerpoint/2010/main" val="4204781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B4448-92FE-43BE-A5A6-D05299719F1E}"/>
              </a:ext>
            </a:extLst>
          </p:cNvPr>
          <p:cNvSpPr>
            <a:spLocks noGrp="1"/>
          </p:cNvSpPr>
          <p:nvPr>
            <p:ph type="title"/>
          </p:nvPr>
        </p:nvSpPr>
        <p:spPr/>
        <p:txBody>
          <a:bodyPr/>
          <a:lstStyle/>
          <a:p>
            <a:r>
              <a:rPr lang="en-US" dirty="0"/>
              <a:t>MHDO’s Prescription Drug Data Sets</a:t>
            </a:r>
          </a:p>
        </p:txBody>
      </p:sp>
      <p:sp>
        <p:nvSpPr>
          <p:cNvPr id="3" name="Content Placeholder 2">
            <a:extLst>
              <a:ext uri="{FF2B5EF4-FFF2-40B4-BE49-F238E27FC236}">
                <a16:creationId xmlns:a16="http://schemas.microsoft.com/office/drawing/2014/main" id="{69D9C147-5515-4858-831A-AFD36D178B7E}"/>
              </a:ext>
            </a:extLst>
          </p:cNvPr>
          <p:cNvSpPr>
            <a:spLocks noGrp="1"/>
          </p:cNvSpPr>
          <p:nvPr>
            <p:ph idx="1"/>
          </p:nvPr>
        </p:nvSpPr>
        <p:spPr/>
        <p:txBody>
          <a:bodyPr/>
          <a:lstStyle/>
          <a:p>
            <a:pPr marL="0" lvl="0" indent="0">
              <a:buNone/>
            </a:pPr>
            <a:r>
              <a:rPr lang="en-US" sz="2800" dirty="0">
                <a:solidFill>
                  <a:prstClr val="black"/>
                </a:solidFill>
              </a:rPr>
              <a:t>All Payer Claims Data </a:t>
            </a:r>
            <a:r>
              <a:rPr lang="en-US" sz="2000" dirty="0">
                <a:solidFill>
                  <a:prstClr val="black"/>
                </a:solidFill>
              </a:rPr>
              <a:t>(includes medical and prescription drug claims)</a:t>
            </a:r>
          </a:p>
          <a:p>
            <a:pPr marL="0" indent="0">
              <a:buNone/>
            </a:pPr>
            <a:r>
              <a:rPr lang="en-US" sz="2800" dirty="0">
                <a:solidFill>
                  <a:prstClr val="black"/>
                </a:solidFill>
              </a:rPr>
              <a:t>Prescription Drug Pricing Component Data from manufacturers, wholesale distributors and pharmacy benefit managers </a:t>
            </a:r>
          </a:p>
          <a:p>
            <a:endParaRPr lang="en-US" dirty="0"/>
          </a:p>
        </p:txBody>
      </p:sp>
      <p:sp>
        <p:nvSpPr>
          <p:cNvPr id="4" name="Footer Placeholder 3">
            <a:extLst>
              <a:ext uri="{FF2B5EF4-FFF2-40B4-BE49-F238E27FC236}">
                <a16:creationId xmlns:a16="http://schemas.microsoft.com/office/drawing/2014/main" id="{DF8CF860-9266-4843-9501-2B5EBA417640}"/>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95DC543C-3A0D-4938-9C5B-8365D9A39841}"/>
              </a:ext>
            </a:extLst>
          </p:cNvPr>
          <p:cNvSpPr>
            <a:spLocks noGrp="1"/>
          </p:cNvSpPr>
          <p:nvPr>
            <p:ph type="sldNum" sz="quarter" idx="12"/>
          </p:nvPr>
        </p:nvSpPr>
        <p:spPr/>
        <p:txBody>
          <a:bodyPr/>
          <a:lstStyle/>
          <a:p>
            <a:fld id="{4CE482DC-2269-4F26-9D2A-7E44B1A4CD85}" type="slidenum">
              <a:rPr lang="en-US" smtClean="0"/>
              <a:pPr/>
              <a:t>19</a:t>
            </a:fld>
            <a:endParaRPr lang="en-US" dirty="0"/>
          </a:p>
        </p:txBody>
      </p:sp>
    </p:spTree>
    <p:extLst>
      <p:ext uri="{BB962C8B-B14F-4D97-AF65-F5344CB8AC3E}">
        <p14:creationId xmlns:p14="http://schemas.microsoft.com/office/powerpoint/2010/main" val="1059482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6607C-E83B-4C5D-BE48-4201F9913AC7}"/>
              </a:ext>
            </a:extLst>
          </p:cNvPr>
          <p:cNvSpPr>
            <a:spLocks noGrp="1"/>
          </p:cNvSpPr>
          <p:nvPr>
            <p:ph type="title"/>
          </p:nvPr>
        </p:nvSpPr>
        <p:spPr/>
        <p:txBody>
          <a:bodyPr/>
          <a:lstStyle/>
          <a:p>
            <a:r>
              <a:rPr lang="en-US" dirty="0"/>
              <a:t>Timeline for Non-Claims Based Rulemaking</a:t>
            </a:r>
          </a:p>
        </p:txBody>
      </p:sp>
      <p:sp>
        <p:nvSpPr>
          <p:cNvPr id="3" name="Content Placeholder 2">
            <a:extLst>
              <a:ext uri="{FF2B5EF4-FFF2-40B4-BE49-F238E27FC236}">
                <a16:creationId xmlns:a16="http://schemas.microsoft.com/office/drawing/2014/main" id="{B5E736FD-BCAD-4EA8-A289-9C513580522C}"/>
              </a:ext>
            </a:extLst>
          </p:cNvPr>
          <p:cNvSpPr>
            <a:spLocks noGrp="1"/>
          </p:cNvSpPr>
          <p:nvPr>
            <p:ph idx="1"/>
          </p:nvPr>
        </p:nvSpPr>
        <p:spPr/>
        <p:txBody>
          <a:bodyPr>
            <a:normAutofit/>
          </a:bodyPr>
          <a:lstStyle/>
          <a:p>
            <a:pPr marL="0" lvl="0" indent="0" hangingPunct="0">
              <a:buNone/>
            </a:pPr>
            <a:r>
              <a:rPr lang="en-US" dirty="0"/>
              <a:t>New Rule for collecting non-claims based Primary Care Provider Payments </a:t>
            </a:r>
          </a:p>
          <a:p>
            <a:pPr lvl="1" hangingPunct="0"/>
            <a:r>
              <a:rPr lang="en-US" dirty="0">
                <a:solidFill>
                  <a:srgbClr val="000000"/>
                </a:solidFill>
              </a:rPr>
              <a:t>Develop proposed rule to collect non-claims based payments from payers specifically those payments made to/for primary care (board unanimously supported in June 2020)</a:t>
            </a:r>
          </a:p>
          <a:p>
            <a:pPr lvl="1" hangingPunct="0"/>
            <a:r>
              <a:rPr lang="en-US" dirty="0">
                <a:solidFill>
                  <a:srgbClr val="000000"/>
                </a:solidFill>
              </a:rPr>
              <a:t>Identified Use Case:  State’s annual report on Primary Care Spending in State of Maine (as required by Public Law Chapter 244)</a:t>
            </a:r>
          </a:p>
          <a:p>
            <a:pPr lvl="1" hangingPunct="0"/>
            <a:r>
              <a:rPr lang="en-US" dirty="0">
                <a:solidFill>
                  <a:srgbClr val="000000"/>
                </a:solidFill>
              </a:rPr>
              <a:t>Leverage the structure(s) that currently exists in other states (MA, OR, CO, RI, VT) for the collection of non-claims based payments</a:t>
            </a:r>
          </a:p>
          <a:p>
            <a:pPr lvl="0" hangingPunct="0"/>
            <a:endParaRPr lang="en-US" i="1" dirty="0"/>
          </a:p>
          <a:p>
            <a:pPr lvl="0" hangingPunct="0"/>
            <a:endParaRPr lang="en-US" dirty="0"/>
          </a:p>
          <a:p>
            <a:endParaRPr lang="en-US" dirty="0"/>
          </a:p>
        </p:txBody>
      </p:sp>
      <p:sp>
        <p:nvSpPr>
          <p:cNvPr id="4" name="Slide Number Placeholder 3">
            <a:extLst>
              <a:ext uri="{FF2B5EF4-FFF2-40B4-BE49-F238E27FC236}">
                <a16:creationId xmlns:a16="http://schemas.microsoft.com/office/drawing/2014/main" id="{85E82D43-74F9-4452-B9A2-3041A7005C58}"/>
              </a:ext>
            </a:extLst>
          </p:cNvPr>
          <p:cNvSpPr>
            <a:spLocks noGrp="1"/>
          </p:cNvSpPr>
          <p:nvPr>
            <p:ph type="sldNum" sz="quarter" idx="12"/>
          </p:nvPr>
        </p:nvSpPr>
        <p:spPr/>
        <p:txBody>
          <a:bodyPr/>
          <a:lstStyle/>
          <a:p>
            <a:fld id="{4CE482DC-2269-4F26-9D2A-7E44B1A4CD85}" type="slidenum">
              <a:rPr lang="en-US" smtClean="0"/>
              <a:pPr/>
              <a:t>2</a:t>
            </a:fld>
            <a:endParaRPr lang="en-US" dirty="0"/>
          </a:p>
        </p:txBody>
      </p:sp>
      <p:sp>
        <p:nvSpPr>
          <p:cNvPr id="5" name="Footer Placeholder 4">
            <a:extLst>
              <a:ext uri="{FF2B5EF4-FFF2-40B4-BE49-F238E27FC236}">
                <a16:creationId xmlns:a16="http://schemas.microsoft.com/office/drawing/2014/main" id="{0D0BA0F7-FE99-440A-8E89-EC67FC6EB033}"/>
              </a:ext>
            </a:extLst>
          </p:cNvPr>
          <p:cNvSpPr>
            <a:spLocks noGrp="1"/>
          </p:cNvSpPr>
          <p:nvPr>
            <p:ph type="ftr" sz="quarter" idx="11"/>
          </p:nvPr>
        </p:nvSpPr>
        <p:spPr/>
        <p:txBody>
          <a:bodyPr/>
          <a:lstStyle/>
          <a:p>
            <a:r>
              <a:rPr lang="en-US" dirty="0"/>
              <a:t>MHDO Board Meeting February 4, 2021</a:t>
            </a:r>
          </a:p>
        </p:txBody>
      </p:sp>
    </p:spTree>
    <p:extLst>
      <p:ext uri="{BB962C8B-B14F-4D97-AF65-F5344CB8AC3E}">
        <p14:creationId xmlns:p14="http://schemas.microsoft.com/office/powerpoint/2010/main" val="1192570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2A6FB6-BAC5-41BB-A729-A1102DF24774}"/>
              </a:ext>
            </a:extLst>
          </p:cNvPr>
          <p:cNvSpPr>
            <a:spLocks noGrp="1"/>
          </p:cNvSpPr>
          <p:nvPr>
            <p:ph idx="1"/>
          </p:nvPr>
        </p:nvSpPr>
        <p:spPr>
          <a:xfrm>
            <a:off x="4501055" y="689007"/>
            <a:ext cx="6492240" cy="6293684"/>
          </a:xfrm>
        </p:spPr>
        <p:txBody>
          <a:bodyPr>
            <a:normAutofit/>
          </a:bodyPr>
          <a:lstStyle/>
          <a:p>
            <a:pPr marL="0" indent="0">
              <a:buNone/>
            </a:pPr>
            <a:r>
              <a:rPr lang="en-US" b="1" dirty="0">
                <a:solidFill>
                  <a:srgbClr val="20422A"/>
                </a:solidFill>
              </a:rPr>
              <a:t>Commercial Insurance </a:t>
            </a:r>
          </a:p>
          <a:p>
            <a:pPr marL="0" indent="0">
              <a:buNone/>
            </a:pPr>
            <a:r>
              <a:rPr lang="en-US" dirty="0"/>
              <a:t>2009: 23%</a:t>
            </a:r>
          </a:p>
          <a:p>
            <a:pPr marL="0" indent="0">
              <a:buNone/>
            </a:pPr>
            <a:r>
              <a:rPr lang="en-US" dirty="0"/>
              <a:t>2010: 23%</a:t>
            </a:r>
          </a:p>
          <a:p>
            <a:pPr marL="0" indent="0">
              <a:buNone/>
            </a:pPr>
            <a:r>
              <a:rPr lang="en-US" dirty="0"/>
              <a:t>2011: 24%</a:t>
            </a:r>
          </a:p>
          <a:p>
            <a:pPr marL="0" indent="0">
              <a:buNone/>
            </a:pPr>
            <a:r>
              <a:rPr lang="en-US" dirty="0"/>
              <a:t>2012: 24%</a:t>
            </a:r>
          </a:p>
          <a:p>
            <a:pPr marL="0" indent="0">
              <a:buNone/>
            </a:pPr>
            <a:r>
              <a:rPr lang="en-US" dirty="0"/>
              <a:t>2013: 27%</a:t>
            </a:r>
          </a:p>
          <a:p>
            <a:pPr marL="0" indent="0">
              <a:buNone/>
            </a:pPr>
            <a:r>
              <a:rPr lang="en-US" dirty="0"/>
              <a:t>2014: 28%</a:t>
            </a:r>
          </a:p>
          <a:p>
            <a:pPr marL="0" indent="0">
              <a:buNone/>
            </a:pPr>
            <a:r>
              <a:rPr lang="en-US" dirty="0"/>
              <a:t>2015: 29%</a:t>
            </a:r>
          </a:p>
          <a:p>
            <a:pPr marL="0" indent="0">
              <a:buNone/>
            </a:pPr>
            <a:r>
              <a:rPr lang="en-US" dirty="0"/>
              <a:t>2016: 39%</a:t>
            </a:r>
          </a:p>
          <a:p>
            <a:pPr marL="0" indent="0">
              <a:buNone/>
            </a:pPr>
            <a:r>
              <a:rPr lang="en-US" dirty="0"/>
              <a:t>2017: 36%</a:t>
            </a:r>
          </a:p>
          <a:p>
            <a:pPr marL="0" indent="0">
              <a:buNone/>
            </a:pPr>
            <a:r>
              <a:rPr lang="en-US" dirty="0"/>
              <a:t>2018: 36%</a:t>
            </a:r>
          </a:p>
          <a:p>
            <a:pPr marL="0" indent="0">
              <a:buNone/>
            </a:pPr>
            <a:r>
              <a:rPr lang="en-US" dirty="0">
                <a:highlight>
                  <a:srgbClr val="FFFF00"/>
                </a:highlight>
              </a:rPr>
              <a:t>2019: 35%</a:t>
            </a:r>
          </a:p>
          <a:p>
            <a:endParaRPr lang="en-US" dirty="0"/>
          </a:p>
          <a:p>
            <a:pPr marL="0" indent="0">
              <a:spcBef>
                <a:spcPts val="0"/>
              </a:spcBef>
              <a:buNone/>
            </a:pPr>
            <a:r>
              <a:rPr lang="en-US" sz="1900" dirty="0"/>
              <a:t>Source: https://mhdo.maine.gov/tableau/data.cshtml</a:t>
            </a:r>
          </a:p>
          <a:p>
            <a:endParaRPr lang="en-US" dirty="0"/>
          </a:p>
        </p:txBody>
      </p:sp>
      <p:sp>
        <p:nvSpPr>
          <p:cNvPr id="4" name="Text Placeholder 3">
            <a:extLst>
              <a:ext uri="{FF2B5EF4-FFF2-40B4-BE49-F238E27FC236}">
                <a16:creationId xmlns:a16="http://schemas.microsoft.com/office/drawing/2014/main" id="{0A47EDBE-96A6-4DBD-A042-BAB5BC45C72C}"/>
              </a:ext>
            </a:extLst>
          </p:cNvPr>
          <p:cNvSpPr>
            <a:spLocks noGrp="1"/>
          </p:cNvSpPr>
          <p:nvPr>
            <p:ph type="body" sz="half" idx="2"/>
          </p:nvPr>
        </p:nvSpPr>
        <p:spPr>
          <a:xfrm>
            <a:off x="214003" y="689007"/>
            <a:ext cx="3665270" cy="2997642"/>
          </a:xfrm>
        </p:spPr>
        <p:txBody>
          <a:bodyPr/>
          <a:lstStyle/>
          <a:p>
            <a:r>
              <a:rPr lang="en-US" dirty="0"/>
              <a:t>Pharmacy Paid Amount as a % of Medical Paid, 2009-2019 </a:t>
            </a:r>
          </a:p>
          <a:p>
            <a:r>
              <a:rPr lang="en-US" dirty="0"/>
              <a:t>(as reported in MHDO’s APCD)</a:t>
            </a:r>
          </a:p>
        </p:txBody>
      </p:sp>
      <p:sp>
        <p:nvSpPr>
          <p:cNvPr id="6" name="Slide Number Placeholder 5">
            <a:extLst>
              <a:ext uri="{FF2B5EF4-FFF2-40B4-BE49-F238E27FC236}">
                <a16:creationId xmlns:a16="http://schemas.microsoft.com/office/drawing/2014/main" id="{FEE62243-EA80-4B3D-AAAC-0E4C5A282093}"/>
              </a:ext>
            </a:extLst>
          </p:cNvPr>
          <p:cNvSpPr>
            <a:spLocks noGrp="1"/>
          </p:cNvSpPr>
          <p:nvPr>
            <p:ph type="sldNum" sz="quarter" idx="12"/>
          </p:nvPr>
        </p:nvSpPr>
        <p:spPr/>
        <p:txBody>
          <a:bodyPr/>
          <a:lstStyle/>
          <a:p>
            <a:fld id="{4FAB73BC-B049-4115-A692-8D63A059BFB8}" type="slidenum">
              <a:rPr lang="en-US" smtClean="0"/>
              <a:pPr/>
              <a:t>20</a:t>
            </a:fld>
            <a:endParaRPr lang="en-US" dirty="0"/>
          </a:p>
        </p:txBody>
      </p:sp>
      <p:pic>
        <p:nvPicPr>
          <p:cNvPr id="2" name="Picture 1">
            <a:extLst>
              <a:ext uri="{FF2B5EF4-FFF2-40B4-BE49-F238E27FC236}">
                <a16:creationId xmlns:a16="http://schemas.microsoft.com/office/drawing/2014/main" id="{ACF25723-1757-4EB8-9EBC-8945F9F9A575}"/>
              </a:ext>
            </a:extLst>
          </p:cNvPr>
          <p:cNvPicPr>
            <a:picLocks noChangeAspect="1"/>
          </p:cNvPicPr>
          <p:nvPr/>
        </p:nvPicPr>
        <p:blipFill>
          <a:blip r:embed="rId2"/>
          <a:stretch>
            <a:fillRect/>
          </a:stretch>
        </p:blipFill>
        <p:spPr>
          <a:xfrm>
            <a:off x="6323051" y="1184126"/>
            <a:ext cx="5758425" cy="4489748"/>
          </a:xfrm>
          <a:prstGeom prst="rect">
            <a:avLst/>
          </a:prstGeom>
        </p:spPr>
      </p:pic>
    </p:spTree>
    <p:extLst>
      <p:ext uri="{BB962C8B-B14F-4D97-AF65-F5344CB8AC3E}">
        <p14:creationId xmlns:p14="http://schemas.microsoft.com/office/powerpoint/2010/main" val="2784897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7433F-F0F6-40CE-BA9D-1F8EB10C74FE}"/>
              </a:ext>
            </a:extLst>
          </p:cNvPr>
          <p:cNvSpPr>
            <a:spLocks noGrp="1"/>
          </p:cNvSpPr>
          <p:nvPr>
            <p:ph type="title"/>
          </p:nvPr>
        </p:nvSpPr>
        <p:spPr/>
        <p:txBody>
          <a:bodyPr>
            <a:normAutofit/>
          </a:bodyPr>
          <a:lstStyle/>
          <a:p>
            <a:r>
              <a:rPr lang="en-US" sz="3600" dirty="0"/>
              <a:t>Public Law Chapter 406</a:t>
            </a:r>
            <a:br>
              <a:rPr lang="en-US" sz="3600" dirty="0"/>
            </a:br>
            <a:r>
              <a:rPr lang="en-US" sz="3600" dirty="0">
                <a:solidFill>
                  <a:schemeClr val="tx1">
                    <a:lumMod val="50000"/>
                    <a:lumOff val="50000"/>
                  </a:schemeClr>
                </a:solidFill>
              </a:rPr>
              <a:t>An Act to Promote Prescription Drug Price Transparency</a:t>
            </a:r>
            <a:endParaRPr lang="en-US" sz="3600" dirty="0"/>
          </a:p>
        </p:txBody>
      </p:sp>
      <p:sp>
        <p:nvSpPr>
          <p:cNvPr id="3" name="Content Placeholder 2">
            <a:extLst>
              <a:ext uri="{FF2B5EF4-FFF2-40B4-BE49-F238E27FC236}">
                <a16:creationId xmlns:a16="http://schemas.microsoft.com/office/drawing/2014/main" id="{B41C52C9-4740-4E75-9333-3B6D01A4ACBB}"/>
              </a:ext>
            </a:extLst>
          </p:cNvPr>
          <p:cNvSpPr>
            <a:spLocks noGrp="1"/>
          </p:cNvSpPr>
          <p:nvPr>
            <p:ph idx="1"/>
          </p:nvPr>
        </p:nvSpPr>
        <p:spPr/>
        <p:txBody>
          <a:bodyPr>
            <a:normAutofit fontScale="32500" lnSpcReduction="20000"/>
          </a:bodyPr>
          <a:lstStyle/>
          <a:p>
            <a:pPr marL="0" indent="0">
              <a:lnSpc>
                <a:spcPct val="100000"/>
              </a:lnSpc>
              <a:buNone/>
            </a:pPr>
            <a:r>
              <a:rPr lang="en-US" sz="7400" dirty="0"/>
              <a:t>MHDO must report annually on the following information about prescription drugs, both brand name and generic: </a:t>
            </a:r>
          </a:p>
          <a:p>
            <a:pPr marL="0" indent="0">
              <a:lnSpc>
                <a:spcPct val="100000"/>
              </a:lnSpc>
              <a:buNone/>
            </a:pPr>
            <a:endParaRPr lang="en-US" sz="2400" dirty="0"/>
          </a:p>
          <a:p>
            <a:pPr lvl="1"/>
            <a:r>
              <a:rPr lang="en-US" sz="6000" dirty="0">
                <a:solidFill>
                  <a:schemeClr val="tx1"/>
                </a:solidFill>
              </a:rPr>
              <a:t>The 25 most frequently prescribed drugs in the State</a:t>
            </a:r>
          </a:p>
          <a:p>
            <a:pPr lvl="1"/>
            <a:r>
              <a:rPr lang="en-US" sz="6000" dirty="0">
                <a:solidFill>
                  <a:schemeClr val="tx1"/>
                </a:solidFill>
              </a:rPr>
              <a:t>The 25 costliest drugs as determined by the total amount spent on those drugs in the State</a:t>
            </a:r>
          </a:p>
          <a:p>
            <a:pPr lvl="1"/>
            <a:r>
              <a:rPr lang="en-US" sz="6000" dirty="0">
                <a:solidFill>
                  <a:schemeClr val="tx1"/>
                </a:solidFill>
              </a:rPr>
              <a:t>The 25 drugs with the highest year-over-year cost increases as determined by the total amount spent  </a:t>
            </a:r>
          </a:p>
          <a:p>
            <a:pPr lvl="1"/>
            <a:endParaRPr lang="en-US" sz="3100" dirty="0">
              <a:solidFill>
                <a:schemeClr val="tx1"/>
              </a:solidFill>
            </a:endParaRPr>
          </a:p>
          <a:p>
            <a:pPr marL="201168" lvl="1" indent="0">
              <a:buNone/>
            </a:pPr>
            <a:r>
              <a:rPr lang="en-US" sz="7400" dirty="0">
                <a:solidFill>
                  <a:schemeClr val="tx1"/>
                </a:solidFill>
              </a:rPr>
              <a:t>Reports can be found here:</a:t>
            </a:r>
            <a:r>
              <a:rPr lang="en-US" sz="7400" dirty="0"/>
              <a:t>  </a:t>
            </a:r>
            <a:r>
              <a:rPr lang="en-US" sz="7400" dirty="0">
                <a:hlinkClick r:id="rId2"/>
              </a:rPr>
              <a:t>https://www.comparemaine.org/?page=rx-costs</a:t>
            </a:r>
            <a:endParaRPr lang="en-US" sz="7400" dirty="0"/>
          </a:p>
          <a:p>
            <a:pPr marL="0" indent="0">
              <a:buNone/>
            </a:pPr>
            <a:endParaRPr lang="en-US" sz="7400" dirty="0"/>
          </a:p>
          <a:p>
            <a:pPr marL="0" indent="0">
              <a:buNone/>
            </a:pPr>
            <a:endParaRPr lang="en-US" sz="1600" dirty="0"/>
          </a:p>
          <a:p>
            <a:pPr marL="0" indent="0">
              <a:buNone/>
            </a:pPr>
            <a:endParaRPr lang="en-US" sz="1600" dirty="0"/>
          </a:p>
          <a:p>
            <a:pPr marL="0" indent="0">
              <a:buNone/>
            </a:pPr>
            <a:r>
              <a:rPr lang="en-US" sz="1600" dirty="0"/>
              <a:t>Data Source:  MHDO All Payer Claims Data</a:t>
            </a:r>
            <a:endParaRPr lang="en-US" dirty="0"/>
          </a:p>
        </p:txBody>
      </p:sp>
      <p:sp>
        <p:nvSpPr>
          <p:cNvPr id="4" name="Footer Placeholder 3">
            <a:extLst>
              <a:ext uri="{FF2B5EF4-FFF2-40B4-BE49-F238E27FC236}">
                <a16:creationId xmlns:a16="http://schemas.microsoft.com/office/drawing/2014/main" id="{F7C893C4-A156-4BCC-A7E8-FE4EDF7A4DA0}"/>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62E2204B-9882-4CDD-A302-1A20A0BD4C57}"/>
              </a:ext>
            </a:extLst>
          </p:cNvPr>
          <p:cNvSpPr>
            <a:spLocks noGrp="1"/>
          </p:cNvSpPr>
          <p:nvPr>
            <p:ph type="sldNum" sz="quarter" idx="12"/>
          </p:nvPr>
        </p:nvSpPr>
        <p:spPr/>
        <p:txBody>
          <a:bodyPr/>
          <a:lstStyle/>
          <a:p>
            <a:fld id="{4CE482DC-2269-4F26-9D2A-7E44B1A4CD85}" type="slidenum">
              <a:rPr lang="en-US" smtClean="0"/>
              <a:pPr/>
              <a:t>21</a:t>
            </a:fld>
            <a:endParaRPr lang="en-US" dirty="0"/>
          </a:p>
        </p:txBody>
      </p:sp>
    </p:spTree>
    <p:extLst>
      <p:ext uri="{BB962C8B-B14F-4D97-AF65-F5344CB8AC3E}">
        <p14:creationId xmlns:p14="http://schemas.microsoft.com/office/powerpoint/2010/main" val="3618323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F4DB0-2790-4ACD-A492-F943EC953633}"/>
              </a:ext>
            </a:extLst>
          </p:cNvPr>
          <p:cNvSpPr>
            <a:spLocks noGrp="1"/>
          </p:cNvSpPr>
          <p:nvPr>
            <p:ph type="title"/>
          </p:nvPr>
        </p:nvSpPr>
        <p:spPr/>
        <p:txBody>
          <a:bodyPr>
            <a:normAutofit/>
          </a:bodyPr>
          <a:lstStyle/>
          <a:p>
            <a:r>
              <a:rPr lang="en-US" sz="4000" dirty="0"/>
              <a:t>Public Law Chapter 470</a:t>
            </a:r>
            <a:br>
              <a:rPr lang="en-US" sz="4000" dirty="0"/>
            </a:br>
            <a:r>
              <a:rPr lang="en-US" sz="4000" dirty="0">
                <a:solidFill>
                  <a:schemeClr val="tx1">
                    <a:lumMod val="50000"/>
                    <a:lumOff val="50000"/>
                  </a:schemeClr>
                </a:solidFill>
              </a:rPr>
              <a:t>An Act to Further Expand Drug Price Transparency</a:t>
            </a:r>
            <a:endParaRPr lang="en-US" sz="4000" dirty="0"/>
          </a:p>
        </p:txBody>
      </p:sp>
      <p:sp>
        <p:nvSpPr>
          <p:cNvPr id="3" name="Content Placeholder 2">
            <a:extLst>
              <a:ext uri="{FF2B5EF4-FFF2-40B4-BE49-F238E27FC236}">
                <a16:creationId xmlns:a16="http://schemas.microsoft.com/office/drawing/2014/main" id="{1C71E64F-EAED-4284-8460-F50154C097E5}"/>
              </a:ext>
            </a:extLst>
          </p:cNvPr>
          <p:cNvSpPr>
            <a:spLocks noGrp="1"/>
          </p:cNvSpPr>
          <p:nvPr>
            <p:ph idx="1"/>
          </p:nvPr>
        </p:nvSpPr>
        <p:spPr/>
        <p:txBody>
          <a:bodyPr>
            <a:normAutofit fontScale="92500" lnSpcReduction="10000"/>
          </a:bodyPr>
          <a:lstStyle/>
          <a:p>
            <a:pPr marL="0" indent="0">
              <a:buNone/>
            </a:pPr>
            <a:r>
              <a:rPr lang="en-US" dirty="0"/>
              <a:t>MHDO is required to collect data from prescription drug manufacturers, wholesale drug distributors and pharmacy benefit managers (referred to as reporting entities) as described in MHDO Rule Chapter 570</a:t>
            </a:r>
          </a:p>
          <a:p>
            <a:endParaRPr lang="en-US" dirty="0"/>
          </a:p>
          <a:p>
            <a:pPr marL="0" indent="0">
              <a:buNone/>
            </a:pPr>
            <a:r>
              <a:rPr lang="en-US" sz="3600" dirty="0"/>
              <a:t>As of December 31, 2020, there are 337 manufacturers, 182 wholesale drug distributors and 32 pharmacy benefit managers registered with MHDO.</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101E2DAF-0B86-433F-AC9A-DFCBD4AFF355}"/>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710526B2-3E35-407F-9533-DE22214A224E}"/>
              </a:ext>
            </a:extLst>
          </p:cNvPr>
          <p:cNvSpPr>
            <a:spLocks noGrp="1"/>
          </p:cNvSpPr>
          <p:nvPr>
            <p:ph type="sldNum" sz="quarter" idx="12"/>
          </p:nvPr>
        </p:nvSpPr>
        <p:spPr/>
        <p:txBody>
          <a:bodyPr/>
          <a:lstStyle/>
          <a:p>
            <a:fld id="{4CE482DC-2269-4F26-9D2A-7E44B1A4CD85}" type="slidenum">
              <a:rPr lang="en-US" smtClean="0"/>
              <a:pPr/>
              <a:t>22</a:t>
            </a:fld>
            <a:endParaRPr lang="en-US" dirty="0"/>
          </a:p>
        </p:txBody>
      </p:sp>
    </p:spTree>
    <p:extLst>
      <p:ext uri="{BB962C8B-B14F-4D97-AF65-F5344CB8AC3E}">
        <p14:creationId xmlns:p14="http://schemas.microsoft.com/office/powerpoint/2010/main" val="2365438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4E729-806D-4348-A4CA-E7BFE39D24CE}"/>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6865A61A-1F7B-4321-8C42-F3BC00175925}"/>
              </a:ext>
            </a:extLst>
          </p:cNvPr>
          <p:cNvSpPr>
            <a:spLocks noGrp="1"/>
          </p:cNvSpPr>
          <p:nvPr>
            <p:ph idx="1"/>
          </p:nvPr>
        </p:nvSpPr>
        <p:spPr/>
        <p:txBody>
          <a:bodyPr/>
          <a:lstStyle/>
          <a:p>
            <a:pPr marL="0" indent="0">
              <a:lnSpc>
                <a:spcPct val="100000"/>
              </a:lnSpc>
              <a:buNone/>
            </a:pPr>
            <a:r>
              <a:rPr lang="en-US" sz="2000" dirty="0"/>
              <a:t>MHDO must produce an annual report beginning November 1, 2020 and submit to Legislature and post on MHDO website:</a:t>
            </a:r>
          </a:p>
          <a:p>
            <a:pPr lvl="1">
              <a:lnSpc>
                <a:spcPct val="100000"/>
              </a:lnSpc>
            </a:pPr>
            <a:r>
              <a:rPr lang="en-US" sz="2000" dirty="0">
                <a:solidFill>
                  <a:schemeClr val="tx1"/>
                </a:solidFill>
              </a:rPr>
              <a:t>Information on Trends in the Cost of Prescription Drugs</a:t>
            </a:r>
          </a:p>
          <a:p>
            <a:pPr lvl="1">
              <a:lnSpc>
                <a:spcPct val="100000"/>
              </a:lnSpc>
            </a:pPr>
            <a:r>
              <a:rPr lang="en-US" sz="2000" dirty="0">
                <a:solidFill>
                  <a:schemeClr val="tx1"/>
                </a:solidFill>
              </a:rPr>
              <a:t>Analysis of Manufacturer Prices and Price Increases</a:t>
            </a:r>
          </a:p>
          <a:p>
            <a:pPr lvl="1">
              <a:lnSpc>
                <a:spcPct val="100000"/>
              </a:lnSpc>
            </a:pPr>
            <a:r>
              <a:rPr lang="en-US" sz="2000" dirty="0">
                <a:solidFill>
                  <a:schemeClr val="tx1"/>
                </a:solidFill>
              </a:rPr>
              <a:t>Major Components of Prescription Drug Pricing Along the Supply Chain</a:t>
            </a:r>
          </a:p>
          <a:p>
            <a:pPr lvl="1">
              <a:lnSpc>
                <a:spcPct val="100000"/>
              </a:lnSpc>
            </a:pPr>
            <a:r>
              <a:rPr lang="en-US" sz="2000" dirty="0">
                <a:solidFill>
                  <a:schemeClr val="tx1"/>
                </a:solidFill>
              </a:rPr>
              <a:t>Impacts on Insurance Premiums, Cost Sharing, and</a:t>
            </a:r>
          </a:p>
          <a:p>
            <a:pPr lvl="1">
              <a:lnSpc>
                <a:spcPct val="100000"/>
              </a:lnSpc>
            </a:pPr>
            <a:r>
              <a:rPr lang="en-US" sz="2000" dirty="0">
                <a:solidFill>
                  <a:schemeClr val="tx1"/>
                </a:solidFill>
              </a:rPr>
              <a:t>Other Information the MHDO Determines is Relevant to Providing Greater Consumer Awareness of the Factors Contributing to the Cost of Prescription Drugs in the State of Maine</a:t>
            </a:r>
          </a:p>
          <a:p>
            <a:pPr marL="0" indent="0">
              <a:buNone/>
            </a:pPr>
            <a:r>
              <a:rPr lang="en-US" sz="2000" b="1" dirty="0"/>
              <a:t>The report may not disclose information attributable to any particular manufacturer, wholesale drug distributor or pharmacy benefits manager.</a:t>
            </a:r>
          </a:p>
          <a:p>
            <a:endParaRPr lang="en-US" dirty="0"/>
          </a:p>
        </p:txBody>
      </p:sp>
      <p:sp>
        <p:nvSpPr>
          <p:cNvPr id="4" name="Footer Placeholder 3">
            <a:extLst>
              <a:ext uri="{FF2B5EF4-FFF2-40B4-BE49-F238E27FC236}">
                <a16:creationId xmlns:a16="http://schemas.microsoft.com/office/drawing/2014/main" id="{9E2D542A-2851-49B2-8949-3883E3FA7A8C}"/>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935626CB-C287-4949-BF1E-8A03FBE8E724}"/>
              </a:ext>
            </a:extLst>
          </p:cNvPr>
          <p:cNvSpPr>
            <a:spLocks noGrp="1"/>
          </p:cNvSpPr>
          <p:nvPr>
            <p:ph type="sldNum" sz="quarter" idx="12"/>
          </p:nvPr>
        </p:nvSpPr>
        <p:spPr/>
        <p:txBody>
          <a:bodyPr/>
          <a:lstStyle/>
          <a:p>
            <a:fld id="{4CE482DC-2269-4F26-9D2A-7E44B1A4CD85}" type="slidenum">
              <a:rPr lang="en-US" smtClean="0"/>
              <a:pPr/>
              <a:t>23</a:t>
            </a:fld>
            <a:endParaRPr lang="en-US" dirty="0"/>
          </a:p>
        </p:txBody>
      </p:sp>
    </p:spTree>
    <p:extLst>
      <p:ext uri="{BB962C8B-B14F-4D97-AF65-F5344CB8AC3E}">
        <p14:creationId xmlns:p14="http://schemas.microsoft.com/office/powerpoint/2010/main" val="3165285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40B23-0758-41AD-B304-551468DD3D6A}"/>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17F3DECA-A7AE-4082-904D-955CCD508405}"/>
              </a:ext>
            </a:extLst>
          </p:cNvPr>
          <p:cNvSpPr>
            <a:spLocks noGrp="1"/>
          </p:cNvSpPr>
          <p:nvPr>
            <p:ph idx="1"/>
          </p:nvPr>
        </p:nvSpPr>
        <p:spPr/>
        <p:txBody>
          <a:bodyPr/>
          <a:lstStyle/>
          <a:p>
            <a:pPr marL="0" indent="0">
              <a:buNone/>
            </a:pPr>
            <a:r>
              <a:rPr lang="en-US" dirty="0"/>
              <a:t>Focus of our first annual report is on describing the entities in the pharmaceutical supply chain, their roles and the financial transactions that occur within the supply chain using both MHDO prescription drug claims data and drug pricing component data</a:t>
            </a:r>
          </a:p>
          <a:p>
            <a:endParaRPr lang="en-US" dirty="0"/>
          </a:p>
          <a:p>
            <a:pPr marL="0" indent="0">
              <a:buNone/>
            </a:pPr>
            <a:r>
              <a:rPr lang="en-US" dirty="0"/>
              <a:t>Discuss feedback from the board on draft report</a:t>
            </a:r>
          </a:p>
          <a:p>
            <a:endParaRPr lang="en-US" dirty="0"/>
          </a:p>
        </p:txBody>
      </p:sp>
      <p:sp>
        <p:nvSpPr>
          <p:cNvPr id="4" name="Footer Placeholder 3">
            <a:extLst>
              <a:ext uri="{FF2B5EF4-FFF2-40B4-BE49-F238E27FC236}">
                <a16:creationId xmlns:a16="http://schemas.microsoft.com/office/drawing/2014/main" id="{7FBE52A4-9486-4F4B-B77D-7DD0AF9B3D4C}"/>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EA4A93C8-4515-4135-99C4-5463D74E8E7C}"/>
              </a:ext>
            </a:extLst>
          </p:cNvPr>
          <p:cNvSpPr>
            <a:spLocks noGrp="1"/>
          </p:cNvSpPr>
          <p:nvPr>
            <p:ph type="sldNum" sz="quarter" idx="12"/>
          </p:nvPr>
        </p:nvSpPr>
        <p:spPr/>
        <p:txBody>
          <a:bodyPr/>
          <a:lstStyle/>
          <a:p>
            <a:fld id="{4CE482DC-2269-4F26-9D2A-7E44B1A4CD85}" type="slidenum">
              <a:rPr lang="en-US" smtClean="0"/>
              <a:pPr/>
              <a:t>24</a:t>
            </a:fld>
            <a:endParaRPr lang="en-US" dirty="0"/>
          </a:p>
        </p:txBody>
      </p:sp>
    </p:spTree>
    <p:extLst>
      <p:ext uri="{BB962C8B-B14F-4D97-AF65-F5344CB8AC3E}">
        <p14:creationId xmlns:p14="http://schemas.microsoft.com/office/powerpoint/2010/main" val="2904135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lstStyle/>
          <a:p>
            <a:r>
              <a:rPr lang="en-US" b="1" dirty="0"/>
              <a:t>130th Maine Legislature</a:t>
            </a:r>
          </a:p>
        </p:txBody>
      </p:sp>
      <p:sp>
        <p:nvSpPr>
          <p:cNvPr id="3" name="Content Placeholder 2"/>
          <p:cNvSpPr>
            <a:spLocks noGrp="1"/>
          </p:cNvSpPr>
          <p:nvPr>
            <p:ph idx="1"/>
          </p:nvPr>
        </p:nvSpPr>
        <p:spPr>
          <a:xfrm>
            <a:off x="1013196" y="1737359"/>
            <a:ext cx="11073701" cy="4596063"/>
          </a:xfrm>
        </p:spPr>
        <p:txBody>
          <a:bodyPr>
            <a:normAutofit/>
          </a:bodyPr>
          <a:lstStyle/>
          <a:p>
            <a:pPr marL="0" indent="0">
              <a:lnSpc>
                <a:spcPct val="100000"/>
              </a:lnSpc>
              <a:buNone/>
            </a:pPr>
            <a:r>
              <a:rPr lang="en-US" sz="2400" dirty="0">
                <a:solidFill>
                  <a:schemeClr val="tx1"/>
                </a:solidFill>
              </a:rPr>
              <a:t>Health Coverage, Insurance and Financial Services Committee Membership</a:t>
            </a:r>
          </a:p>
          <a:p>
            <a:pPr>
              <a:lnSpc>
                <a:spcPct val="100000"/>
              </a:lnSpc>
              <a:buFont typeface="Wingdings" panose="05000000000000000000" pitchFamily="2" charset="2"/>
              <a:buChar char="Ø"/>
            </a:pPr>
            <a:endParaRPr lang="en-US" sz="500" dirty="0">
              <a:solidFill>
                <a:schemeClr val="tx1"/>
              </a:solidFill>
            </a:endParaRPr>
          </a:p>
        </p:txBody>
      </p:sp>
      <p:sp>
        <p:nvSpPr>
          <p:cNvPr id="4" name="Slide Number Placeholder 3"/>
          <p:cNvSpPr>
            <a:spLocks noGrp="1"/>
          </p:cNvSpPr>
          <p:nvPr>
            <p:ph type="sldNum" sz="quarter" idx="12"/>
          </p:nvPr>
        </p:nvSpPr>
        <p:spPr/>
        <p:txBody>
          <a:bodyPr/>
          <a:lstStyle/>
          <a:p>
            <a:pPr lvl="0">
              <a:defRPr/>
            </a:pPr>
            <a:r>
              <a:rPr lang="en-US" dirty="0"/>
              <a:t>Page </a:t>
            </a:r>
            <a:fld id="{4CE482DC-2269-4F26-9D2A-7E44B1A4CD85}" type="slidenum">
              <a:rPr kumimoji="0" lang="en-US" sz="2200" b="0" i="0" u="none" strike="noStrike" kern="1200" cap="none" spc="0" normalizeH="0" baseline="0" noProof="0" smtClean="0">
                <a:ln>
                  <a:noFill/>
                </a:ln>
                <a:solidFill>
                  <a:srgbClr val="FFFFFF"/>
                </a:solidFill>
                <a:effectLst/>
                <a:uLnTx/>
                <a:uFillTx/>
                <a:latin typeface="Calibri" panose="020F0502020204030204"/>
                <a:ea typeface="+mn-ea"/>
                <a:cs typeface="+mn-cs"/>
              </a:rPr>
              <a:pPr lvl="0">
                <a:defRPr/>
              </a:pPr>
              <a:t>25</a:t>
            </a:fld>
            <a:endParaRPr kumimoji="0" lang="en-US" sz="2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5BBECA84-68B7-4639-910F-0A41E2E81695}"/>
              </a:ext>
            </a:extLst>
          </p:cNvPr>
          <p:cNvSpPr>
            <a:spLocks noGrp="1"/>
          </p:cNvSpPr>
          <p:nvPr>
            <p:ph type="ftr" sz="quarter" idx="11"/>
          </p:nvPr>
        </p:nvSpPr>
        <p:spPr/>
        <p:txBody>
          <a:bodyPr/>
          <a:lstStyle/>
          <a:p>
            <a:r>
              <a:rPr lang="en-US" dirty="0"/>
              <a:t>MHDO Board Meeting February 4, 2021</a:t>
            </a:r>
          </a:p>
        </p:txBody>
      </p:sp>
      <p:graphicFrame>
        <p:nvGraphicFramePr>
          <p:cNvPr id="7" name="Table 6">
            <a:extLst>
              <a:ext uri="{FF2B5EF4-FFF2-40B4-BE49-F238E27FC236}">
                <a16:creationId xmlns:a16="http://schemas.microsoft.com/office/drawing/2014/main" id="{47475971-C356-4DD7-92CF-9EE206614B09}"/>
              </a:ext>
            </a:extLst>
          </p:cNvPr>
          <p:cNvGraphicFramePr>
            <a:graphicFrameLocks noGrp="1"/>
          </p:cNvGraphicFramePr>
          <p:nvPr>
            <p:extLst>
              <p:ext uri="{D42A27DB-BD31-4B8C-83A1-F6EECF244321}">
                <p14:modId xmlns:p14="http://schemas.microsoft.com/office/powerpoint/2010/main" val="2621249681"/>
              </p:ext>
            </p:extLst>
          </p:nvPr>
        </p:nvGraphicFramePr>
        <p:xfrm>
          <a:off x="4419600" y="2190750"/>
          <a:ext cx="3181350" cy="4021887"/>
        </p:xfrm>
        <a:graphic>
          <a:graphicData uri="http://schemas.openxmlformats.org/drawingml/2006/table">
            <a:tbl>
              <a:tblPr/>
              <a:tblGrid>
                <a:gridCol w="3181350">
                  <a:extLst>
                    <a:ext uri="{9D8B030D-6E8A-4147-A177-3AD203B41FA5}">
                      <a16:colId xmlns:a16="http://schemas.microsoft.com/office/drawing/2014/main" val="1005801375"/>
                    </a:ext>
                  </a:extLst>
                </a:gridCol>
              </a:tblGrid>
              <a:tr h="319127">
                <a:tc>
                  <a:txBody>
                    <a:bodyPr/>
                    <a:lstStyle/>
                    <a:p>
                      <a:r>
                        <a:rPr lang="en-US" sz="900" b="1" dirty="0"/>
                        <a:t>Senator Heather Sanborn-Chair </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713233079"/>
                  </a:ext>
                </a:extLst>
              </a:tr>
              <a:tr h="319127">
                <a:tc>
                  <a:txBody>
                    <a:bodyPr/>
                    <a:lstStyle/>
                    <a:p>
                      <a:r>
                        <a:rPr lang="en-US" sz="900" b="1" dirty="0"/>
                        <a:t>Senator Stacy Brenner</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9299724"/>
                  </a:ext>
                </a:extLst>
              </a:tr>
              <a:tr h="319127">
                <a:tc>
                  <a:txBody>
                    <a:bodyPr/>
                    <a:lstStyle/>
                    <a:p>
                      <a:r>
                        <a:rPr lang="en-US" sz="900" b="1" dirty="0"/>
                        <a:t>Senator Trey Stewart</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989626073"/>
                  </a:ext>
                </a:extLst>
              </a:tr>
              <a:tr h="319127">
                <a:tc>
                  <a:txBody>
                    <a:bodyPr/>
                    <a:lstStyle/>
                    <a:p>
                      <a:r>
                        <a:rPr lang="en-US" sz="900" b="1" dirty="0"/>
                        <a:t>Representative Denise Tepler-Chair </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432184618"/>
                  </a:ext>
                </a:extLst>
              </a:tr>
              <a:tr h="319127">
                <a:tc>
                  <a:txBody>
                    <a:bodyPr/>
                    <a:lstStyle/>
                    <a:p>
                      <a:r>
                        <a:rPr lang="en-US" sz="900" b="1" dirty="0"/>
                        <a:t>Representative Poppy Arford</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645533083"/>
                  </a:ext>
                </a:extLst>
              </a:tr>
              <a:tr h="279886">
                <a:tc>
                  <a:txBody>
                    <a:bodyPr/>
                    <a:lstStyle/>
                    <a:p>
                      <a:r>
                        <a:rPr lang="en-US" sz="900" b="1" dirty="0"/>
                        <a:t>Representative Mark Blier</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633677146"/>
                  </a:ext>
                </a:extLst>
              </a:tr>
              <a:tr h="319127">
                <a:tc>
                  <a:txBody>
                    <a:bodyPr/>
                    <a:lstStyle/>
                    <a:p>
                      <a:r>
                        <a:rPr lang="en-US" sz="900" b="1" dirty="0"/>
                        <a:t>Representative Heidi Brooks</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971357163"/>
                  </a:ext>
                </a:extLst>
              </a:tr>
              <a:tr h="319127">
                <a:tc>
                  <a:txBody>
                    <a:bodyPr/>
                    <a:lstStyle/>
                    <a:p>
                      <a:r>
                        <a:rPr lang="en-US" sz="900" b="1" dirty="0"/>
                        <a:t>Representative Jon Connor</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093929213"/>
                  </a:ext>
                </a:extLst>
              </a:tr>
              <a:tr h="319127">
                <a:tc>
                  <a:txBody>
                    <a:bodyPr/>
                    <a:lstStyle/>
                    <a:p>
                      <a:r>
                        <a:rPr lang="en-US" sz="900" b="1" dirty="0"/>
                        <a:t>Representative Richard Evans</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170185146"/>
                  </a:ext>
                </a:extLst>
              </a:tr>
              <a:tr h="319127">
                <a:tc>
                  <a:txBody>
                    <a:bodyPr/>
                    <a:lstStyle/>
                    <a:p>
                      <a:r>
                        <a:rPr lang="en-US" sz="900" b="1" dirty="0"/>
                        <a:t>Representative Kristi Mathieson</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2846432170"/>
                  </a:ext>
                </a:extLst>
              </a:tr>
              <a:tr h="319127">
                <a:tc>
                  <a:txBody>
                    <a:bodyPr/>
                    <a:lstStyle/>
                    <a:p>
                      <a:r>
                        <a:rPr lang="en-US" sz="900" b="1" dirty="0"/>
                        <a:t>Representative Gina Melaragno</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3946663749"/>
                  </a:ext>
                </a:extLst>
              </a:tr>
              <a:tr h="367419">
                <a:tc>
                  <a:txBody>
                    <a:bodyPr/>
                    <a:lstStyle/>
                    <a:p>
                      <a:r>
                        <a:rPr lang="en-US" sz="900" b="1" dirty="0"/>
                        <a:t>Representative Joshua Morris</a:t>
                      </a:r>
                      <a:endParaRPr lang="en-US" sz="900" dirty="0">
                        <a:effectLst/>
                      </a:endParaRPr>
                    </a:p>
                  </a:txBody>
                  <a:tcPr marL="45713" marR="45713" marT="22856" marB="22856" anchor="ctr">
                    <a:lnL>
                      <a:noFill/>
                    </a:lnL>
                    <a:lnR>
                      <a:noFill/>
                    </a:lnR>
                    <a:lnT>
                      <a:noFill/>
                    </a:lnT>
                    <a:lnB>
                      <a:noFill/>
                    </a:lnB>
                  </a:tcPr>
                </a:tc>
                <a:extLst>
                  <a:ext uri="{0D108BD9-81ED-4DB2-BD59-A6C34878D82A}">
                    <a16:rowId xmlns:a16="http://schemas.microsoft.com/office/drawing/2014/main" val="3087516322"/>
                  </a:ext>
                </a:extLst>
              </a:tr>
              <a:tr h="183312">
                <a:tc>
                  <a:txBody>
                    <a:bodyPr/>
                    <a:lstStyle/>
                    <a:p>
                      <a:r>
                        <a:rPr lang="en-US" sz="900" b="1" dirty="0"/>
                        <a:t>Representative Tracy Quint</a:t>
                      </a:r>
                      <a:endParaRPr lang="en-US" sz="900" dirty="0"/>
                    </a:p>
                  </a:txBody>
                  <a:tcPr marL="45713" marR="45713" marT="22856" marB="22856" anchor="ctr">
                    <a:lnL>
                      <a:noFill/>
                    </a:lnL>
                    <a:lnR>
                      <a:noFill/>
                    </a:lnR>
                    <a:lnT>
                      <a:noFill/>
                    </a:lnT>
                    <a:lnB>
                      <a:noFill/>
                    </a:lnB>
                  </a:tcPr>
                </a:tc>
                <a:extLst>
                  <a:ext uri="{0D108BD9-81ED-4DB2-BD59-A6C34878D82A}">
                    <a16:rowId xmlns:a16="http://schemas.microsoft.com/office/drawing/2014/main" val="4230266123"/>
                  </a:ext>
                </a:extLst>
              </a:tr>
            </a:tbl>
          </a:graphicData>
        </a:graphic>
      </p:graphicFrame>
    </p:spTree>
    <p:extLst>
      <p:ext uri="{BB962C8B-B14F-4D97-AF65-F5344CB8AC3E}">
        <p14:creationId xmlns:p14="http://schemas.microsoft.com/office/powerpoint/2010/main" val="872616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CF150-27BA-4CDF-B0B7-6990988EF320}"/>
              </a:ext>
            </a:extLst>
          </p:cNvPr>
          <p:cNvSpPr>
            <a:spLocks noGrp="1"/>
          </p:cNvSpPr>
          <p:nvPr>
            <p:ph type="title"/>
          </p:nvPr>
        </p:nvSpPr>
        <p:spPr/>
        <p:txBody>
          <a:bodyPr/>
          <a:lstStyle/>
          <a:p>
            <a:r>
              <a:rPr lang="en-US" dirty="0"/>
              <a:t>Continued-LR’s &amp; LD’s MHDO is tracking</a:t>
            </a:r>
          </a:p>
        </p:txBody>
      </p:sp>
      <p:graphicFrame>
        <p:nvGraphicFramePr>
          <p:cNvPr id="6" name="Content Placeholder 5">
            <a:extLst>
              <a:ext uri="{FF2B5EF4-FFF2-40B4-BE49-F238E27FC236}">
                <a16:creationId xmlns:a16="http://schemas.microsoft.com/office/drawing/2014/main" id="{E48F1E42-CA7F-45B5-9244-CCA778F90E00}"/>
              </a:ext>
            </a:extLst>
          </p:cNvPr>
          <p:cNvGraphicFramePr>
            <a:graphicFrameLocks noGrp="1"/>
          </p:cNvGraphicFramePr>
          <p:nvPr>
            <p:ph idx="1"/>
            <p:extLst>
              <p:ext uri="{D42A27DB-BD31-4B8C-83A1-F6EECF244321}">
                <p14:modId xmlns:p14="http://schemas.microsoft.com/office/powerpoint/2010/main" val="3584122685"/>
              </p:ext>
            </p:extLst>
          </p:nvPr>
        </p:nvGraphicFramePr>
        <p:xfrm>
          <a:off x="1200150" y="2066925"/>
          <a:ext cx="6604098" cy="3829413"/>
        </p:xfrm>
        <a:graphic>
          <a:graphicData uri="http://schemas.openxmlformats.org/drawingml/2006/table">
            <a:tbl>
              <a:tblPr>
                <a:tableStyleId>{5C22544A-7EE6-4342-B048-85BDC9FD1C3A}</a:tableStyleId>
              </a:tblPr>
              <a:tblGrid>
                <a:gridCol w="913536">
                  <a:extLst>
                    <a:ext uri="{9D8B030D-6E8A-4147-A177-3AD203B41FA5}">
                      <a16:colId xmlns:a16="http://schemas.microsoft.com/office/drawing/2014/main" val="1373184748"/>
                    </a:ext>
                  </a:extLst>
                </a:gridCol>
                <a:gridCol w="5690562">
                  <a:extLst>
                    <a:ext uri="{9D8B030D-6E8A-4147-A177-3AD203B41FA5}">
                      <a16:colId xmlns:a16="http://schemas.microsoft.com/office/drawing/2014/main" val="3149275190"/>
                    </a:ext>
                  </a:extLst>
                </a:gridCol>
              </a:tblGrid>
              <a:tr h="422817">
                <a:tc>
                  <a:txBody>
                    <a:bodyPr/>
                    <a:lstStyle/>
                    <a:p>
                      <a:pPr algn="l" fontAlgn="b"/>
                      <a:r>
                        <a:rPr lang="en-US" sz="900" u="none" strike="noStrike">
                          <a:effectLst/>
                        </a:rPr>
                        <a:t>LD 41</a:t>
                      </a:r>
                      <a:endParaRPr lang="en-US" sz="900" b="1"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900" u="none" strike="noStrike" dirty="0">
                          <a:effectLst/>
                        </a:rPr>
                        <a:t>Resolve, Regarding Legislative Review of Portions of Chapter 570, Uniform Reporting System for Prescription Drug Price Data Sets, a major substantive rule of the MHDO.</a:t>
                      </a:r>
                      <a:endParaRPr lang="en-US" sz="900" b="0" i="0" u="none" strike="noStrike" dirty="0">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060582647"/>
                  </a:ext>
                </a:extLst>
              </a:tr>
              <a:tr h="453732">
                <a:tc>
                  <a:txBody>
                    <a:bodyPr/>
                    <a:lstStyle/>
                    <a:p>
                      <a:pPr algn="l" fontAlgn="b"/>
                      <a:r>
                        <a:rPr lang="en-US" sz="900" u="none" strike="noStrike">
                          <a:effectLst/>
                        </a:rPr>
                        <a:t>LD 46</a:t>
                      </a:r>
                      <a:endParaRPr lang="en-US" sz="900" b="1"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900" u="none" strike="noStrike" dirty="0">
                          <a:effectLst/>
                        </a:rPr>
                        <a:t>An Act to Further Protect Consumers on Surprise Medical Bills</a:t>
                      </a:r>
                      <a:endParaRPr lang="en-US" sz="900" b="0" i="0" u="none" strike="noStrike" dirty="0">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698493508"/>
                  </a:ext>
                </a:extLst>
              </a:tr>
              <a:tr h="302489">
                <a:tc>
                  <a:txBody>
                    <a:bodyPr/>
                    <a:lstStyle/>
                    <a:p>
                      <a:pPr algn="l" fontAlgn="b"/>
                      <a:r>
                        <a:rPr lang="en-US" sz="900" u="none" strike="noStrike">
                          <a:effectLst/>
                        </a:rPr>
                        <a:t>LD 120</a:t>
                      </a:r>
                      <a:endParaRPr lang="en-US" sz="900" b="1"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900" u="none" strike="noStrike">
                          <a:effectLst/>
                        </a:rPr>
                        <a:t>An Act to Lower Health Care Costs through the establishment of the Office of Affordable Health Care </a:t>
                      </a:r>
                      <a:endParaRPr lang="en-US" sz="9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410422704"/>
                  </a:ext>
                </a:extLst>
              </a:tr>
              <a:tr h="432126">
                <a:tc>
                  <a:txBody>
                    <a:bodyPr/>
                    <a:lstStyle/>
                    <a:p>
                      <a:pPr algn="l" fontAlgn="b"/>
                      <a:r>
                        <a:rPr lang="en-US" sz="800" u="none" strike="noStrike">
                          <a:effectLst/>
                        </a:rPr>
                        <a:t>LR 151</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To Implement the Attorney General's Recommendations on Data Collection in Order To Eliminate Profiling in Maine </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1590809816"/>
                  </a:ext>
                </a:extLst>
              </a:tr>
              <a:tr h="381712">
                <a:tc>
                  <a:txBody>
                    <a:bodyPr/>
                    <a:lstStyle/>
                    <a:p>
                      <a:pPr algn="l" fontAlgn="b"/>
                      <a:r>
                        <a:rPr lang="en-US" sz="800" u="none" strike="noStrike">
                          <a:effectLst/>
                        </a:rPr>
                        <a:t>LR 541</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to Improve Health Care Data Analysis</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151375518"/>
                  </a:ext>
                </a:extLst>
              </a:tr>
              <a:tr h="381712">
                <a:tc>
                  <a:txBody>
                    <a:bodyPr/>
                    <a:lstStyle/>
                    <a:p>
                      <a:pPr algn="l" fontAlgn="b"/>
                      <a:r>
                        <a:rPr lang="en-US" sz="800" u="none" strike="noStrike">
                          <a:effectLst/>
                        </a:rPr>
                        <a:t>LR 663</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to Improve Prescription Information Access</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79086121"/>
                  </a:ext>
                </a:extLst>
              </a:tr>
              <a:tr h="381712">
                <a:tc>
                  <a:txBody>
                    <a:bodyPr/>
                    <a:lstStyle/>
                    <a:p>
                      <a:pPr algn="l" fontAlgn="b"/>
                      <a:r>
                        <a:rPr lang="en-US" sz="800" u="none" strike="noStrike">
                          <a:effectLst/>
                        </a:rPr>
                        <a:t>LR 740</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Regarding Primary Care &amp; Behavioral Health Investment in Cost Savings</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2907309624"/>
                  </a:ext>
                </a:extLst>
              </a:tr>
              <a:tr h="576168">
                <a:tc>
                  <a:txBody>
                    <a:bodyPr/>
                    <a:lstStyle/>
                    <a:p>
                      <a:pPr algn="l" fontAlgn="b"/>
                      <a:r>
                        <a:rPr lang="en-US" sz="800" u="none" strike="noStrike">
                          <a:effectLst/>
                        </a:rPr>
                        <a:t>LR 795</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Resolve, Directing the MHDO to Determine the Best Methods &amp; Definitions to Use in Collecting Data to Better Understand Racial &amp; Thnic Disparities in the Provision of Health Care in Maine. </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853742873"/>
                  </a:ext>
                </a:extLst>
              </a:tr>
              <a:tr h="208861">
                <a:tc>
                  <a:txBody>
                    <a:bodyPr/>
                    <a:lstStyle/>
                    <a:p>
                      <a:pPr algn="l" fontAlgn="b"/>
                      <a:r>
                        <a:rPr lang="en-US" sz="800" u="none" strike="noStrike">
                          <a:effectLst/>
                        </a:rPr>
                        <a:t>LR 1071</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to Prevent Excessive Prices for Prescription Drugs</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455639613"/>
                  </a:ext>
                </a:extLst>
              </a:tr>
              <a:tr h="144042">
                <a:tc>
                  <a:txBody>
                    <a:bodyPr/>
                    <a:lstStyle/>
                    <a:p>
                      <a:pPr algn="l" fontAlgn="b"/>
                      <a:r>
                        <a:rPr lang="en-US" sz="800" u="none" strike="noStrike">
                          <a:effectLst/>
                        </a:rPr>
                        <a:t>LR 1493</a:t>
                      </a:r>
                      <a:endParaRPr lang="en-US" sz="800" b="0" i="0" u="none" strike="noStrike">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a:effectLst/>
                        </a:rPr>
                        <a:t>An Act to Strengthen Prescription Drug Pricing Transparency</a:t>
                      </a:r>
                      <a:endParaRPr lang="en-US" sz="800" b="0" i="0" u="none" strike="noStrike">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797417439"/>
                  </a:ext>
                </a:extLst>
              </a:tr>
              <a:tr h="144042">
                <a:tc>
                  <a:txBody>
                    <a:bodyPr/>
                    <a:lstStyle/>
                    <a:p>
                      <a:pPr algn="l" fontAlgn="b"/>
                      <a:r>
                        <a:rPr lang="en-US" sz="800" u="none" strike="noStrike" dirty="0">
                          <a:effectLst/>
                        </a:rPr>
                        <a:t>LR 1575</a:t>
                      </a:r>
                      <a:endParaRPr lang="en-US" sz="800" b="0" i="0" u="none" strike="noStrike" dirty="0">
                        <a:solidFill>
                          <a:srgbClr val="000000"/>
                        </a:solidFill>
                        <a:effectLst/>
                        <a:latin typeface="Calibri" panose="020F0502020204030204" pitchFamily="34" charset="0"/>
                      </a:endParaRPr>
                    </a:p>
                  </a:txBody>
                  <a:tcPr marL="7130" marR="7130" marT="7130" marB="0" anchor="b"/>
                </a:tc>
                <a:tc>
                  <a:txBody>
                    <a:bodyPr/>
                    <a:lstStyle/>
                    <a:p>
                      <a:pPr algn="l" fontAlgn="b"/>
                      <a:r>
                        <a:rPr lang="en-US" sz="800" u="none" strike="noStrike" dirty="0">
                          <a:effectLst/>
                        </a:rPr>
                        <a:t>An Act to Strengthen Prescription Drug Pricing Transparency</a:t>
                      </a:r>
                      <a:endParaRPr lang="en-US" sz="800" b="0" i="0" u="none" strike="noStrike" dirty="0">
                        <a:solidFill>
                          <a:srgbClr val="000000"/>
                        </a:solidFill>
                        <a:effectLst/>
                        <a:latin typeface="Calibri" panose="020F0502020204030204" pitchFamily="34" charset="0"/>
                      </a:endParaRPr>
                    </a:p>
                  </a:txBody>
                  <a:tcPr marL="7130" marR="7130" marT="7130" marB="0" anchor="b"/>
                </a:tc>
                <a:extLst>
                  <a:ext uri="{0D108BD9-81ED-4DB2-BD59-A6C34878D82A}">
                    <a16:rowId xmlns:a16="http://schemas.microsoft.com/office/drawing/2014/main" val="3689721893"/>
                  </a:ext>
                </a:extLst>
              </a:tr>
            </a:tbl>
          </a:graphicData>
        </a:graphic>
      </p:graphicFrame>
      <p:sp>
        <p:nvSpPr>
          <p:cNvPr id="4" name="Footer Placeholder 3">
            <a:extLst>
              <a:ext uri="{FF2B5EF4-FFF2-40B4-BE49-F238E27FC236}">
                <a16:creationId xmlns:a16="http://schemas.microsoft.com/office/drawing/2014/main" id="{7E554B18-AF22-41B0-8FF0-5747DEFDBE6F}"/>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F32AD2CF-F7A2-4ADF-B56D-26A608540DD9}"/>
              </a:ext>
            </a:extLst>
          </p:cNvPr>
          <p:cNvSpPr>
            <a:spLocks noGrp="1"/>
          </p:cNvSpPr>
          <p:nvPr>
            <p:ph type="sldNum" sz="quarter" idx="12"/>
          </p:nvPr>
        </p:nvSpPr>
        <p:spPr/>
        <p:txBody>
          <a:bodyPr/>
          <a:lstStyle/>
          <a:p>
            <a:fld id="{4CE482DC-2269-4F26-9D2A-7E44B1A4CD85}" type="slidenum">
              <a:rPr lang="en-US" smtClean="0"/>
              <a:pPr/>
              <a:t>26</a:t>
            </a:fld>
            <a:endParaRPr lang="en-US" dirty="0"/>
          </a:p>
        </p:txBody>
      </p:sp>
    </p:spTree>
    <p:extLst>
      <p:ext uri="{BB962C8B-B14F-4D97-AF65-F5344CB8AC3E}">
        <p14:creationId xmlns:p14="http://schemas.microsoft.com/office/powerpoint/2010/main" val="2640863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C351B-0D68-4C6E-AA22-FECA1578466E}"/>
              </a:ext>
            </a:extLst>
          </p:cNvPr>
          <p:cNvSpPr>
            <a:spLocks noGrp="1"/>
          </p:cNvSpPr>
          <p:nvPr>
            <p:ph type="title"/>
          </p:nvPr>
        </p:nvSpPr>
        <p:spPr/>
        <p:txBody>
          <a:bodyPr>
            <a:normAutofit fontScale="90000"/>
          </a:bodyPr>
          <a:lstStyle/>
          <a:p>
            <a:r>
              <a:rPr lang="en-US" sz="3000" b="1" dirty="0"/>
              <a:t>LD 41-Resolve, Regarding Legislative Review of Portions of Chapter 570, Uniform Reporting System for Prescription Drug Price Data Sets, a major substantive rule of the MHDO</a:t>
            </a:r>
            <a:br>
              <a:rPr lang="en-US" sz="2500" b="1" dirty="0">
                <a:solidFill>
                  <a:srgbClr val="000000"/>
                </a:solidFill>
                <a:latin typeface="Calibri" panose="020F0502020204030204" pitchFamily="34" charset="0"/>
              </a:rPr>
            </a:br>
            <a:endParaRPr lang="en-US" sz="2500" b="1" dirty="0"/>
          </a:p>
        </p:txBody>
      </p:sp>
      <p:sp>
        <p:nvSpPr>
          <p:cNvPr id="3" name="Content Placeholder 2">
            <a:extLst>
              <a:ext uri="{FF2B5EF4-FFF2-40B4-BE49-F238E27FC236}">
                <a16:creationId xmlns:a16="http://schemas.microsoft.com/office/drawing/2014/main" id="{0B22CD13-E5A0-48A3-AC5A-9E0B669B82AE}"/>
              </a:ext>
            </a:extLst>
          </p:cNvPr>
          <p:cNvSpPr>
            <a:spLocks noGrp="1"/>
          </p:cNvSpPr>
          <p:nvPr>
            <p:ph idx="1"/>
          </p:nvPr>
        </p:nvSpPr>
        <p:spPr/>
        <p:txBody>
          <a:bodyPr>
            <a:normAutofit/>
          </a:bodyPr>
          <a:lstStyle/>
          <a:p>
            <a:r>
              <a:rPr lang="en-US" sz="2000" dirty="0"/>
              <a:t>HCIFS Public Hearing-January 28</a:t>
            </a:r>
          </a:p>
          <a:p>
            <a:endParaRPr lang="en-US" sz="2800" baseline="30000" dirty="0"/>
          </a:p>
          <a:p>
            <a:r>
              <a:rPr lang="en-US" sz="3200" baseline="30000" dirty="0"/>
              <a:t>No surprises regarding testimony</a:t>
            </a:r>
          </a:p>
          <a:p>
            <a:endParaRPr lang="en-US" sz="3200" baseline="30000" dirty="0"/>
          </a:p>
          <a:p>
            <a:r>
              <a:rPr lang="en-US" sz="3200" baseline="30000" dirty="0"/>
              <a:t>Work Session will be scheduled by the committee to review comments and determine next steps </a:t>
            </a:r>
          </a:p>
          <a:p>
            <a:endParaRPr lang="en-US" sz="2800" dirty="0"/>
          </a:p>
        </p:txBody>
      </p:sp>
      <p:sp>
        <p:nvSpPr>
          <p:cNvPr id="4" name="Footer Placeholder 3">
            <a:extLst>
              <a:ext uri="{FF2B5EF4-FFF2-40B4-BE49-F238E27FC236}">
                <a16:creationId xmlns:a16="http://schemas.microsoft.com/office/drawing/2014/main" id="{8BEB2879-4CEE-42A1-8F38-CDF1EF276355}"/>
              </a:ext>
            </a:extLst>
          </p:cNvPr>
          <p:cNvSpPr>
            <a:spLocks noGrp="1"/>
          </p:cNvSpPr>
          <p:nvPr>
            <p:ph type="ftr" sz="quarter" idx="11"/>
          </p:nvPr>
        </p:nvSpPr>
        <p:spPr/>
        <p:txBody>
          <a:bodyPr/>
          <a:lstStyle/>
          <a:p>
            <a:r>
              <a:rPr lang="en-US" dirty="0"/>
              <a:t>MHDO Board Meeting June 4, 2020</a:t>
            </a:r>
          </a:p>
        </p:txBody>
      </p:sp>
      <p:sp>
        <p:nvSpPr>
          <p:cNvPr id="5" name="Slide Number Placeholder 4">
            <a:extLst>
              <a:ext uri="{FF2B5EF4-FFF2-40B4-BE49-F238E27FC236}">
                <a16:creationId xmlns:a16="http://schemas.microsoft.com/office/drawing/2014/main" id="{C590FC1B-21C9-4E6A-A1CE-E0BBC135F9C0}"/>
              </a:ext>
            </a:extLst>
          </p:cNvPr>
          <p:cNvSpPr>
            <a:spLocks noGrp="1"/>
          </p:cNvSpPr>
          <p:nvPr>
            <p:ph type="sldNum" sz="quarter" idx="12"/>
          </p:nvPr>
        </p:nvSpPr>
        <p:spPr/>
        <p:txBody>
          <a:bodyPr/>
          <a:lstStyle/>
          <a:p>
            <a:fld id="{4CE482DC-2269-4F26-9D2A-7E44B1A4CD85}" type="slidenum">
              <a:rPr lang="en-US" smtClean="0"/>
              <a:pPr/>
              <a:t>27</a:t>
            </a:fld>
            <a:endParaRPr lang="en-US" dirty="0"/>
          </a:p>
        </p:txBody>
      </p:sp>
    </p:spTree>
    <p:extLst>
      <p:ext uri="{BB962C8B-B14F-4D97-AF65-F5344CB8AC3E}">
        <p14:creationId xmlns:p14="http://schemas.microsoft.com/office/powerpoint/2010/main" val="612550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1778D-EA8F-4825-B8C1-4DD0D0FEE874}"/>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DD27E05A-AEC6-41B5-A0CB-56CCCC38D11C}"/>
              </a:ext>
            </a:extLst>
          </p:cNvPr>
          <p:cNvSpPr>
            <a:spLocks noGrp="1"/>
          </p:cNvSpPr>
          <p:nvPr>
            <p:ph idx="1"/>
          </p:nvPr>
        </p:nvSpPr>
        <p:spPr>
          <a:xfrm>
            <a:off x="1097280" y="2183933"/>
            <a:ext cx="10115202" cy="3829279"/>
          </a:xfrm>
        </p:spPr>
        <p:txBody>
          <a:bodyPr>
            <a:normAutofit/>
          </a:bodyPr>
          <a:lstStyle/>
          <a:p>
            <a:pPr marL="0" indent="0">
              <a:buNone/>
            </a:pPr>
            <a:r>
              <a:rPr lang="en-US" sz="2000" dirty="0"/>
              <a:t>Update on 2021 Annual Report:  Primary Care Spending in State of Maine (PL Chapter 244)</a:t>
            </a:r>
          </a:p>
          <a:p>
            <a:pPr marL="0" indent="0">
              <a:buNone/>
            </a:pPr>
            <a:r>
              <a:rPr lang="en-US" sz="2000" dirty="0"/>
              <a:t>	NESCSO released its multi-state report on Primary Care Investment mid January 2021</a:t>
            </a:r>
          </a:p>
          <a:p>
            <a:pPr marL="0" indent="0">
              <a:buNone/>
            </a:pPr>
            <a:r>
              <a:rPr lang="en-US" sz="2000" dirty="0"/>
              <a:t>	Primary Care Collaborative (PCC) released a report in early January 2021 on primary care 	spending trends across the country</a:t>
            </a:r>
          </a:p>
          <a:p>
            <a:pPr marL="0" indent="0">
              <a:buNone/>
            </a:pPr>
            <a:r>
              <a:rPr lang="en-US" sz="2000" dirty="0"/>
              <a:t>	High level conclusion after reviewing the different reports, is despite using different 	data sources and difference in methodologies (including exclusion criteria), results 	are comparable across these reports</a:t>
            </a:r>
          </a:p>
          <a:p>
            <a:pPr marL="0" indent="0">
              <a:buNone/>
            </a:pPr>
            <a:r>
              <a:rPr lang="en-US" sz="2000" dirty="0"/>
              <a:t>MQF plans to release the year 2 Primary Care Spending in State of Maine draft report to the MQF Primary Care Advisory Committee by end of this week for review and feedback.  Plan is to submit to HCIFS and Commissioner Lambrew (DHHS), as required by statute before end of February.  </a:t>
            </a:r>
          </a:p>
          <a:p>
            <a:pPr marL="0" indent="0">
              <a:buNone/>
            </a:pPr>
            <a:endParaRPr lang="en-US" sz="2000" dirty="0"/>
          </a:p>
          <a:p>
            <a:pPr marL="0" indent="0">
              <a:buNone/>
            </a:pPr>
            <a:endParaRPr lang="en-US" sz="2000" dirty="0"/>
          </a:p>
          <a:p>
            <a:pPr marL="0" indent="0">
              <a:buNone/>
            </a:pPr>
            <a:endParaRPr lang="en-US" sz="2000" dirty="0"/>
          </a:p>
        </p:txBody>
      </p:sp>
      <p:sp>
        <p:nvSpPr>
          <p:cNvPr id="4" name="Footer Placeholder 3">
            <a:extLst>
              <a:ext uri="{FF2B5EF4-FFF2-40B4-BE49-F238E27FC236}">
                <a16:creationId xmlns:a16="http://schemas.microsoft.com/office/drawing/2014/main" id="{5DD19CF2-BBF8-48E1-A7C4-13EE659688DE}"/>
              </a:ext>
            </a:extLst>
          </p:cNvPr>
          <p:cNvSpPr>
            <a:spLocks noGrp="1"/>
          </p:cNvSpPr>
          <p:nvPr>
            <p:ph type="ftr" sz="quarter" idx="11"/>
          </p:nvPr>
        </p:nvSpPr>
        <p:spPr/>
        <p:txBody>
          <a:bodyPr/>
          <a:lstStyle/>
          <a:p>
            <a:r>
              <a:rPr lang="en-US" dirty="0"/>
              <a:t>MHDO Board Meeting February 4, 2021</a:t>
            </a:r>
          </a:p>
          <a:p>
            <a:endParaRPr lang="en-US" dirty="0"/>
          </a:p>
        </p:txBody>
      </p:sp>
      <p:sp>
        <p:nvSpPr>
          <p:cNvPr id="5" name="Slide Number Placeholder 4">
            <a:extLst>
              <a:ext uri="{FF2B5EF4-FFF2-40B4-BE49-F238E27FC236}">
                <a16:creationId xmlns:a16="http://schemas.microsoft.com/office/drawing/2014/main" id="{9D134A11-8AD2-48F6-B990-BEE075DD06EE}"/>
              </a:ext>
            </a:extLst>
          </p:cNvPr>
          <p:cNvSpPr>
            <a:spLocks noGrp="1"/>
          </p:cNvSpPr>
          <p:nvPr>
            <p:ph type="sldNum" sz="quarter" idx="12"/>
          </p:nvPr>
        </p:nvSpPr>
        <p:spPr/>
        <p:txBody>
          <a:bodyPr/>
          <a:lstStyle/>
          <a:p>
            <a:fld id="{4CE482DC-2269-4F26-9D2A-7E44B1A4CD85}" type="slidenum">
              <a:rPr lang="en-US" smtClean="0"/>
              <a:pPr/>
              <a:t>28</a:t>
            </a:fld>
            <a:endParaRPr lang="en-US" dirty="0"/>
          </a:p>
        </p:txBody>
      </p:sp>
      <p:pic>
        <p:nvPicPr>
          <p:cNvPr id="6" name="Picture 2" descr="logo of words">
            <a:extLst>
              <a:ext uri="{FF2B5EF4-FFF2-40B4-BE49-F238E27FC236}">
                <a16:creationId xmlns:a16="http://schemas.microsoft.com/office/drawing/2014/main" id="{45028304-AA01-467B-BB14-911ABD335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892" y="903372"/>
            <a:ext cx="3848100" cy="704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606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10BE-ECF1-457F-A3AB-B2356BC511C8}"/>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E0DDA8DB-3E17-478B-9216-2D17E3375D9C}"/>
              </a:ext>
            </a:extLst>
          </p:cNvPr>
          <p:cNvSpPr>
            <a:spLocks noGrp="1"/>
          </p:cNvSpPr>
          <p:nvPr>
            <p:ph idx="1"/>
          </p:nvPr>
        </p:nvSpPr>
        <p:spPr>
          <a:xfrm>
            <a:off x="1097280" y="2011239"/>
            <a:ext cx="10115202" cy="3829279"/>
          </a:xfrm>
        </p:spPr>
        <p:txBody>
          <a:bodyPr>
            <a:normAutofit/>
          </a:bodyPr>
          <a:lstStyle/>
          <a:p>
            <a:r>
              <a:rPr lang="en-US" sz="2000" dirty="0"/>
              <a:t>The purpose of the Memorandum of Agreement between MQF and DHHS, Maine-CDC is to define how MQF will provide the department technical support for Project Firstline.</a:t>
            </a:r>
          </a:p>
          <a:p>
            <a:pPr lvl="2"/>
            <a:endParaRPr lang="en-US" sz="600" dirty="0"/>
          </a:p>
          <a:p>
            <a:pPr lvl="2"/>
            <a:r>
              <a:rPr lang="en-US" dirty="0"/>
              <a:t>Project Firstline is the CDC’s (Federal) new infection control training collaborative, designed to help every frontline healthcare worker gain the knowledge and confidence to stop infections.</a:t>
            </a:r>
          </a:p>
          <a:p>
            <a:pPr lvl="2"/>
            <a:r>
              <a:rPr lang="en-US" dirty="0"/>
              <a:t>For the past five years, the Maine Quality Forum, Maine CDC’s Healthcare Epidemiology Program, and the University of Southern Maine have worked together to launch a web-based remote training platform for Maine healthcare facilities.  It is known as the Maine Infection Prevention Forum (MIPF).</a:t>
            </a:r>
          </a:p>
          <a:p>
            <a:pPr lvl="4"/>
            <a:r>
              <a:rPr lang="en-US" dirty="0"/>
              <a:t>With the support of grant funding, the vision for this site is to offer “one stop shopping” for infection prevention and control training and education for Maine’s healthcare community.   In collaboration with the Maine-CDC, the Maine Quality Forum through its Cooperative Agreement with the University of Southern Maine, will improve the MIPF and expand the Infection Prevention and Control training programs both in audience and access.</a:t>
            </a:r>
          </a:p>
          <a:p>
            <a:pPr lvl="2"/>
            <a:endParaRPr lang="en-US" dirty="0"/>
          </a:p>
          <a:p>
            <a:pPr marL="1471400" lvl="8" indent="0">
              <a:buNone/>
            </a:pPr>
            <a:endParaRPr lang="en-US" dirty="0"/>
          </a:p>
          <a:p>
            <a:pPr lvl="2"/>
            <a:endParaRPr lang="en-US" dirty="0"/>
          </a:p>
          <a:p>
            <a:endParaRPr lang="en-US" dirty="0"/>
          </a:p>
        </p:txBody>
      </p:sp>
      <p:sp>
        <p:nvSpPr>
          <p:cNvPr id="4" name="Footer Placeholder 3">
            <a:extLst>
              <a:ext uri="{FF2B5EF4-FFF2-40B4-BE49-F238E27FC236}">
                <a16:creationId xmlns:a16="http://schemas.microsoft.com/office/drawing/2014/main" id="{5DD234C7-49A1-4467-B0FA-7AE5DBDEC875}"/>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3FC41A38-FA8C-4039-BEB1-A7790A121009}"/>
              </a:ext>
            </a:extLst>
          </p:cNvPr>
          <p:cNvSpPr>
            <a:spLocks noGrp="1"/>
          </p:cNvSpPr>
          <p:nvPr>
            <p:ph type="sldNum" sz="quarter" idx="12"/>
          </p:nvPr>
        </p:nvSpPr>
        <p:spPr/>
        <p:txBody>
          <a:bodyPr/>
          <a:lstStyle/>
          <a:p>
            <a:fld id="{4CE482DC-2269-4F26-9D2A-7E44B1A4CD85}" type="slidenum">
              <a:rPr lang="en-US" smtClean="0"/>
              <a:pPr/>
              <a:t>29</a:t>
            </a:fld>
            <a:endParaRPr lang="en-US" dirty="0"/>
          </a:p>
        </p:txBody>
      </p:sp>
    </p:spTree>
    <p:extLst>
      <p:ext uri="{BB962C8B-B14F-4D97-AF65-F5344CB8AC3E}">
        <p14:creationId xmlns:p14="http://schemas.microsoft.com/office/powerpoint/2010/main" val="200884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BDD88-B4F7-4C78-BA2D-D61931D8289F}"/>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AA7959B5-42DA-4824-856B-98D042A902E8}"/>
              </a:ext>
            </a:extLst>
          </p:cNvPr>
          <p:cNvSpPr>
            <a:spLocks noGrp="1"/>
          </p:cNvSpPr>
          <p:nvPr>
            <p:ph idx="1"/>
          </p:nvPr>
        </p:nvSpPr>
        <p:spPr/>
        <p:txBody>
          <a:bodyPr>
            <a:normAutofit fontScale="92500" lnSpcReduction="20000"/>
          </a:bodyPr>
          <a:lstStyle/>
          <a:p>
            <a:pPr marL="0" indent="0">
              <a:buNone/>
            </a:pPr>
            <a:r>
              <a:rPr lang="en-US" dirty="0"/>
              <a:t>February-April 2021– MHDO meets with key stakeholders (payers, data users and other states experiences collecting non-claims based payments) to gather feedback</a:t>
            </a:r>
          </a:p>
          <a:p>
            <a:pPr marL="0" indent="0">
              <a:buNone/>
            </a:pPr>
            <a:r>
              <a:rPr lang="en-US" dirty="0"/>
              <a:t>May-June 2021-MHDO drafts proposed rule</a:t>
            </a:r>
          </a:p>
          <a:p>
            <a:pPr marL="0" lvl="0" indent="0">
              <a:buNone/>
            </a:pPr>
            <a:r>
              <a:rPr lang="en-US" dirty="0"/>
              <a:t>Early August-public hearing and proposed rule announced </a:t>
            </a:r>
          </a:p>
          <a:p>
            <a:pPr marL="0" lvl="0" indent="0">
              <a:buNone/>
            </a:pPr>
            <a:r>
              <a:rPr lang="en-US" dirty="0"/>
              <a:t>September 2021  – MHDO holds public hearing</a:t>
            </a:r>
          </a:p>
          <a:p>
            <a:pPr marL="0" lvl="0" indent="0">
              <a:buNone/>
            </a:pPr>
            <a:r>
              <a:rPr lang="en-US" b="1" dirty="0"/>
              <a:t>October 2021 </a:t>
            </a:r>
            <a:r>
              <a:rPr lang="en-US" dirty="0"/>
              <a:t>– MHDO Board reviews public comments and agency responses.  Board considers adoption of proposed rule changes  </a:t>
            </a:r>
          </a:p>
          <a:p>
            <a:endParaRPr lang="en-US" dirty="0"/>
          </a:p>
        </p:txBody>
      </p:sp>
      <p:sp>
        <p:nvSpPr>
          <p:cNvPr id="4" name="Slide Number Placeholder 3">
            <a:extLst>
              <a:ext uri="{FF2B5EF4-FFF2-40B4-BE49-F238E27FC236}">
                <a16:creationId xmlns:a16="http://schemas.microsoft.com/office/drawing/2014/main" id="{4B3E0A9E-7483-4A51-89CF-5CF1B60994B1}"/>
              </a:ext>
            </a:extLst>
          </p:cNvPr>
          <p:cNvSpPr>
            <a:spLocks noGrp="1"/>
          </p:cNvSpPr>
          <p:nvPr>
            <p:ph type="sldNum" sz="quarter" idx="12"/>
          </p:nvPr>
        </p:nvSpPr>
        <p:spPr/>
        <p:txBody>
          <a:bodyPr/>
          <a:lstStyle/>
          <a:p>
            <a:fld id="{4CE482DC-2269-4F26-9D2A-7E44B1A4CD85}" type="slidenum">
              <a:rPr lang="en-US" smtClean="0"/>
              <a:pPr/>
              <a:t>3</a:t>
            </a:fld>
            <a:endParaRPr lang="en-US" dirty="0"/>
          </a:p>
        </p:txBody>
      </p:sp>
      <p:sp>
        <p:nvSpPr>
          <p:cNvPr id="5" name="Footer Placeholder 4">
            <a:extLst>
              <a:ext uri="{FF2B5EF4-FFF2-40B4-BE49-F238E27FC236}">
                <a16:creationId xmlns:a16="http://schemas.microsoft.com/office/drawing/2014/main" id="{CC04DAB8-A1D2-40C9-B7A2-9FDEBA51E796}"/>
              </a:ext>
            </a:extLst>
          </p:cNvPr>
          <p:cNvSpPr>
            <a:spLocks noGrp="1"/>
          </p:cNvSpPr>
          <p:nvPr>
            <p:ph type="ftr" sz="quarter" idx="11"/>
          </p:nvPr>
        </p:nvSpPr>
        <p:spPr/>
        <p:txBody>
          <a:bodyPr/>
          <a:lstStyle/>
          <a:p>
            <a:r>
              <a:rPr lang="en-US" dirty="0"/>
              <a:t>MHDO Board Meeting February 4, 2021</a:t>
            </a:r>
          </a:p>
        </p:txBody>
      </p:sp>
    </p:spTree>
    <p:extLst>
      <p:ext uri="{BB962C8B-B14F-4D97-AF65-F5344CB8AC3E}">
        <p14:creationId xmlns:p14="http://schemas.microsoft.com/office/powerpoint/2010/main" val="31071608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43BB3-2929-4635-AAC1-DC82A30DC2CA}"/>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3ABCB4CA-1ABF-4FF0-B504-16C8619131C8}"/>
              </a:ext>
            </a:extLst>
          </p:cNvPr>
          <p:cNvSpPr>
            <a:spLocks noGrp="1"/>
          </p:cNvSpPr>
          <p:nvPr>
            <p:ph idx="1"/>
          </p:nvPr>
        </p:nvSpPr>
        <p:spPr/>
        <p:txBody>
          <a:bodyPr>
            <a:normAutofit fontScale="25000" lnSpcReduction="20000"/>
          </a:bodyPr>
          <a:lstStyle/>
          <a:p>
            <a:pPr lvl="0"/>
            <a:r>
              <a:rPr lang="en-US" sz="5600" b="1" dirty="0"/>
              <a:t>Summary of key deliverables defined in MOU</a:t>
            </a:r>
            <a:endParaRPr lang="en-US" sz="5600" dirty="0"/>
          </a:p>
          <a:p>
            <a:pPr marL="0" indent="0">
              <a:buNone/>
            </a:pPr>
            <a:r>
              <a:rPr lang="en-US" sz="4400" dirty="0"/>
              <a:t>1.  Conduct high-level learning needs assessments of and provide a summary report on the jurisdiction’s healthcare workforce to identify training gaps by setting, describe primary spoken and reading languages, and characterize literacy levels and age in the following healthcare settings:  </a:t>
            </a:r>
            <a:endParaRPr lang="en-US" sz="4400" b="1" i="1" dirty="0"/>
          </a:p>
          <a:p>
            <a:pPr lvl="0"/>
            <a:r>
              <a:rPr lang="en-US" sz="4400" dirty="0"/>
              <a:t>Tier 1:  Hospitals, nursing homes, intermediate care facilities for individuals with intellectual disabilities (ICF-IID facilities), and dialysis facilities</a:t>
            </a:r>
            <a:endParaRPr lang="en-US" sz="4400" b="1" i="1" dirty="0"/>
          </a:p>
          <a:p>
            <a:pPr lvl="0"/>
            <a:r>
              <a:rPr lang="en-US" sz="4400" dirty="0"/>
              <a:t>Tier 2:  Ambulatory surgery centers, home health care agencies, and urgent care centers</a:t>
            </a:r>
            <a:endParaRPr lang="en-US" sz="4400" b="1" i="1" dirty="0"/>
          </a:p>
          <a:p>
            <a:pPr marL="0" lvl="0" indent="0">
              <a:buNone/>
            </a:pPr>
            <a:r>
              <a:rPr lang="en-US" sz="4400" dirty="0"/>
              <a:t>2. Promote awareness of Project Firstline training modules to targeted frontline healthcare workers, as outlined by the Federal CDC.  </a:t>
            </a:r>
            <a:endParaRPr lang="en-US" sz="4400" b="1" i="1" dirty="0"/>
          </a:p>
          <a:p>
            <a:pPr marL="0" lvl="0" indent="0">
              <a:buNone/>
            </a:pPr>
            <a:r>
              <a:rPr lang="en-US" sz="4400" dirty="0"/>
              <a:t>3. Utilize the Maine Infection Prevention Forum (MIPF) platform to conduct and convene remote learning capabilities for front-line healthcare workers including tracking of facility uptake by hospitals, nursing homes, ICF-IID facilities, dialysis facilities, ambulatory surgery centers, home health agencies, and urgent care centers.  </a:t>
            </a:r>
            <a:endParaRPr lang="en-US" sz="4400" b="1" i="1" dirty="0"/>
          </a:p>
          <a:p>
            <a:pPr marL="0" lvl="0" indent="0">
              <a:buNone/>
            </a:pPr>
            <a:r>
              <a:rPr lang="en-US" sz="4400" dirty="0"/>
              <a:t>4. Complete as many secondary activities as time and resources allow:</a:t>
            </a:r>
            <a:endParaRPr lang="en-US" sz="4400" b="1" i="1" dirty="0"/>
          </a:p>
          <a:p>
            <a:pPr lvl="1"/>
            <a:r>
              <a:rPr lang="en-US" sz="4400" dirty="0">
                <a:solidFill>
                  <a:schemeClr val="tx1"/>
                </a:solidFill>
              </a:rPr>
              <a:t>Conduct and convene remote learning capabilities with Assisted Housing facilities and Allied Health students. </a:t>
            </a:r>
            <a:endParaRPr lang="en-US" sz="4400" b="1" i="1" dirty="0">
              <a:solidFill>
                <a:schemeClr val="tx1"/>
              </a:solidFill>
            </a:endParaRPr>
          </a:p>
          <a:p>
            <a:pPr lvl="1"/>
            <a:r>
              <a:rPr lang="en-US" sz="4400" dirty="0">
                <a:solidFill>
                  <a:schemeClr val="tx1"/>
                </a:solidFill>
              </a:rPr>
              <a:t>Create additional modules for the MIPF, including Urinary Tract Infection (UTI) for Maine nursing homes, and updating current MIPF modules.</a:t>
            </a:r>
            <a:endParaRPr lang="en-US" sz="4400" b="1" i="1" dirty="0">
              <a:solidFill>
                <a:schemeClr val="tx1"/>
              </a:solidFill>
            </a:endParaRPr>
          </a:p>
          <a:p>
            <a:pPr lvl="1"/>
            <a:r>
              <a:rPr lang="en-US" sz="4400" dirty="0">
                <a:solidFill>
                  <a:schemeClr val="tx1"/>
                </a:solidFill>
              </a:rPr>
              <a:t>Enhance functionality of the website (e.g., customize reporting engine, improve user interface). </a:t>
            </a:r>
            <a:endParaRPr lang="en-US" sz="4400" b="1" i="1" dirty="0">
              <a:solidFill>
                <a:schemeClr val="tx1"/>
              </a:solidFill>
            </a:endParaRPr>
          </a:p>
          <a:p>
            <a:pPr marL="0" lvl="0" indent="0">
              <a:buNone/>
            </a:pPr>
            <a:r>
              <a:rPr lang="en-US" sz="4400" dirty="0"/>
              <a:t>5. Provide requested information to the Department by the 10</a:t>
            </a:r>
            <a:r>
              <a:rPr lang="en-US" sz="4400" baseline="30000" dirty="0"/>
              <a:t>th</a:t>
            </a:r>
            <a:r>
              <a:rPr lang="en-US" sz="4400" dirty="0"/>
              <a:t> of each month for the development and submission of the monthly report to the Federal CDC.</a:t>
            </a:r>
            <a:endParaRPr lang="en-US" sz="4400" b="1" i="1" dirty="0"/>
          </a:p>
          <a:p>
            <a:pPr marL="0" lvl="0" indent="0">
              <a:buNone/>
            </a:pPr>
            <a:r>
              <a:rPr lang="en-US" sz="4400" dirty="0"/>
              <a:t>6. Produce workplans, timelines and tracking of status for all deliverables. </a:t>
            </a:r>
            <a:endParaRPr lang="en-US" sz="4400" b="1" i="1" dirty="0"/>
          </a:p>
          <a:p>
            <a:pPr marL="0" lvl="0" indent="0">
              <a:buNone/>
            </a:pPr>
            <a:r>
              <a:rPr lang="en-US" sz="4400" dirty="0"/>
              <a:t>7. Meet performance measures as they are established by the Federal CDC for the grant that is the subject of this agreement.  </a:t>
            </a:r>
          </a:p>
          <a:p>
            <a:endParaRPr lang="en-US" b="1" dirty="0"/>
          </a:p>
        </p:txBody>
      </p:sp>
      <p:sp>
        <p:nvSpPr>
          <p:cNvPr id="4" name="Footer Placeholder 3">
            <a:extLst>
              <a:ext uri="{FF2B5EF4-FFF2-40B4-BE49-F238E27FC236}">
                <a16:creationId xmlns:a16="http://schemas.microsoft.com/office/drawing/2014/main" id="{4D15F82C-D5E0-4166-A811-E8606F05ADAC}"/>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04748B7F-7374-4A7C-8162-400C25F126E4}"/>
              </a:ext>
            </a:extLst>
          </p:cNvPr>
          <p:cNvSpPr>
            <a:spLocks noGrp="1"/>
          </p:cNvSpPr>
          <p:nvPr>
            <p:ph type="sldNum" sz="quarter" idx="12"/>
          </p:nvPr>
        </p:nvSpPr>
        <p:spPr/>
        <p:txBody>
          <a:bodyPr/>
          <a:lstStyle/>
          <a:p>
            <a:fld id="{4CE482DC-2269-4F26-9D2A-7E44B1A4CD85}" type="slidenum">
              <a:rPr lang="en-US" smtClean="0"/>
              <a:pPr/>
              <a:t>30</a:t>
            </a:fld>
            <a:endParaRPr lang="en-US" dirty="0"/>
          </a:p>
        </p:txBody>
      </p:sp>
    </p:spTree>
    <p:extLst>
      <p:ext uri="{BB962C8B-B14F-4D97-AF65-F5344CB8AC3E}">
        <p14:creationId xmlns:p14="http://schemas.microsoft.com/office/powerpoint/2010/main" val="2475414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5DAA2-5635-4B79-AA0B-7662E8EC75C6}"/>
              </a:ext>
            </a:extLst>
          </p:cNvPr>
          <p:cNvSpPr>
            <a:spLocks noGrp="1"/>
          </p:cNvSpPr>
          <p:nvPr>
            <p:ph type="title"/>
          </p:nvPr>
        </p:nvSpPr>
        <p:spPr/>
        <p:txBody>
          <a:bodyPr/>
          <a:lstStyle/>
          <a:p>
            <a:r>
              <a:rPr lang="en-US" dirty="0">
                <a:solidFill>
                  <a:schemeClr val="tx1"/>
                </a:solidFill>
              </a:rPr>
              <a:t>APCD Federal Grant Opportunity</a:t>
            </a:r>
          </a:p>
        </p:txBody>
      </p:sp>
      <p:sp>
        <p:nvSpPr>
          <p:cNvPr id="3" name="Content Placeholder 2">
            <a:extLst>
              <a:ext uri="{FF2B5EF4-FFF2-40B4-BE49-F238E27FC236}">
                <a16:creationId xmlns:a16="http://schemas.microsoft.com/office/drawing/2014/main" id="{CBD7E576-C23C-4CFE-8B52-61641026B0A6}"/>
              </a:ext>
            </a:extLst>
          </p:cNvPr>
          <p:cNvSpPr>
            <a:spLocks noGrp="1"/>
          </p:cNvSpPr>
          <p:nvPr>
            <p:ph idx="1"/>
          </p:nvPr>
        </p:nvSpPr>
        <p:spPr/>
        <p:txBody>
          <a:bodyPr>
            <a:normAutofit fontScale="92500" lnSpcReduction="10000"/>
          </a:bodyPr>
          <a:lstStyle/>
          <a:p>
            <a:pPr marL="0" indent="0">
              <a:buNone/>
            </a:pPr>
            <a:r>
              <a:rPr lang="en-US" dirty="0"/>
              <a:t>Consolidated Appropriations Act, 2021</a:t>
            </a:r>
          </a:p>
          <a:p>
            <a:pPr lvl="2"/>
            <a:r>
              <a:rPr lang="en-US" b="1" dirty="0">
                <a:solidFill>
                  <a:schemeClr val="tx1"/>
                </a:solidFill>
              </a:rPr>
              <a:t>SEC. 320B. STATE ALL PAYER CLAIMS DATABASES</a:t>
            </a:r>
          </a:p>
          <a:p>
            <a:pPr marL="0" indent="0">
              <a:buNone/>
            </a:pPr>
            <a:r>
              <a:rPr lang="en-US" sz="3600" dirty="0">
                <a:solidFill>
                  <a:schemeClr val="tx1"/>
                </a:solidFill>
              </a:rPr>
              <a:t>Summary of section:</a:t>
            </a:r>
            <a:endParaRPr lang="en-US" dirty="0"/>
          </a:p>
          <a:p>
            <a:pPr lvl="1"/>
            <a:r>
              <a:rPr lang="en-US" dirty="0">
                <a:solidFill>
                  <a:schemeClr val="tx1"/>
                </a:solidFill>
              </a:rPr>
              <a:t>States can receive up to $2.5 million grant to establish a new APCDs or improve an existing APCD </a:t>
            </a:r>
            <a:endParaRPr lang="en-US" sz="3200" dirty="0">
              <a:solidFill>
                <a:schemeClr val="tx1"/>
              </a:solidFill>
            </a:endParaRPr>
          </a:p>
          <a:p>
            <a:pPr lvl="1"/>
            <a:r>
              <a:rPr lang="en-US" dirty="0">
                <a:solidFill>
                  <a:schemeClr val="tx1"/>
                </a:solidFill>
              </a:rPr>
              <a:t>Grant funding is over a three year period (beginning in FY22)</a:t>
            </a:r>
            <a:endParaRPr lang="en-US" sz="3200" dirty="0">
              <a:solidFill>
                <a:schemeClr val="tx1"/>
              </a:solidFill>
            </a:endParaRPr>
          </a:p>
          <a:p>
            <a:pPr lvl="1"/>
            <a:r>
              <a:rPr lang="en-US" dirty="0">
                <a:solidFill>
                  <a:schemeClr val="tx1"/>
                </a:solidFill>
              </a:rPr>
              <a:t>To be eligible, states must "ensure uniform data collection"</a:t>
            </a:r>
            <a:endParaRPr lang="en-US" sz="3200" dirty="0">
              <a:solidFill>
                <a:schemeClr val="tx1"/>
              </a:solidFill>
            </a:endParaRPr>
          </a:p>
          <a:p>
            <a:pPr lvl="1"/>
            <a:r>
              <a:rPr lang="en-US" dirty="0">
                <a:solidFill>
                  <a:schemeClr val="tx1"/>
                </a:solidFill>
              </a:rPr>
              <a:t>Priority may be given to states that demonstrate cooperation with other state APCDs to facilitate multi-state use</a:t>
            </a:r>
            <a:endParaRPr lang="en-US" sz="3200" dirty="0">
              <a:solidFill>
                <a:schemeClr val="tx1"/>
              </a:solidFill>
            </a:endParaRPr>
          </a:p>
          <a:p>
            <a:pPr marL="201168" lvl="1" indent="0">
              <a:buNone/>
            </a:pPr>
            <a:r>
              <a:rPr lang="en-US" b="1" dirty="0">
                <a:solidFill>
                  <a:schemeClr val="tx1"/>
                </a:solidFill>
              </a:rPr>
              <a:t>Comment: </a:t>
            </a:r>
            <a:r>
              <a:rPr lang="en-US" dirty="0">
                <a:solidFill>
                  <a:schemeClr val="tx1"/>
                </a:solidFill>
              </a:rPr>
              <a:t> There is a likely role for using the APCD-CDL to satisfy these requirements </a:t>
            </a:r>
            <a:r>
              <a:rPr lang="en-US" dirty="0"/>
              <a:t> </a:t>
            </a:r>
            <a:endParaRPr lang="en-US" sz="3200" dirty="0"/>
          </a:p>
          <a:p>
            <a:pPr marL="0" indent="0">
              <a:buNone/>
            </a:pPr>
            <a:endParaRPr lang="en-US" dirty="0">
              <a:solidFill>
                <a:schemeClr val="tx1"/>
              </a:solidFill>
            </a:endParaRPr>
          </a:p>
        </p:txBody>
      </p:sp>
      <p:sp>
        <p:nvSpPr>
          <p:cNvPr id="4" name="Slide Number Placeholder 3">
            <a:extLst>
              <a:ext uri="{FF2B5EF4-FFF2-40B4-BE49-F238E27FC236}">
                <a16:creationId xmlns:a16="http://schemas.microsoft.com/office/drawing/2014/main" id="{BD773576-13CD-4585-B67C-F040AD6D3452}"/>
              </a:ext>
            </a:extLst>
          </p:cNvPr>
          <p:cNvSpPr>
            <a:spLocks noGrp="1"/>
          </p:cNvSpPr>
          <p:nvPr>
            <p:ph type="sldNum" sz="quarter" idx="12"/>
          </p:nvPr>
        </p:nvSpPr>
        <p:spPr/>
        <p:txBody>
          <a:bodyPr/>
          <a:lstStyle/>
          <a:p>
            <a:fld id="{4CE482DC-2269-4F26-9D2A-7E44B1A4CD85}" type="slidenum">
              <a:rPr lang="en-US" smtClean="0"/>
              <a:pPr/>
              <a:t>4</a:t>
            </a:fld>
            <a:endParaRPr lang="en-US" dirty="0"/>
          </a:p>
        </p:txBody>
      </p:sp>
      <p:sp>
        <p:nvSpPr>
          <p:cNvPr id="5" name="Footer Placeholder 4">
            <a:extLst>
              <a:ext uri="{FF2B5EF4-FFF2-40B4-BE49-F238E27FC236}">
                <a16:creationId xmlns:a16="http://schemas.microsoft.com/office/drawing/2014/main" id="{16B4C8A6-C542-49D7-94C6-6B1B7B284DE0}"/>
              </a:ext>
            </a:extLst>
          </p:cNvPr>
          <p:cNvSpPr>
            <a:spLocks noGrp="1"/>
          </p:cNvSpPr>
          <p:nvPr>
            <p:ph type="ftr" sz="quarter" idx="11"/>
          </p:nvPr>
        </p:nvSpPr>
        <p:spPr/>
        <p:txBody>
          <a:bodyPr/>
          <a:lstStyle/>
          <a:p>
            <a:r>
              <a:rPr lang="en-US" dirty="0"/>
              <a:t>MHDO Board Meeting February 4, 2021</a:t>
            </a:r>
          </a:p>
        </p:txBody>
      </p:sp>
    </p:spTree>
    <p:extLst>
      <p:ext uri="{BB962C8B-B14F-4D97-AF65-F5344CB8AC3E}">
        <p14:creationId xmlns:p14="http://schemas.microsoft.com/office/powerpoint/2010/main" val="3492020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2089F-C6A6-4FEE-AF77-6A96CD7ED0FF}"/>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02AAB02D-23EB-418F-9E4F-6B14F7E3E6D8}"/>
              </a:ext>
            </a:extLst>
          </p:cNvPr>
          <p:cNvSpPr>
            <a:spLocks noGrp="1"/>
          </p:cNvSpPr>
          <p:nvPr>
            <p:ph idx="1"/>
          </p:nvPr>
        </p:nvSpPr>
        <p:spPr/>
        <p:txBody>
          <a:bodyPr>
            <a:normAutofit fontScale="25000" lnSpcReduction="20000"/>
          </a:bodyPr>
          <a:lstStyle/>
          <a:p>
            <a:pPr marL="0" indent="0">
              <a:buNone/>
            </a:pPr>
            <a:r>
              <a:rPr lang="en-US" sz="10400" dirty="0">
                <a:solidFill>
                  <a:schemeClr val="tx1"/>
                </a:solidFill>
              </a:rPr>
              <a:t>Requirements:  When a state accepts grant funding there are several requirements regarding access to APCD data and standard reporting that the APCD must produce.  Example:</a:t>
            </a:r>
          </a:p>
          <a:p>
            <a:pPr marL="292608" lvl="1" indent="0">
              <a:buNone/>
            </a:pPr>
            <a:endParaRPr lang="en-US" sz="10400" dirty="0">
              <a:solidFill>
                <a:schemeClr val="tx1"/>
              </a:solidFill>
            </a:endParaRPr>
          </a:p>
          <a:p>
            <a:pPr marL="292608" lvl="1" indent="0">
              <a:buNone/>
            </a:pPr>
            <a:r>
              <a:rPr lang="en-US" sz="10400" dirty="0">
                <a:solidFill>
                  <a:schemeClr val="tx1"/>
                </a:solidFill>
              </a:rPr>
              <a:t>NON-CUSTOMIZED REPORTS.—A State All Payer Claims Database that has received a grant under this section shall make available to all authorized users aggregate data sets available through the State All Payer Claims Database, free of charge.</a:t>
            </a:r>
          </a:p>
          <a:p>
            <a:r>
              <a:rPr lang="en-US" sz="10400" dirty="0">
                <a:solidFill>
                  <a:schemeClr val="tx1"/>
                </a:solidFill>
              </a:rPr>
              <a:t>WAIVERS.—</a:t>
            </a:r>
            <a:r>
              <a:rPr lang="en-US" sz="10400" i="1" dirty="0">
                <a:solidFill>
                  <a:schemeClr val="tx1"/>
                </a:solidFill>
              </a:rPr>
              <a:t>The Secretary may waive the requirements of the subsection of a State All Payer Claims Database to provide access of entities to such database if such State All Payer Claims Database is substantially in compliance with this subsection.</a:t>
            </a:r>
          </a:p>
          <a:p>
            <a:pPr lvl="1">
              <a:buFont typeface="Arial" panose="020B0604020202020204" pitchFamily="34" charset="0"/>
              <a:buChar char="•"/>
            </a:pPr>
            <a:endParaRPr lang="en-US" sz="7400" dirty="0">
              <a:solidFill>
                <a:schemeClr val="tx1"/>
              </a:solidFill>
            </a:endParaRPr>
          </a:p>
          <a:p>
            <a:pPr>
              <a:buFont typeface="Arial" panose="020B0604020202020204" pitchFamily="34" charset="0"/>
              <a:buChar char="•"/>
            </a:pPr>
            <a:endParaRPr lang="en-US" sz="2800" dirty="0">
              <a:solidFill>
                <a:schemeClr val="tx1"/>
              </a:solidFill>
            </a:endParaRPr>
          </a:p>
          <a:p>
            <a:endParaRPr lang="en-US" sz="1800" dirty="0"/>
          </a:p>
          <a:p>
            <a:pPr lvl="0"/>
            <a:r>
              <a:rPr lang="en-US" dirty="0"/>
              <a:t>      	</a:t>
            </a:r>
            <a:endParaRPr lang="en-US" b="1" dirty="0"/>
          </a:p>
          <a:p>
            <a:endParaRPr lang="en-US" dirty="0"/>
          </a:p>
          <a:p>
            <a:endParaRPr lang="en-US" i="1" dirty="0"/>
          </a:p>
        </p:txBody>
      </p:sp>
      <p:sp>
        <p:nvSpPr>
          <p:cNvPr id="4" name="Slide Number Placeholder 3">
            <a:extLst>
              <a:ext uri="{FF2B5EF4-FFF2-40B4-BE49-F238E27FC236}">
                <a16:creationId xmlns:a16="http://schemas.microsoft.com/office/drawing/2014/main" id="{D4D88184-D4EB-4CE6-917D-E37BEE03411D}"/>
              </a:ext>
            </a:extLst>
          </p:cNvPr>
          <p:cNvSpPr>
            <a:spLocks noGrp="1"/>
          </p:cNvSpPr>
          <p:nvPr>
            <p:ph type="sldNum" sz="quarter" idx="12"/>
          </p:nvPr>
        </p:nvSpPr>
        <p:spPr/>
        <p:txBody>
          <a:bodyPr/>
          <a:lstStyle/>
          <a:p>
            <a:fld id="{4CE482DC-2269-4F26-9D2A-7E44B1A4CD85}" type="slidenum">
              <a:rPr lang="en-US" smtClean="0"/>
              <a:pPr/>
              <a:t>5</a:t>
            </a:fld>
            <a:endParaRPr lang="en-US" dirty="0"/>
          </a:p>
        </p:txBody>
      </p:sp>
      <p:sp>
        <p:nvSpPr>
          <p:cNvPr id="5" name="Footer Placeholder 4">
            <a:extLst>
              <a:ext uri="{FF2B5EF4-FFF2-40B4-BE49-F238E27FC236}">
                <a16:creationId xmlns:a16="http://schemas.microsoft.com/office/drawing/2014/main" id="{BD3B5DE9-6DD2-4FCF-AAF0-1C7E78C4B758}"/>
              </a:ext>
            </a:extLst>
          </p:cNvPr>
          <p:cNvSpPr>
            <a:spLocks noGrp="1"/>
          </p:cNvSpPr>
          <p:nvPr>
            <p:ph type="ftr" sz="quarter" idx="11"/>
          </p:nvPr>
        </p:nvSpPr>
        <p:spPr/>
        <p:txBody>
          <a:bodyPr/>
          <a:lstStyle/>
          <a:p>
            <a:r>
              <a:rPr lang="en-US" dirty="0"/>
              <a:t>MHDO Board Meeting February 4, 2021</a:t>
            </a:r>
          </a:p>
        </p:txBody>
      </p:sp>
    </p:spTree>
    <p:extLst>
      <p:ext uri="{BB962C8B-B14F-4D97-AF65-F5344CB8AC3E}">
        <p14:creationId xmlns:p14="http://schemas.microsoft.com/office/powerpoint/2010/main" val="3485872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75D4A-BBF4-4AC4-BFB8-5024B1E4F8C4}"/>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6ED07D48-7B02-44F6-B15B-09D05033D1BF}"/>
              </a:ext>
            </a:extLst>
          </p:cNvPr>
          <p:cNvSpPr>
            <a:spLocks noGrp="1"/>
          </p:cNvSpPr>
          <p:nvPr>
            <p:ph idx="1"/>
          </p:nvPr>
        </p:nvSpPr>
        <p:spPr/>
        <p:txBody>
          <a:bodyPr>
            <a:normAutofit/>
          </a:bodyPr>
          <a:lstStyle/>
          <a:p>
            <a:pPr marL="0" indent="0">
              <a:buNone/>
            </a:pPr>
            <a:r>
              <a:rPr lang="en-US" b="1" dirty="0"/>
              <a:t>SEC. 735. STANDARDIZED REPORTING FORMAT</a:t>
            </a:r>
          </a:p>
          <a:p>
            <a:pPr marL="0" indent="0">
              <a:buNone/>
            </a:pPr>
            <a:r>
              <a:rPr lang="en-US" i="1" dirty="0"/>
              <a:t>Not later than 1 year after the date of enactment of this section, the Secretary shall establish (and periodically update) a standardized reporting format for the voluntary reporting, by group health plans to State All Payer Claims Databases….</a:t>
            </a:r>
          </a:p>
        </p:txBody>
      </p:sp>
      <p:sp>
        <p:nvSpPr>
          <p:cNvPr id="4" name="Footer Placeholder 3">
            <a:extLst>
              <a:ext uri="{FF2B5EF4-FFF2-40B4-BE49-F238E27FC236}">
                <a16:creationId xmlns:a16="http://schemas.microsoft.com/office/drawing/2014/main" id="{58918BC5-66A4-497B-9905-F0B98F15469E}"/>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B0E08F58-0283-46DF-B5B7-3036F6EFF216}"/>
              </a:ext>
            </a:extLst>
          </p:cNvPr>
          <p:cNvSpPr>
            <a:spLocks noGrp="1"/>
          </p:cNvSpPr>
          <p:nvPr>
            <p:ph type="sldNum" sz="quarter" idx="12"/>
          </p:nvPr>
        </p:nvSpPr>
        <p:spPr/>
        <p:txBody>
          <a:bodyPr/>
          <a:lstStyle/>
          <a:p>
            <a:fld id="{4CE482DC-2269-4F26-9D2A-7E44B1A4CD85}" type="slidenum">
              <a:rPr lang="en-US" smtClean="0"/>
              <a:pPr/>
              <a:t>6</a:t>
            </a:fld>
            <a:endParaRPr lang="en-US" dirty="0"/>
          </a:p>
        </p:txBody>
      </p:sp>
    </p:spTree>
    <p:extLst>
      <p:ext uri="{BB962C8B-B14F-4D97-AF65-F5344CB8AC3E}">
        <p14:creationId xmlns:p14="http://schemas.microsoft.com/office/powerpoint/2010/main" val="10350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F9F08-AA90-4715-9CF0-E7389A8CF978}"/>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38895A82-B394-497D-8962-4A235C5F8DE2}"/>
              </a:ext>
            </a:extLst>
          </p:cNvPr>
          <p:cNvSpPr>
            <a:spLocks noGrp="1"/>
          </p:cNvSpPr>
          <p:nvPr>
            <p:ph idx="1"/>
          </p:nvPr>
        </p:nvSpPr>
        <p:spPr/>
        <p:txBody>
          <a:bodyPr>
            <a:normAutofit/>
          </a:bodyPr>
          <a:lstStyle/>
          <a:p>
            <a:r>
              <a:rPr lang="en-US" dirty="0"/>
              <a:t>ADVISORY COMMITTEE.  </a:t>
            </a:r>
            <a:r>
              <a:rPr lang="en-US" i="1" dirty="0"/>
              <a:t>90 days after the date of enactment, the Secretary shall convene an Advisory Committee consisting of 15 members to advise the Secretary regarding the voluntary reporting format for claims data submissions.   </a:t>
            </a:r>
          </a:p>
        </p:txBody>
      </p:sp>
      <p:sp>
        <p:nvSpPr>
          <p:cNvPr id="4" name="Footer Placeholder 3">
            <a:extLst>
              <a:ext uri="{FF2B5EF4-FFF2-40B4-BE49-F238E27FC236}">
                <a16:creationId xmlns:a16="http://schemas.microsoft.com/office/drawing/2014/main" id="{9E814FC4-7FF9-4331-8E72-9BD5A1A9834E}"/>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B071BDA0-C03B-46B2-9B3E-662B120714D2}"/>
              </a:ext>
            </a:extLst>
          </p:cNvPr>
          <p:cNvSpPr>
            <a:spLocks noGrp="1"/>
          </p:cNvSpPr>
          <p:nvPr>
            <p:ph type="sldNum" sz="quarter" idx="12"/>
          </p:nvPr>
        </p:nvSpPr>
        <p:spPr/>
        <p:txBody>
          <a:bodyPr/>
          <a:lstStyle/>
          <a:p>
            <a:fld id="{4CE482DC-2269-4F26-9D2A-7E44B1A4CD85}" type="slidenum">
              <a:rPr lang="en-US" smtClean="0"/>
              <a:pPr/>
              <a:t>7</a:t>
            </a:fld>
            <a:endParaRPr lang="en-US" dirty="0"/>
          </a:p>
        </p:txBody>
      </p:sp>
    </p:spTree>
    <p:extLst>
      <p:ext uri="{BB962C8B-B14F-4D97-AF65-F5344CB8AC3E}">
        <p14:creationId xmlns:p14="http://schemas.microsoft.com/office/powerpoint/2010/main" val="1479955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C6719-6C29-4809-AF65-020F21214267}"/>
              </a:ext>
            </a:extLst>
          </p:cNvPr>
          <p:cNvSpPr>
            <a:spLocks noGrp="1"/>
          </p:cNvSpPr>
          <p:nvPr>
            <p:ph type="title"/>
          </p:nvPr>
        </p:nvSpPr>
        <p:spPr/>
        <p:txBody>
          <a:bodyPr/>
          <a:lstStyle/>
          <a:p>
            <a:r>
              <a:rPr lang="en-US" dirty="0"/>
              <a:t>Continued</a:t>
            </a:r>
          </a:p>
        </p:txBody>
      </p:sp>
      <p:sp>
        <p:nvSpPr>
          <p:cNvPr id="3" name="Content Placeholder 2">
            <a:extLst>
              <a:ext uri="{FF2B5EF4-FFF2-40B4-BE49-F238E27FC236}">
                <a16:creationId xmlns:a16="http://schemas.microsoft.com/office/drawing/2014/main" id="{505D8DEA-B083-47E2-A7EE-72A91931F760}"/>
              </a:ext>
            </a:extLst>
          </p:cNvPr>
          <p:cNvSpPr>
            <a:spLocks noGrp="1"/>
          </p:cNvSpPr>
          <p:nvPr>
            <p:ph idx="1"/>
          </p:nvPr>
        </p:nvSpPr>
        <p:spPr/>
        <p:txBody>
          <a:bodyPr>
            <a:normAutofit lnSpcReduction="10000"/>
          </a:bodyPr>
          <a:lstStyle/>
          <a:p>
            <a:r>
              <a:rPr lang="en-US" dirty="0"/>
              <a:t>The National Association of Health Data Organizations including the APCD-Council convened the states in January to begin the conversation and sharing of information regarding the provisions and requirements as described in the law.  MHDO will continue to participate in both national and regional discussions</a:t>
            </a:r>
          </a:p>
          <a:p>
            <a:r>
              <a:rPr lang="en-US" u="sng" dirty="0">
                <a:hlinkClick r:id="rId2"/>
              </a:rPr>
              <a:t>https://rules.house.gov/sites/democrats.rules.house.gov/files/BILLS-116HR133SA-RCP-116-68.pdf</a:t>
            </a:r>
            <a:r>
              <a:rPr lang="en-US" dirty="0"/>
              <a:t>. </a:t>
            </a:r>
          </a:p>
        </p:txBody>
      </p:sp>
      <p:sp>
        <p:nvSpPr>
          <p:cNvPr id="4" name="Footer Placeholder 3">
            <a:extLst>
              <a:ext uri="{FF2B5EF4-FFF2-40B4-BE49-F238E27FC236}">
                <a16:creationId xmlns:a16="http://schemas.microsoft.com/office/drawing/2014/main" id="{E745E7F8-9D22-4278-9287-A3CC14D9F20D}"/>
              </a:ext>
            </a:extLst>
          </p:cNvPr>
          <p:cNvSpPr>
            <a:spLocks noGrp="1"/>
          </p:cNvSpPr>
          <p:nvPr>
            <p:ph type="ftr" sz="quarter" idx="11"/>
          </p:nvPr>
        </p:nvSpPr>
        <p:spPr/>
        <p:txBody>
          <a:bodyPr/>
          <a:lstStyle/>
          <a:p>
            <a:r>
              <a:rPr lang="en-US" dirty="0"/>
              <a:t>MHDO Board Meeting February 4, 2021</a:t>
            </a:r>
          </a:p>
        </p:txBody>
      </p:sp>
      <p:sp>
        <p:nvSpPr>
          <p:cNvPr id="5" name="Slide Number Placeholder 4">
            <a:extLst>
              <a:ext uri="{FF2B5EF4-FFF2-40B4-BE49-F238E27FC236}">
                <a16:creationId xmlns:a16="http://schemas.microsoft.com/office/drawing/2014/main" id="{F1CA98D2-15F7-4424-9FAC-488CB8F197AE}"/>
              </a:ext>
            </a:extLst>
          </p:cNvPr>
          <p:cNvSpPr>
            <a:spLocks noGrp="1"/>
          </p:cNvSpPr>
          <p:nvPr>
            <p:ph type="sldNum" sz="quarter" idx="12"/>
          </p:nvPr>
        </p:nvSpPr>
        <p:spPr/>
        <p:txBody>
          <a:bodyPr/>
          <a:lstStyle/>
          <a:p>
            <a:fld id="{4CE482DC-2269-4F26-9D2A-7E44B1A4CD85}" type="slidenum">
              <a:rPr lang="en-US" smtClean="0"/>
              <a:pPr/>
              <a:t>8</a:t>
            </a:fld>
            <a:endParaRPr lang="en-US" dirty="0"/>
          </a:p>
        </p:txBody>
      </p:sp>
    </p:spTree>
    <p:extLst>
      <p:ext uri="{BB962C8B-B14F-4D97-AF65-F5344CB8AC3E}">
        <p14:creationId xmlns:p14="http://schemas.microsoft.com/office/powerpoint/2010/main" val="1443287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BFF05-E540-4104-AA40-A31BC808FFDF}"/>
              </a:ext>
            </a:extLst>
          </p:cNvPr>
          <p:cNvSpPr>
            <a:spLocks noGrp="1"/>
          </p:cNvSpPr>
          <p:nvPr>
            <p:ph type="title"/>
          </p:nvPr>
        </p:nvSpPr>
        <p:spPr/>
        <p:txBody>
          <a:bodyPr/>
          <a:lstStyle/>
          <a:p>
            <a:r>
              <a:rPr lang="en-US" dirty="0"/>
              <a:t>Contract with MHDO’s Data Vendor</a:t>
            </a:r>
          </a:p>
        </p:txBody>
      </p:sp>
      <p:sp>
        <p:nvSpPr>
          <p:cNvPr id="3" name="Content Placeholder 2">
            <a:extLst>
              <a:ext uri="{FF2B5EF4-FFF2-40B4-BE49-F238E27FC236}">
                <a16:creationId xmlns:a16="http://schemas.microsoft.com/office/drawing/2014/main" id="{931D3DAC-A107-4D43-8AF2-1E4F735607BA}"/>
              </a:ext>
            </a:extLst>
          </p:cNvPr>
          <p:cNvSpPr>
            <a:spLocks noGrp="1"/>
          </p:cNvSpPr>
          <p:nvPr>
            <p:ph idx="1"/>
          </p:nvPr>
        </p:nvSpPr>
        <p:spPr/>
        <p:txBody>
          <a:bodyPr>
            <a:normAutofit fontScale="92500" lnSpcReduction="10000"/>
          </a:bodyPr>
          <a:lstStyle/>
          <a:p>
            <a:pPr marL="0" indent="0">
              <a:buNone/>
            </a:pPr>
            <a:r>
              <a:rPr lang="en-US" dirty="0"/>
              <a:t>Contract with HSRI terminates November 30, 2022</a:t>
            </a:r>
          </a:p>
          <a:p>
            <a:pPr marL="0" indent="0">
              <a:buNone/>
            </a:pPr>
            <a:r>
              <a:rPr lang="en-US" dirty="0"/>
              <a:t>Federal Grant Opportunity is for a three year period (TBD on application and award timelines.  Perhaps award aligns with next federal fiscal year, end of 2021/early 2022)</a:t>
            </a:r>
          </a:p>
          <a:p>
            <a:pPr marL="0" indent="0">
              <a:buNone/>
            </a:pPr>
            <a:r>
              <a:rPr lang="en-US" dirty="0"/>
              <a:t>	</a:t>
            </a:r>
            <a:r>
              <a:rPr lang="en-US" b="1" dirty="0"/>
              <a:t>Goal</a:t>
            </a:r>
            <a:r>
              <a:rPr lang="en-US" dirty="0"/>
              <a:t>: maximize the federal grant opportunity of $2.5M to 	enhance our current APCD </a:t>
            </a:r>
            <a:r>
              <a:rPr lang="en-US" b="1" dirty="0"/>
              <a:t>and </a:t>
            </a:r>
            <a:r>
              <a:rPr lang="en-US" dirty="0"/>
              <a:t>minimize disruption for 	our data submitters (payers and hospitals), data users, 	and for MHDO’s mandated reporting requirements.</a:t>
            </a:r>
          </a:p>
        </p:txBody>
      </p:sp>
      <p:sp>
        <p:nvSpPr>
          <p:cNvPr id="4" name="Footer Placeholder 3">
            <a:extLst>
              <a:ext uri="{FF2B5EF4-FFF2-40B4-BE49-F238E27FC236}">
                <a16:creationId xmlns:a16="http://schemas.microsoft.com/office/drawing/2014/main" id="{51722F4A-C088-4CDF-8B7A-7DB46D8903C6}"/>
              </a:ext>
            </a:extLst>
          </p:cNvPr>
          <p:cNvSpPr>
            <a:spLocks noGrp="1"/>
          </p:cNvSpPr>
          <p:nvPr>
            <p:ph type="ftr" sz="quarter" idx="11"/>
          </p:nvPr>
        </p:nvSpPr>
        <p:spPr/>
        <p:txBody>
          <a:bodyPr/>
          <a:lstStyle/>
          <a:p>
            <a:r>
              <a:rPr lang="en-US"/>
              <a:t>MHDO Board Meeting June 4, 2020</a:t>
            </a:r>
            <a:endParaRPr lang="en-US" dirty="0"/>
          </a:p>
        </p:txBody>
      </p:sp>
      <p:sp>
        <p:nvSpPr>
          <p:cNvPr id="5" name="Slide Number Placeholder 4">
            <a:extLst>
              <a:ext uri="{FF2B5EF4-FFF2-40B4-BE49-F238E27FC236}">
                <a16:creationId xmlns:a16="http://schemas.microsoft.com/office/drawing/2014/main" id="{80AFD73A-FF63-4A12-A4AF-FA01B0150C07}"/>
              </a:ext>
            </a:extLst>
          </p:cNvPr>
          <p:cNvSpPr>
            <a:spLocks noGrp="1"/>
          </p:cNvSpPr>
          <p:nvPr>
            <p:ph type="sldNum" sz="quarter" idx="12"/>
          </p:nvPr>
        </p:nvSpPr>
        <p:spPr/>
        <p:txBody>
          <a:bodyPr/>
          <a:lstStyle/>
          <a:p>
            <a:fld id="{4CE482DC-2269-4F26-9D2A-7E44B1A4CD85}" type="slidenum">
              <a:rPr lang="en-US" smtClean="0"/>
              <a:pPr/>
              <a:t>9</a:t>
            </a:fld>
            <a:endParaRPr lang="en-US" dirty="0"/>
          </a:p>
        </p:txBody>
      </p:sp>
    </p:spTree>
    <p:extLst>
      <p:ext uri="{BB962C8B-B14F-4D97-AF65-F5344CB8AC3E}">
        <p14:creationId xmlns:p14="http://schemas.microsoft.com/office/powerpoint/2010/main" val="2275319201"/>
      </p:ext>
    </p:extLst>
  </p:cSld>
  <p:clrMapOvr>
    <a:masterClrMapping/>
  </p:clrMapOvr>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Custom Design">
  <a:themeElements>
    <a:clrScheme name="Custom Design 12">
      <a:dk1>
        <a:srgbClr val="000000"/>
      </a:dk1>
      <a:lt1>
        <a:srgbClr val="5B97B1"/>
      </a:lt1>
      <a:dk2>
        <a:srgbClr val="000000"/>
      </a:dk2>
      <a:lt2>
        <a:srgbClr val="808080"/>
      </a:lt2>
      <a:accent1>
        <a:srgbClr val="D7D7D7"/>
      </a:accent1>
      <a:accent2>
        <a:srgbClr val="003466"/>
      </a:accent2>
      <a:accent3>
        <a:srgbClr val="B5C9D5"/>
      </a:accent3>
      <a:accent4>
        <a:srgbClr val="000000"/>
      </a:accent4>
      <a:accent5>
        <a:srgbClr val="E8E8E8"/>
      </a:accent5>
      <a:accent6>
        <a:srgbClr val="002E5C"/>
      </a:accent6>
      <a:hlink>
        <a:srgbClr val="008000"/>
      </a:hlink>
      <a:folHlink>
        <a:srgbClr val="800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29184" tIns="329184" rIns="329184" bIns="329184" numCol="1" anchor="t" anchorCtr="0" compatLnSpc="1">
        <a:prstTxWarp prst="textNoShape">
          <a:avLst/>
        </a:prstTxWarp>
        <a:spAutoFit/>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29184" tIns="329184" rIns="329184" bIns="329184" numCol="1" anchor="t" anchorCtr="0" compatLnSpc="1">
        <a:prstTxWarp prst="textNoShape">
          <a:avLst/>
        </a:prstTxWarp>
        <a:spAutoFit/>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12">
        <a:dk1>
          <a:srgbClr val="000000"/>
        </a:dk1>
        <a:lt1>
          <a:srgbClr val="5B97B1"/>
        </a:lt1>
        <a:dk2>
          <a:srgbClr val="000000"/>
        </a:dk2>
        <a:lt2>
          <a:srgbClr val="808080"/>
        </a:lt2>
        <a:accent1>
          <a:srgbClr val="D7D7D7"/>
        </a:accent1>
        <a:accent2>
          <a:srgbClr val="003466"/>
        </a:accent2>
        <a:accent3>
          <a:srgbClr val="B5C9D5"/>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5ABF7CBCBD7D4C97F7B3852BBF8017" ma:contentTypeVersion="5" ma:contentTypeDescription="Create a new document." ma:contentTypeScope="" ma:versionID="114cfa938927b21c61d8745db80dc3d3">
  <xsd:schema xmlns:xsd="http://www.w3.org/2001/XMLSchema" xmlns:xs="http://www.w3.org/2001/XMLSchema" xmlns:p="http://schemas.microsoft.com/office/2006/metadata/properties" xmlns:ns3="8fe2067a-31b0-458f-a81b-54502c5a278d" targetNamespace="http://schemas.microsoft.com/office/2006/metadata/properties" ma:root="true" ma:fieldsID="3e3016455444da2927782e04aed2bc8c" ns3:_="">
    <xsd:import namespace="8fe2067a-31b0-458f-a81b-54502c5a27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e2067a-31b0-458f-a81b-54502c5a27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6CE121-E200-432B-A479-8F3F8E750E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e2067a-31b0-458f-a81b-54502c5a27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6FDC4F-32CE-4025-94F1-A4DA19BC6448}">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8fe2067a-31b0-458f-a81b-54502c5a278d"/>
    <ds:schemaRef ds:uri="http://www.w3.org/XML/1998/namespace"/>
  </ds:schemaRefs>
</ds:datastoreItem>
</file>

<file path=customXml/itemProps3.xml><?xml version="1.0" encoding="utf-8"?>
<ds:datastoreItem xmlns:ds="http://schemas.openxmlformats.org/officeDocument/2006/customXml" ds:itemID="{D1CB3BA1-9D7F-4CE1-9FB7-41F0141240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3671</TotalTime>
  <Words>2869</Words>
  <Application>Microsoft Office PowerPoint</Application>
  <PresentationFormat>Widescreen</PresentationFormat>
  <Paragraphs>291</Paragraphs>
  <Slides>30</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Arial</vt:lpstr>
      <vt:lpstr>Arial Black</vt:lpstr>
      <vt:lpstr>Arial Narrow</vt:lpstr>
      <vt:lpstr>Calibri</vt:lpstr>
      <vt:lpstr>Calibri Light</vt:lpstr>
      <vt:lpstr>Wingdings</vt:lpstr>
      <vt:lpstr>Retrospect</vt:lpstr>
      <vt:lpstr>Custom Design</vt:lpstr>
      <vt:lpstr>Content</vt:lpstr>
      <vt:lpstr>Timeline for Non-Claims Based Rulemaking</vt:lpstr>
      <vt:lpstr>Continued</vt:lpstr>
      <vt:lpstr>APCD Federal Grant Opportunity</vt:lpstr>
      <vt:lpstr>Continued</vt:lpstr>
      <vt:lpstr>Continued</vt:lpstr>
      <vt:lpstr>Continued</vt:lpstr>
      <vt:lpstr>Continued</vt:lpstr>
      <vt:lpstr>Contract with MHDO’s Data Vendor</vt:lpstr>
      <vt:lpstr>CompareMaine </vt:lpstr>
      <vt:lpstr>Continued</vt:lpstr>
      <vt:lpstr>MOU Between MHDO and DHHS</vt:lpstr>
      <vt:lpstr>MHDO Provider Directory-Overview</vt:lpstr>
      <vt:lpstr>Example of Relationships (nesting) in the MHDO Database</vt:lpstr>
      <vt:lpstr>Continued</vt:lpstr>
      <vt:lpstr>Public Law Chapter 668 (LD 2105), An Act To Protect Consumers from Surprise Emergency Medical Bills &amp; Impact on MHDO </vt:lpstr>
      <vt:lpstr>Continued</vt:lpstr>
      <vt:lpstr>Continued</vt:lpstr>
      <vt:lpstr>MHDO’s Prescription Drug Data Sets</vt:lpstr>
      <vt:lpstr>PowerPoint Presentation</vt:lpstr>
      <vt:lpstr>Public Law Chapter 406 An Act to Promote Prescription Drug Price Transparency</vt:lpstr>
      <vt:lpstr>Public Law Chapter 470 An Act to Further Expand Drug Price Transparency</vt:lpstr>
      <vt:lpstr>Continued</vt:lpstr>
      <vt:lpstr>Continued</vt:lpstr>
      <vt:lpstr>130th Maine Legislature</vt:lpstr>
      <vt:lpstr>Continued-LR’s &amp; LD’s MHDO is tracking</vt:lpstr>
      <vt:lpstr>LD 41-Resolve, Regarding Legislative Review of Portions of Chapter 570, Uniform Reporting System for Prescription Drug Price Data Sets, a major substantive rule of the MHDO </vt:lpstr>
      <vt:lpstr>PowerPoint Presentation</vt:lpstr>
      <vt:lpstr>Continued</vt:lpstr>
      <vt:lpstr>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Melissa Hillmyer</dc:creator>
  <cp:lastModifiedBy>Bonsant, Kimberly</cp:lastModifiedBy>
  <cp:revision>56</cp:revision>
  <dcterms:created xsi:type="dcterms:W3CDTF">2020-06-02T04:02:18Z</dcterms:created>
  <dcterms:modified xsi:type="dcterms:W3CDTF">2021-03-04T19:55:25Z</dcterms:modified>
</cp:coreProperties>
</file>