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 id="2147483661" r:id="rId5"/>
  </p:sldMasterIdLst>
  <p:notesMasterIdLst>
    <p:notesMasterId r:id="rId24"/>
  </p:notesMasterIdLst>
  <p:handoutMasterIdLst>
    <p:handoutMasterId r:id="rId25"/>
  </p:handoutMasterIdLst>
  <p:sldIdLst>
    <p:sldId id="257" r:id="rId6"/>
    <p:sldId id="478" r:id="rId7"/>
    <p:sldId id="540" r:id="rId8"/>
    <p:sldId id="479" r:id="rId9"/>
    <p:sldId id="539" r:id="rId10"/>
    <p:sldId id="542" r:id="rId11"/>
    <p:sldId id="480" r:id="rId12"/>
    <p:sldId id="482" r:id="rId13"/>
    <p:sldId id="547" r:id="rId14"/>
    <p:sldId id="548" r:id="rId15"/>
    <p:sldId id="550" r:id="rId16"/>
    <p:sldId id="503" r:id="rId17"/>
    <p:sldId id="546" r:id="rId18"/>
    <p:sldId id="543" r:id="rId19"/>
    <p:sldId id="436" r:id="rId20"/>
    <p:sldId id="506" r:id="rId21"/>
    <p:sldId id="545" r:id="rId22"/>
    <p:sldId id="512" r:id="rId2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e Mullins" initials="KM" lastIdx="7" clrIdx="0"/>
  <p:cmAuthor id="2" name="Leanne Candura" initials="LC" lastIdx="3" clrIdx="1"/>
  <p:cmAuthor id="3" name="Melissa Hillmyer" initials="MH" lastIdx="35" clrIdx="2"/>
  <p:cmAuthor id="4" name="Leanne Candura" initials="LC [2]" lastIdx="7" clrIdx="3"/>
  <p:cmAuthor id="5" name="Melissa Hillmyer" initials="MH [2]" lastIdx="21" clrIdx="4">
    <p:extLst>
      <p:ext uri="{19B8F6BF-5375-455C-9EA6-DF929625EA0E}">
        <p15:presenceInfo xmlns:p15="http://schemas.microsoft.com/office/powerpoint/2012/main" userId="S-1-5-21-1292428093-884357618-1801674531-5176" providerId="AD"/>
      </p:ext>
    </p:extLst>
  </p:cmAuthor>
  <p:cmAuthor id="6" name="Harrington, Karynlee" initials="HK" lastIdx="5" clrIdx="5">
    <p:extLst>
      <p:ext uri="{19B8F6BF-5375-455C-9EA6-DF929625EA0E}">
        <p15:presenceInfo xmlns:p15="http://schemas.microsoft.com/office/powerpoint/2012/main" userId="S-1-5-21-4241590797-1299073551-2511459964-91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C89D3"/>
    <a:srgbClr val="3787D4"/>
    <a:srgbClr val="629DD1"/>
    <a:srgbClr val="297FD5"/>
    <a:srgbClr val="5496D2"/>
    <a:srgbClr val="468ED2"/>
    <a:srgbClr val="478BC9"/>
    <a:srgbClr val="5091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038475" cy="46562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41" y="1"/>
            <a:ext cx="3038475" cy="465621"/>
          </a:xfrm>
          <a:prstGeom prst="rect">
            <a:avLst/>
          </a:prstGeom>
        </p:spPr>
        <p:txBody>
          <a:bodyPr vert="horz" lIns="91440" tIns="45720" rIns="91440" bIns="45720" rtlCol="0"/>
          <a:lstStyle>
            <a:lvl1pPr algn="r">
              <a:defRPr sz="1200"/>
            </a:lvl1pPr>
          </a:lstStyle>
          <a:p>
            <a:fld id="{71B595BD-5819-4B57-955A-D04F589414E5}" type="datetimeFigureOut">
              <a:rPr lang="en-US" smtClean="0"/>
              <a:t>5/6/2021</a:t>
            </a:fld>
            <a:endParaRPr lang="en-US"/>
          </a:p>
        </p:txBody>
      </p:sp>
      <p:sp>
        <p:nvSpPr>
          <p:cNvPr id="4" name="Footer Placeholder 3"/>
          <p:cNvSpPr>
            <a:spLocks noGrp="1"/>
          </p:cNvSpPr>
          <p:nvPr>
            <p:ph type="ftr" sz="quarter" idx="2"/>
          </p:nvPr>
        </p:nvSpPr>
        <p:spPr>
          <a:xfrm>
            <a:off x="3" y="8829181"/>
            <a:ext cx="3038475" cy="465621"/>
          </a:xfrm>
          <a:prstGeom prst="rect">
            <a:avLst/>
          </a:prstGeom>
        </p:spPr>
        <p:txBody>
          <a:bodyPr vert="horz" lIns="91440" tIns="45720" rIns="91440" bIns="45720" rtlCol="0" anchor="b"/>
          <a:lstStyle>
            <a:lvl1pPr algn="l">
              <a:defRPr sz="1200"/>
            </a:lvl1pPr>
          </a:lstStyle>
          <a:p>
            <a:r>
              <a:rPr lang="en-US"/>
              <a:t>MHDO Board Meeting June 4, 2020</a:t>
            </a:r>
          </a:p>
        </p:txBody>
      </p:sp>
      <p:sp>
        <p:nvSpPr>
          <p:cNvPr id="5" name="Slide Number Placeholder 4"/>
          <p:cNvSpPr>
            <a:spLocks noGrp="1"/>
          </p:cNvSpPr>
          <p:nvPr>
            <p:ph type="sldNum" sz="quarter" idx="3"/>
          </p:nvPr>
        </p:nvSpPr>
        <p:spPr>
          <a:xfrm>
            <a:off x="3970341" y="8829181"/>
            <a:ext cx="3038475" cy="465621"/>
          </a:xfrm>
          <a:prstGeom prst="rect">
            <a:avLst/>
          </a:prstGeom>
        </p:spPr>
        <p:txBody>
          <a:bodyPr vert="horz" lIns="91440" tIns="45720" rIns="91440" bIns="45720" rtlCol="0" anchor="b"/>
          <a:lstStyle>
            <a:lvl1pPr algn="r">
              <a:defRPr sz="1200"/>
            </a:lvl1pPr>
          </a:lstStyle>
          <a:p>
            <a:fld id="{28BFEC4C-DBE7-4D99-AD09-91A7AFD465C5}" type="slidenum">
              <a:rPr lang="en-US" smtClean="0"/>
              <a:t>‹#›</a:t>
            </a:fld>
            <a:endParaRPr lang="en-US"/>
          </a:p>
        </p:txBody>
      </p:sp>
    </p:spTree>
    <p:extLst>
      <p:ext uri="{BB962C8B-B14F-4D97-AF65-F5344CB8AC3E}">
        <p14:creationId xmlns:p14="http://schemas.microsoft.com/office/powerpoint/2010/main" val="650608793"/>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idx="1"/>
          </p:nvPr>
        </p:nvSpPr>
        <p:spPr>
          <a:xfrm>
            <a:off x="3970938" y="1"/>
            <a:ext cx="3037840" cy="466435"/>
          </a:xfrm>
          <a:prstGeom prst="rect">
            <a:avLst/>
          </a:prstGeom>
        </p:spPr>
        <p:txBody>
          <a:bodyPr vert="horz" lIns="92757" tIns="46378" rIns="92757" bIns="46378" rtlCol="0"/>
          <a:lstStyle>
            <a:lvl1pPr algn="r">
              <a:defRPr sz="1200"/>
            </a:lvl1pPr>
          </a:lstStyle>
          <a:p>
            <a:fld id="{7C51721D-FE74-4937-AFA3-EDEA76864D15}" type="datetimeFigureOut">
              <a:rPr lang="en-US" smtClean="0"/>
              <a:t>5/6/2021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2757" tIns="46378" rIns="92757" bIns="46378"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2757" tIns="46378" rIns="92757" bIns="4637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4"/>
          </a:xfrm>
          <a:prstGeom prst="rect">
            <a:avLst/>
          </a:prstGeom>
        </p:spPr>
        <p:txBody>
          <a:bodyPr vert="horz" lIns="92757" tIns="46378" rIns="92757" bIns="46378" rtlCol="0" anchor="b"/>
          <a:lstStyle>
            <a:lvl1pPr algn="l">
              <a:defRPr sz="1200"/>
            </a:lvl1pPr>
          </a:lstStyle>
          <a:p>
            <a:r>
              <a:rPr lang="en-US"/>
              <a:t>MHDO Board Meeting June 4, 2020</a:t>
            </a:r>
          </a:p>
        </p:txBody>
      </p:sp>
      <p:sp>
        <p:nvSpPr>
          <p:cNvPr id="7" name="Slide Number Placeholder 6"/>
          <p:cNvSpPr>
            <a:spLocks noGrp="1"/>
          </p:cNvSpPr>
          <p:nvPr>
            <p:ph type="sldNum" sz="quarter" idx="5"/>
          </p:nvPr>
        </p:nvSpPr>
        <p:spPr>
          <a:xfrm>
            <a:off x="3970938" y="8829967"/>
            <a:ext cx="3037840" cy="466434"/>
          </a:xfrm>
          <a:prstGeom prst="rect">
            <a:avLst/>
          </a:prstGeom>
        </p:spPr>
        <p:txBody>
          <a:bodyPr vert="horz" lIns="92757" tIns="46378" rIns="92757" bIns="46378" rtlCol="0" anchor="b"/>
          <a:lstStyle>
            <a:lvl1pPr algn="r">
              <a:defRPr sz="1200"/>
            </a:lvl1pPr>
          </a:lstStyle>
          <a:p>
            <a:fld id="{CF13529E-598B-4780-B315-0810095E5A43}" type="slidenum">
              <a:rPr lang="en-US" smtClean="0"/>
              <a:t>‹#›</a:t>
            </a:fld>
            <a:endParaRPr lang="en-US"/>
          </a:p>
        </p:txBody>
      </p:sp>
    </p:spTree>
    <p:extLst>
      <p:ext uri="{BB962C8B-B14F-4D97-AF65-F5344CB8AC3E}">
        <p14:creationId xmlns:p14="http://schemas.microsoft.com/office/powerpoint/2010/main" val="2518163171"/>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a:extLst>
              <a:ext uri="{FF2B5EF4-FFF2-40B4-BE49-F238E27FC236}">
                <a16:creationId xmlns:a16="http://schemas.microsoft.com/office/drawing/2014/main" id="{3EECC008-9F6F-4DA1-BFFD-27F8B147B9D3}"/>
              </a:ext>
            </a:extLst>
          </p:cNvPr>
          <p:cNvSpPr>
            <a:spLocks noGrp="1"/>
          </p:cNvSpPr>
          <p:nvPr>
            <p:ph type="ftr" sz="quarter" idx="10"/>
          </p:nvPr>
        </p:nvSpPr>
        <p:spPr/>
        <p:txBody>
          <a:bodyPr/>
          <a:lstStyle/>
          <a:p>
            <a:r>
              <a:rPr lang="en-US"/>
              <a:t>MHDO Board Meeting June 4, 2020</a:t>
            </a:r>
          </a:p>
        </p:txBody>
      </p:sp>
    </p:spTree>
    <p:extLst>
      <p:ext uri="{BB962C8B-B14F-4D97-AF65-F5344CB8AC3E}">
        <p14:creationId xmlns:p14="http://schemas.microsoft.com/office/powerpoint/2010/main" val="2611490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hasCustomPrompt="1"/>
          </p:nvPr>
        </p:nvSpPr>
        <p:spPr>
          <a:xfrm>
            <a:off x="1100051" y="4455621"/>
            <a:ext cx="10058400" cy="1143000"/>
          </a:xfrm>
        </p:spPr>
        <p:txBody>
          <a:bodyPr lIns="91440" rIns="91440">
            <a:normAutofit/>
          </a:bodyPr>
          <a:lstStyle>
            <a:lvl1pPr marL="0" indent="0" algn="l">
              <a:buNone/>
              <a:defRPr sz="2800" cap="none"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19C94574-2505-45ED-A778-2E7F4336F273}" type="datetime1">
              <a:rPr lang="en-US" smtClean="0"/>
              <a:t>5/6/2021</a:t>
            </a:fld>
            <a:endParaRPr lang="en-US" dirty="0"/>
          </a:p>
        </p:txBody>
      </p:sp>
      <p:sp>
        <p:nvSpPr>
          <p:cNvPr id="5" name="Footer Placeholder 4"/>
          <p:cNvSpPr>
            <a:spLocks noGrp="1"/>
          </p:cNvSpPr>
          <p:nvPr>
            <p:ph type="ftr" sz="quarter" idx="11"/>
          </p:nvPr>
        </p:nvSpPr>
        <p:spPr/>
        <p:txBody>
          <a:bodyPr/>
          <a:lstStyle/>
          <a:p>
            <a:r>
              <a:rPr lang="en-US"/>
              <a:t>MHDO Board Meeting June 4, 2020</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33879B-242A-436D-AE10-2EF2B8FDEEFA}" type="datetime1">
              <a:rPr lang="en-US" smtClean="0"/>
              <a:t>5/6/2021</a:t>
            </a:fld>
            <a:endParaRPr lang="en-US" dirty="0"/>
          </a:p>
        </p:txBody>
      </p:sp>
      <p:sp>
        <p:nvSpPr>
          <p:cNvPr id="5" name="Footer Placeholder 4"/>
          <p:cNvSpPr>
            <a:spLocks noGrp="1"/>
          </p:cNvSpPr>
          <p:nvPr>
            <p:ph type="ftr" sz="quarter" idx="11"/>
          </p:nvPr>
        </p:nvSpPr>
        <p:spPr/>
        <p:txBody>
          <a:bodyPr/>
          <a:lstStyle/>
          <a:p>
            <a:r>
              <a:rPr lang="en-US"/>
              <a:t>MHDO Board Meeting June 4, 2020</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31E9FA-E9CA-4FF6-B43A-4900CC0E9495}" type="datetime1">
              <a:rPr lang="en-US" smtClean="0"/>
              <a:t>5/6/2021</a:t>
            </a:fld>
            <a:endParaRPr lang="en-US" dirty="0"/>
          </a:p>
        </p:txBody>
      </p:sp>
      <p:sp>
        <p:nvSpPr>
          <p:cNvPr id="5" name="Footer Placeholder 4"/>
          <p:cNvSpPr>
            <a:spLocks noGrp="1"/>
          </p:cNvSpPr>
          <p:nvPr>
            <p:ph type="ftr" sz="quarter" idx="11"/>
          </p:nvPr>
        </p:nvSpPr>
        <p:spPr/>
        <p:txBody>
          <a:bodyPr/>
          <a:lstStyle/>
          <a:p>
            <a:r>
              <a:rPr lang="en-US"/>
              <a:t>MHDO Board Meeting June 4, 2020</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3" y="2130227"/>
            <a:ext cx="10363435" cy="1470422"/>
          </a:xfrm>
        </p:spPr>
        <p:txBody>
          <a:bodyPr/>
          <a:lstStyle/>
          <a:p>
            <a:r>
              <a:rPr lang="en-US"/>
              <a:t>Click to edit Master title style</a:t>
            </a:r>
          </a:p>
        </p:txBody>
      </p:sp>
      <p:sp>
        <p:nvSpPr>
          <p:cNvPr id="3" name="Subtitle 2"/>
          <p:cNvSpPr>
            <a:spLocks noGrp="1"/>
          </p:cNvSpPr>
          <p:nvPr>
            <p:ph type="subTitle" idx="1"/>
          </p:nvPr>
        </p:nvSpPr>
        <p:spPr>
          <a:xfrm>
            <a:off x="1828565" y="3886399"/>
            <a:ext cx="8534870" cy="1752203"/>
          </a:xfrm>
        </p:spPr>
        <p:txBody>
          <a:bodyPr/>
          <a:lstStyle>
            <a:lvl1pPr marL="0" indent="0" algn="ctr">
              <a:buNone/>
              <a:defRPr/>
            </a:lvl1pPr>
            <a:lvl2pPr marL="141534" indent="0" algn="ctr">
              <a:buNone/>
              <a:defRPr/>
            </a:lvl2pPr>
            <a:lvl3pPr marL="283068" indent="0" algn="ctr">
              <a:buNone/>
              <a:defRPr/>
            </a:lvl3pPr>
            <a:lvl4pPr marL="424603" indent="0" algn="ctr">
              <a:buNone/>
              <a:defRPr/>
            </a:lvl4pPr>
            <a:lvl5pPr marL="566137" indent="0" algn="ctr">
              <a:buNone/>
              <a:defRPr/>
            </a:lvl5pPr>
            <a:lvl6pPr marL="707671" indent="0" algn="ctr">
              <a:buNone/>
              <a:defRPr/>
            </a:lvl6pPr>
            <a:lvl7pPr marL="849205" indent="0" algn="ctr">
              <a:buNone/>
              <a:defRPr/>
            </a:lvl7pPr>
            <a:lvl8pPr marL="990739" indent="0" algn="ctr">
              <a:buNone/>
              <a:defRPr/>
            </a:lvl8pPr>
            <a:lvl9pPr marL="1132274" indent="0" algn="ctr">
              <a:buNone/>
              <a:defRPr/>
            </a:lvl9pPr>
          </a:lstStyle>
          <a:p>
            <a:r>
              <a:rPr lang="en-US"/>
              <a:t>Click to edit Master subtitle style</a:t>
            </a:r>
          </a:p>
        </p:txBody>
      </p:sp>
    </p:spTree>
    <p:extLst>
      <p:ext uri="{BB962C8B-B14F-4D97-AF65-F5344CB8AC3E}">
        <p14:creationId xmlns:p14="http://schemas.microsoft.com/office/powerpoint/2010/main" val="30077581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13814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801"/>
            <a:ext cx="10363435" cy="1362273"/>
          </a:xfrm>
        </p:spPr>
        <p:txBody>
          <a:bodyPr anchor="t"/>
          <a:lstStyle>
            <a:lvl1pPr algn="l">
              <a:defRPr sz="1232" b="1" cap="all"/>
            </a:lvl1pPr>
          </a:lstStyle>
          <a:p>
            <a:r>
              <a:rPr lang="en-US"/>
              <a:t>Click to edit Master title style</a:t>
            </a:r>
          </a:p>
        </p:txBody>
      </p:sp>
      <p:sp>
        <p:nvSpPr>
          <p:cNvPr id="3" name="Text Placeholder 2"/>
          <p:cNvSpPr>
            <a:spLocks noGrp="1"/>
          </p:cNvSpPr>
          <p:nvPr>
            <p:ph type="body" idx="1"/>
          </p:nvPr>
        </p:nvSpPr>
        <p:spPr>
          <a:xfrm>
            <a:off x="963084" y="2906613"/>
            <a:ext cx="10363435" cy="1500188"/>
          </a:xfrm>
        </p:spPr>
        <p:txBody>
          <a:bodyPr anchor="b"/>
          <a:lstStyle>
            <a:lvl1pPr marL="0" indent="0">
              <a:buNone/>
              <a:defRPr sz="625"/>
            </a:lvl1pPr>
            <a:lvl2pPr marL="141534" indent="0">
              <a:buNone/>
              <a:defRPr sz="554"/>
            </a:lvl2pPr>
            <a:lvl3pPr marL="283068" indent="0">
              <a:buNone/>
              <a:defRPr sz="500"/>
            </a:lvl3pPr>
            <a:lvl4pPr marL="424603" indent="0">
              <a:buNone/>
              <a:defRPr sz="429"/>
            </a:lvl4pPr>
            <a:lvl5pPr marL="566137" indent="0">
              <a:buNone/>
              <a:defRPr sz="429"/>
            </a:lvl5pPr>
            <a:lvl6pPr marL="707671" indent="0">
              <a:buNone/>
              <a:defRPr sz="429"/>
            </a:lvl6pPr>
            <a:lvl7pPr marL="849205" indent="0">
              <a:buNone/>
              <a:defRPr sz="429"/>
            </a:lvl7pPr>
            <a:lvl8pPr marL="990739" indent="0">
              <a:buNone/>
              <a:defRPr sz="429"/>
            </a:lvl8pPr>
            <a:lvl9pPr marL="1132274" indent="0">
              <a:buNone/>
              <a:defRPr sz="429"/>
            </a:lvl9pPr>
          </a:lstStyle>
          <a:p>
            <a:pPr lvl="0"/>
            <a:r>
              <a:rPr lang="en-US"/>
              <a:t>Click to edit Master text styles</a:t>
            </a:r>
          </a:p>
        </p:txBody>
      </p:sp>
    </p:spTree>
    <p:extLst>
      <p:ext uri="{BB962C8B-B14F-4D97-AF65-F5344CB8AC3E}">
        <p14:creationId xmlns:p14="http://schemas.microsoft.com/office/powerpoint/2010/main" val="2776809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2852"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06315" y="1174750"/>
            <a:ext cx="1357019" cy="5533926"/>
          </a:xfrm>
        </p:spPr>
        <p:txBody>
          <a:bodyPr/>
          <a:lstStyle>
            <a:lvl1pPr>
              <a:defRPr sz="875"/>
            </a:lvl1pPr>
            <a:lvl2pPr>
              <a:defRPr sz="750"/>
            </a:lvl2pPr>
            <a:lvl3pPr>
              <a:defRPr sz="625"/>
            </a:lvl3pPr>
            <a:lvl4pPr>
              <a:defRPr sz="554"/>
            </a:lvl4pPr>
            <a:lvl5pPr>
              <a:defRPr sz="554"/>
            </a:lvl5pPr>
            <a:lvl6pPr>
              <a:defRPr sz="554"/>
            </a:lvl6pPr>
            <a:lvl7pPr>
              <a:defRPr sz="554"/>
            </a:lvl7pPr>
            <a:lvl8pPr>
              <a:defRPr sz="554"/>
            </a:lvl8pPr>
            <a:lvl9pPr>
              <a:defRPr sz="55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77601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4836"/>
            <a:ext cx="10972565"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718" y="1534914"/>
            <a:ext cx="5386917"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4" name="Content Placeholder 3"/>
          <p:cNvSpPr>
            <a:spLocks noGrp="1"/>
          </p:cNvSpPr>
          <p:nvPr>
            <p:ph sz="half" idx="2"/>
          </p:nvPr>
        </p:nvSpPr>
        <p:spPr>
          <a:xfrm>
            <a:off x="609718" y="2174875"/>
            <a:ext cx="5386917"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602" y="1534914"/>
            <a:ext cx="5388681" cy="639961"/>
          </a:xfrm>
        </p:spPr>
        <p:txBody>
          <a:bodyPr anchor="b"/>
          <a:lstStyle>
            <a:lvl1pPr marL="0" indent="0">
              <a:buNone/>
              <a:defRPr sz="750" b="1"/>
            </a:lvl1pPr>
            <a:lvl2pPr marL="141534" indent="0">
              <a:buNone/>
              <a:defRPr sz="625" b="1"/>
            </a:lvl2pPr>
            <a:lvl3pPr marL="283068" indent="0">
              <a:buNone/>
              <a:defRPr sz="554" b="1"/>
            </a:lvl3pPr>
            <a:lvl4pPr marL="424603" indent="0">
              <a:buNone/>
              <a:defRPr sz="500" b="1"/>
            </a:lvl4pPr>
            <a:lvl5pPr marL="566137" indent="0">
              <a:buNone/>
              <a:defRPr sz="500" b="1"/>
            </a:lvl5pPr>
            <a:lvl6pPr marL="707671" indent="0">
              <a:buNone/>
              <a:defRPr sz="500" b="1"/>
            </a:lvl6pPr>
            <a:lvl7pPr marL="849205" indent="0">
              <a:buNone/>
              <a:defRPr sz="500" b="1"/>
            </a:lvl7pPr>
            <a:lvl8pPr marL="990739" indent="0">
              <a:buNone/>
              <a:defRPr sz="500" b="1"/>
            </a:lvl8pPr>
            <a:lvl9pPr marL="1132274" indent="0">
              <a:buNone/>
              <a:defRPr sz="500" b="1"/>
            </a:lvl9pPr>
          </a:lstStyle>
          <a:p>
            <a:pPr lvl="0"/>
            <a:r>
              <a:rPr lang="en-US"/>
              <a:t>Click to edit Master text styles</a:t>
            </a:r>
          </a:p>
        </p:txBody>
      </p:sp>
      <p:sp>
        <p:nvSpPr>
          <p:cNvPr id="6" name="Content Placeholder 5"/>
          <p:cNvSpPr>
            <a:spLocks noGrp="1"/>
          </p:cNvSpPr>
          <p:nvPr>
            <p:ph sz="quarter" idx="4"/>
          </p:nvPr>
        </p:nvSpPr>
        <p:spPr>
          <a:xfrm>
            <a:off x="6193602" y="2174875"/>
            <a:ext cx="5388681" cy="3951387"/>
          </a:xfrm>
        </p:spPr>
        <p:txBody>
          <a:bodyPr/>
          <a:lstStyle>
            <a:lvl1pPr>
              <a:defRPr sz="750"/>
            </a:lvl1pPr>
            <a:lvl2pPr>
              <a:defRPr sz="625"/>
            </a:lvl2pPr>
            <a:lvl3pPr>
              <a:defRPr sz="554"/>
            </a:lvl3pPr>
            <a:lvl4pPr>
              <a:defRPr sz="500"/>
            </a:lvl4pPr>
            <a:lvl5pPr>
              <a:defRPr sz="500"/>
            </a:lvl5pPr>
            <a:lvl6pPr>
              <a:defRPr sz="500"/>
            </a:lvl6pPr>
            <a:lvl7pPr>
              <a:defRPr sz="500"/>
            </a:lvl7pPr>
            <a:lvl8pPr>
              <a:defRPr sz="500"/>
            </a:lvl8pPr>
            <a:lvl9pPr>
              <a:defRPr sz="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86939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536178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929115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718" y="272852"/>
            <a:ext cx="4011083" cy="1162348"/>
          </a:xfrm>
        </p:spPr>
        <p:txBody>
          <a:bodyPr anchor="b"/>
          <a:lstStyle>
            <a:lvl1pPr algn="l">
              <a:defRPr sz="625" b="1"/>
            </a:lvl1pPr>
          </a:lstStyle>
          <a:p>
            <a:r>
              <a:rPr lang="en-US"/>
              <a:t>Click to edit Master title style</a:t>
            </a:r>
          </a:p>
        </p:txBody>
      </p:sp>
      <p:sp>
        <p:nvSpPr>
          <p:cNvPr id="3" name="Content Placeholder 2"/>
          <p:cNvSpPr>
            <a:spLocks noGrp="1"/>
          </p:cNvSpPr>
          <p:nvPr>
            <p:ph idx="1"/>
          </p:nvPr>
        </p:nvSpPr>
        <p:spPr>
          <a:xfrm>
            <a:off x="4766616" y="272852"/>
            <a:ext cx="6815667" cy="5853410"/>
          </a:xfrm>
        </p:spPr>
        <p:txBody>
          <a:bodyPr/>
          <a:lstStyle>
            <a:lvl1pPr>
              <a:defRPr sz="982"/>
            </a:lvl1pPr>
            <a:lvl2pPr>
              <a:defRPr sz="875"/>
            </a:lvl2pPr>
            <a:lvl3pPr>
              <a:defRPr sz="750"/>
            </a:lvl3pPr>
            <a:lvl4pPr>
              <a:defRPr sz="625"/>
            </a:lvl4pPr>
            <a:lvl5pPr>
              <a:defRPr sz="625"/>
            </a:lvl5pPr>
            <a:lvl6pPr>
              <a:defRPr sz="625"/>
            </a:lvl6pPr>
            <a:lvl7pPr>
              <a:defRPr sz="625"/>
            </a:lvl7pPr>
            <a:lvl8pPr>
              <a:defRPr sz="625"/>
            </a:lvl8pPr>
            <a:lvl9pPr>
              <a:defRPr sz="6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718" y="1435199"/>
            <a:ext cx="4011083" cy="4691063"/>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2276366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115203" cy="1450757"/>
          </a:xfrm>
        </p:spPr>
        <p:txBody>
          <a:bodyPr>
            <a:normAutofit/>
          </a:bodyPr>
          <a:lstStyle>
            <a:lvl1pPr>
              <a:defRPr sz="4800"/>
            </a:lvl1pPr>
          </a:lstStyle>
          <a:p>
            <a:r>
              <a:rPr lang="en-US" dirty="0"/>
              <a:t>Click to edit Master title style</a:t>
            </a:r>
          </a:p>
        </p:txBody>
      </p:sp>
      <p:sp>
        <p:nvSpPr>
          <p:cNvPr id="3" name="Content Placeholder 2"/>
          <p:cNvSpPr>
            <a:spLocks noGrp="1"/>
          </p:cNvSpPr>
          <p:nvPr>
            <p:ph idx="1"/>
          </p:nvPr>
        </p:nvSpPr>
        <p:spPr>
          <a:xfrm>
            <a:off x="1097280" y="2039814"/>
            <a:ext cx="10115202" cy="3829279"/>
          </a:xfrm>
        </p:spPr>
        <p:txBody>
          <a:bodyPr/>
          <a:lstStyle>
            <a:lvl1pPr>
              <a:defRPr sz="3400"/>
            </a:lvl1pPr>
            <a:lvl2pPr>
              <a:defRPr sz="2400">
                <a:solidFill>
                  <a:schemeClr val="accent3">
                    <a:lumMod val="75000"/>
                  </a:schemeClr>
                </a:solidFill>
              </a:defRPr>
            </a:lvl2pPr>
            <a:lvl3pPr>
              <a:defRPr sz="2000"/>
            </a:lvl3p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10"/>
          </p:nvPr>
        </p:nvSpPr>
        <p:spPr/>
        <p:txBody>
          <a:bodyPr/>
          <a:lstStyle/>
          <a:p>
            <a:fld id="{924B6376-0EAC-488E-9DD2-6CC035133219}" type="datetime1">
              <a:rPr lang="en-US" smtClean="0"/>
              <a:t>5/6/2021</a:t>
            </a:fld>
            <a:endParaRPr lang="en-US" dirty="0"/>
          </a:p>
        </p:txBody>
      </p:sp>
      <p:sp>
        <p:nvSpPr>
          <p:cNvPr id="5" name="Footer Placeholder 4"/>
          <p:cNvSpPr>
            <a:spLocks noGrp="1"/>
          </p:cNvSpPr>
          <p:nvPr>
            <p:ph type="ftr" sz="quarter" idx="11"/>
          </p:nvPr>
        </p:nvSpPr>
        <p:spPr/>
        <p:txBody>
          <a:bodyPr/>
          <a:lstStyle/>
          <a:p>
            <a:r>
              <a:rPr lang="en-US"/>
              <a:t>MHDO Board Meeting June 4, 2020</a:t>
            </a:r>
            <a:endParaRPr lang="en-US" dirty="0"/>
          </a:p>
        </p:txBody>
      </p:sp>
      <p:sp>
        <p:nvSpPr>
          <p:cNvPr id="6" name="Slide Number Placeholder 5"/>
          <p:cNvSpPr>
            <a:spLocks noGrp="1"/>
          </p:cNvSpPr>
          <p:nvPr>
            <p:ph type="sldNum" sz="quarter" idx="12"/>
          </p:nvPr>
        </p:nvSpPr>
        <p:spPr/>
        <p:txBody>
          <a:bodyPr/>
          <a:lstStyle>
            <a:lvl1pPr>
              <a:defRPr sz="2200"/>
            </a:lvl1pPr>
          </a:lstStyle>
          <a:p>
            <a:fld id="{4CE482DC-2269-4F26-9D2A-7E44B1A4CD85}"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82" y="4800700"/>
            <a:ext cx="7315435" cy="566539"/>
          </a:xfrm>
        </p:spPr>
        <p:txBody>
          <a:bodyPr anchor="b"/>
          <a:lstStyle>
            <a:lvl1pPr algn="l">
              <a:defRPr sz="625" b="1"/>
            </a:lvl1pPr>
          </a:lstStyle>
          <a:p>
            <a:r>
              <a:rPr lang="en-US"/>
              <a:t>Click to edit Master title style</a:t>
            </a:r>
          </a:p>
        </p:txBody>
      </p:sp>
      <p:sp>
        <p:nvSpPr>
          <p:cNvPr id="3" name="Picture Placeholder 2"/>
          <p:cNvSpPr>
            <a:spLocks noGrp="1"/>
          </p:cNvSpPr>
          <p:nvPr>
            <p:ph type="pic" idx="1"/>
          </p:nvPr>
        </p:nvSpPr>
        <p:spPr>
          <a:xfrm>
            <a:off x="2389482" y="612676"/>
            <a:ext cx="7315435" cy="4115098"/>
          </a:xfrm>
        </p:spPr>
        <p:txBody>
          <a:bodyPr/>
          <a:lstStyle>
            <a:lvl1pPr marL="0" indent="0">
              <a:buNone/>
              <a:defRPr sz="982"/>
            </a:lvl1pPr>
            <a:lvl2pPr marL="141534" indent="0">
              <a:buNone/>
              <a:defRPr sz="875"/>
            </a:lvl2pPr>
            <a:lvl3pPr marL="283068" indent="0">
              <a:buNone/>
              <a:defRPr sz="750"/>
            </a:lvl3pPr>
            <a:lvl4pPr marL="424603" indent="0">
              <a:buNone/>
              <a:defRPr sz="625"/>
            </a:lvl4pPr>
            <a:lvl5pPr marL="566137" indent="0">
              <a:buNone/>
              <a:defRPr sz="625"/>
            </a:lvl5pPr>
            <a:lvl6pPr marL="707671" indent="0">
              <a:buNone/>
              <a:defRPr sz="625"/>
            </a:lvl6pPr>
            <a:lvl7pPr marL="849205" indent="0">
              <a:buNone/>
              <a:defRPr sz="625"/>
            </a:lvl7pPr>
            <a:lvl8pPr marL="990739" indent="0">
              <a:buNone/>
              <a:defRPr sz="625"/>
            </a:lvl8pPr>
            <a:lvl9pPr marL="1132274" indent="0">
              <a:buNone/>
              <a:defRPr sz="625"/>
            </a:lvl9pPr>
          </a:lstStyle>
          <a:p>
            <a:pPr lvl="0"/>
            <a:endParaRPr lang="en-US" noProof="0" dirty="0"/>
          </a:p>
        </p:txBody>
      </p:sp>
      <p:sp>
        <p:nvSpPr>
          <p:cNvPr id="4" name="Text Placeholder 3"/>
          <p:cNvSpPr>
            <a:spLocks noGrp="1"/>
          </p:cNvSpPr>
          <p:nvPr>
            <p:ph type="body" sz="half" idx="2"/>
          </p:nvPr>
        </p:nvSpPr>
        <p:spPr>
          <a:xfrm>
            <a:off x="2389482" y="5367238"/>
            <a:ext cx="7315435" cy="805160"/>
          </a:xfrm>
        </p:spPr>
        <p:txBody>
          <a:bodyPr/>
          <a:lstStyle>
            <a:lvl1pPr marL="0" indent="0">
              <a:buNone/>
              <a:defRPr sz="429"/>
            </a:lvl1pPr>
            <a:lvl2pPr marL="141534" indent="0">
              <a:buNone/>
              <a:defRPr sz="375"/>
            </a:lvl2pPr>
            <a:lvl3pPr marL="283068" indent="0">
              <a:buNone/>
              <a:defRPr sz="304"/>
            </a:lvl3pPr>
            <a:lvl4pPr marL="424603" indent="0">
              <a:buNone/>
              <a:defRPr sz="286"/>
            </a:lvl4pPr>
            <a:lvl5pPr marL="566137" indent="0">
              <a:buNone/>
              <a:defRPr sz="286"/>
            </a:lvl5pPr>
            <a:lvl6pPr marL="707671" indent="0">
              <a:buNone/>
              <a:defRPr sz="286"/>
            </a:lvl6pPr>
            <a:lvl7pPr marL="849205" indent="0">
              <a:buNone/>
              <a:defRPr sz="286"/>
            </a:lvl7pPr>
            <a:lvl8pPr marL="990739" indent="0">
              <a:buNone/>
              <a:defRPr sz="286"/>
            </a:lvl8pPr>
            <a:lvl9pPr marL="1132274" indent="0">
              <a:buNone/>
              <a:defRPr sz="286"/>
            </a:lvl9pPr>
          </a:lstStyle>
          <a:p>
            <a:pPr lvl="0"/>
            <a:r>
              <a:rPr lang="en-US"/>
              <a:t>Click to edit Master text styles</a:t>
            </a:r>
          </a:p>
        </p:txBody>
      </p:sp>
    </p:spTree>
    <p:extLst>
      <p:ext uri="{BB962C8B-B14F-4D97-AF65-F5344CB8AC3E}">
        <p14:creationId xmlns:p14="http://schemas.microsoft.com/office/powerpoint/2010/main" val="5339894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895990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2898" y="265410"/>
            <a:ext cx="2929820" cy="644326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2852" y="265410"/>
            <a:ext cx="8733602" cy="64432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10902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F10805B-260B-4179-B27C-F09E649327F5}" type="datetime1">
              <a:rPr lang="en-US" smtClean="0"/>
              <a:t>5/6/2021</a:t>
            </a:fld>
            <a:endParaRPr lang="en-US" dirty="0"/>
          </a:p>
        </p:txBody>
      </p:sp>
      <p:sp>
        <p:nvSpPr>
          <p:cNvPr id="5" name="Footer Placeholder 4"/>
          <p:cNvSpPr>
            <a:spLocks noGrp="1"/>
          </p:cNvSpPr>
          <p:nvPr>
            <p:ph type="ftr" sz="quarter" idx="11"/>
          </p:nvPr>
        </p:nvSpPr>
        <p:spPr/>
        <p:txBody>
          <a:bodyPr/>
          <a:lstStyle/>
          <a:p>
            <a:r>
              <a:rPr lang="en-US"/>
              <a:t>MHDO Board Meeting June 4, 2020</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197703"/>
            <a:ext cx="10058400" cy="1450757"/>
          </a:xfrm>
        </p:spPr>
        <p:txBody>
          <a:bodyPr/>
          <a:lstStyle>
            <a:lvl1pPr>
              <a:defRPr lang="en-US" dirty="0"/>
            </a:lvl1p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4E72BF-0D16-4273-974C-85466F0EDC50}" type="datetime1">
              <a:rPr lang="en-US" smtClean="0"/>
              <a:t>5/6/2021</a:t>
            </a:fld>
            <a:endParaRPr lang="en-US" dirty="0"/>
          </a:p>
        </p:txBody>
      </p:sp>
      <p:sp>
        <p:nvSpPr>
          <p:cNvPr id="6" name="Footer Placeholder 5"/>
          <p:cNvSpPr>
            <a:spLocks noGrp="1"/>
          </p:cNvSpPr>
          <p:nvPr>
            <p:ph type="ftr" sz="quarter" idx="11"/>
          </p:nvPr>
        </p:nvSpPr>
        <p:spPr/>
        <p:txBody>
          <a:bodyPr/>
          <a:lstStyle/>
          <a:p>
            <a:r>
              <a:rPr lang="en-US"/>
              <a:t>MHDO Board Meeting June 4, 2020</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BE76412-2AA5-40AF-A4C5-89E5A25D9B91}" type="datetime1">
              <a:rPr lang="en-US" smtClean="0"/>
              <a:t>5/6/2021</a:t>
            </a:fld>
            <a:endParaRPr lang="en-US" dirty="0"/>
          </a:p>
        </p:txBody>
      </p:sp>
      <p:sp>
        <p:nvSpPr>
          <p:cNvPr id="8" name="Footer Placeholder 7"/>
          <p:cNvSpPr>
            <a:spLocks noGrp="1"/>
          </p:cNvSpPr>
          <p:nvPr>
            <p:ph type="ftr" sz="quarter" idx="11"/>
          </p:nvPr>
        </p:nvSpPr>
        <p:spPr/>
        <p:txBody>
          <a:bodyPr/>
          <a:lstStyle/>
          <a:p>
            <a:r>
              <a:rPr lang="en-US"/>
              <a:t>MHDO Board Meeting June 4, 2020</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8CA018-D4BB-4B48-B5A3-634B808D0BCA}" type="datetime1">
              <a:rPr lang="en-US" smtClean="0"/>
              <a:t>5/6/2021</a:t>
            </a:fld>
            <a:endParaRPr lang="en-US" dirty="0"/>
          </a:p>
        </p:txBody>
      </p:sp>
      <p:sp>
        <p:nvSpPr>
          <p:cNvPr id="4" name="Footer Placeholder 3"/>
          <p:cNvSpPr>
            <a:spLocks noGrp="1"/>
          </p:cNvSpPr>
          <p:nvPr>
            <p:ph type="ftr" sz="quarter" idx="11"/>
          </p:nvPr>
        </p:nvSpPr>
        <p:spPr/>
        <p:txBody>
          <a:bodyPr/>
          <a:lstStyle/>
          <a:p>
            <a:r>
              <a:rPr lang="en-US"/>
              <a:t>MHDO Board Meeting June 4, 2020</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948A76B-F5E0-4ECD-938D-579E8BDA95DB}" type="datetime1">
              <a:rPr lang="en-US" smtClean="0"/>
              <a:t>5/6/2021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MHDO Board Meeting June 4, 2020</a:t>
            </a:r>
            <a:endParaRPr lang="en-US" dirty="0"/>
          </a:p>
        </p:txBody>
      </p:sp>
      <p:sp>
        <p:nvSpPr>
          <p:cNvPr id="9" name="Slide Number Placeholder 8"/>
          <p:cNvSpPr>
            <a:spLocks noGrp="1"/>
          </p:cNvSpPr>
          <p:nvPr>
            <p:ph type="sldNum" sz="quarter" idx="12"/>
          </p:nvPr>
        </p:nvSpPr>
        <p:spPr/>
        <p:txBody>
          <a:bodyPr/>
          <a:lstStyle>
            <a:lvl1pPr>
              <a:defRPr sz="2200"/>
            </a:lvl1pPr>
          </a:lstStyle>
          <a:p>
            <a:fld id="{4FAB73BC-B049-4115-A692-8D63A059BFB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600" b="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8CE5F83-4ECB-4FF4-8D6F-AC8C8F172831}" type="datetime1">
              <a:rPr lang="en-US" smtClean="0"/>
              <a:t>5/6/2021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t>MHDO Board Meeting June 4, 2020</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9D046D7-B0C7-475D-B085-2A6252A6F4D1}" type="datetime1">
              <a:rPr lang="en-US" smtClean="0"/>
              <a:t>5/6/2021</a:t>
            </a:fld>
            <a:endParaRPr lang="en-US" dirty="0"/>
          </a:p>
        </p:txBody>
      </p:sp>
      <p:sp>
        <p:nvSpPr>
          <p:cNvPr id="6" name="Footer Placeholder 5"/>
          <p:cNvSpPr>
            <a:spLocks noGrp="1"/>
          </p:cNvSpPr>
          <p:nvPr>
            <p:ph type="ftr" sz="quarter" idx="11"/>
          </p:nvPr>
        </p:nvSpPr>
        <p:spPr/>
        <p:txBody>
          <a:bodyPr/>
          <a:lstStyle/>
          <a:p>
            <a:r>
              <a:rPr lang="en-US"/>
              <a:t>MHDO Board Meeting June 4, 2020</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809FB4B-CF47-4344-95C8-10BB0C084E7A}" type="datetime1">
              <a:rPr lang="en-US" smtClean="0"/>
              <a:t>5/6/2021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MHDO Board Meeting June 4, 2020</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1026" name="Rectangle 36"/>
          <p:cNvSpPr>
            <a:spLocks noChangeArrowheads="1"/>
          </p:cNvSpPr>
          <p:nvPr userDrawn="1"/>
        </p:nvSpPr>
        <p:spPr bwMode="auto">
          <a:xfrm>
            <a:off x="0" y="0"/>
            <a:ext cx="12192000" cy="1000125"/>
          </a:xfrm>
          <a:prstGeom prst="rect">
            <a:avLst/>
          </a:prstGeom>
          <a:solidFill>
            <a:srgbClr val="9E1B34"/>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
        <p:nvSpPr>
          <p:cNvPr id="1027" name="Rectangle 33"/>
          <p:cNvSpPr>
            <a:spLocks noChangeArrowheads="1"/>
          </p:cNvSpPr>
          <p:nvPr userDrawn="1"/>
        </p:nvSpPr>
        <p:spPr bwMode="auto">
          <a:xfrm>
            <a:off x="192852" y="1174750"/>
            <a:ext cx="2770481"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
        <p:nvSpPr>
          <p:cNvPr id="1028" name="Text Box 14"/>
          <p:cNvSpPr txBox="1">
            <a:spLocks noChangeArrowheads="1"/>
          </p:cNvSpPr>
          <p:nvPr userDrawn="1"/>
        </p:nvSpPr>
        <p:spPr bwMode="auto">
          <a:xfrm>
            <a:off x="166394" y="6743898"/>
            <a:ext cx="698500" cy="68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0175" tIns="10086" rIns="20175" bIns="10086">
            <a:spAutoFit/>
          </a:bodyPr>
          <a:lstStyle>
            <a:lvl1pPr defTabSz="652463" eaLnBrk="0" hangingPunct="0">
              <a:defRPr sz="2100">
                <a:solidFill>
                  <a:schemeClr val="tx1"/>
                </a:solidFill>
                <a:latin typeface="Arial Narrow" pitchFamily="34" charset="0"/>
              </a:defRPr>
            </a:lvl1pPr>
            <a:lvl2pPr marL="742950" indent="-285750" defTabSz="652463" eaLnBrk="0" hangingPunct="0">
              <a:defRPr sz="2100">
                <a:solidFill>
                  <a:schemeClr val="tx1"/>
                </a:solidFill>
                <a:latin typeface="Arial Narrow" pitchFamily="34" charset="0"/>
              </a:defRPr>
            </a:lvl2pPr>
            <a:lvl3pPr marL="1143000" indent="-228600" defTabSz="652463" eaLnBrk="0" hangingPunct="0">
              <a:defRPr sz="2100">
                <a:solidFill>
                  <a:schemeClr val="tx1"/>
                </a:solidFill>
                <a:latin typeface="Arial Narrow" pitchFamily="34" charset="0"/>
              </a:defRPr>
            </a:lvl3pPr>
            <a:lvl4pPr marL="1600200" indent="-228600" defTabSz="652463" eaLnBrk="0" hangingPunct="0">
              <a:defRPr sz="2100">
                <a:solidFill>
                  <a:schemeClr val="tx1"/>
                </a:solidFill>
                <a:latin typeface="Arial Narrow" pitchFamily="34" charset="0"/>
              </a:defRPr>
            </a:lvl4pPr>
            <a:lvl5pPr marL="2057400" indent="-228600" defTabSz="652463" eaLnBrk="0" hangingPunct="0">
              <a:defRPr sz="2100">
                <a:solidFill>
                  <a:schemeClr val="tx1"/>
                </a:solidFill>
                <a:latin typeface="Arial Narrow" pitchFamily="34" charset="0"/>
              </a:defRPr>
            </a:lvl5pPr>
            <a:lvl6pPr marL="2514600" indent="-228600" defTabSz="652463" eaLnBrk="0" fontAlgn="base" hangingPunct="0">
              <a:spcBef>
                <a:spcPct val="0"/>
              </a:spcBef>
              <a:spcAft>
                <a:spcPct val="0"/>
              </a:spcAft>
              <a:defRPr sz="2100">
                <a:solidFill>
                  <a:schemeClr val="tx1"/>
                </a:solidFill>
                <a:latin typeface="Arial Narrow" pitchFamily="34" charset="0"/>
              </a:defRPr>
            </a:lvl6pPr>
            <a:lvl7pPr marL="2971800" indent="-228600" defTabSz="652463" eaLnBrk="0" fontAlgn="base" hangingPunct="0">
              <a:spcBef>
                <a:spcPct val="0"/>
              </a:spcBef>
              <a:spcAft>
                <a:spcPct val="0"/>
              </a:spcAft>
              <a:defRPr sz="2100">
                <a:solidFill>
                  <a:schemeClr val="tx1"/>
                </a:solidFill>
                <a:latin typeface="Arial Narrow" pitchFamily="34" charset="0"/>
              </a:defRPr>
            </a:lvl7pPr>
            <a:lvl8pPr marL="3429000" indent="-228600" defTabSz="652463" eaLnBrk="0" fontAlgn="base" hangingPunct="0">
              <a:spcBef>
                <a:spcPct val="0"/>
              </a:spcBef>
              <a:spcAft>
                <a:spcPct val="0"/>
              </a:spcAft>
              <a:defRPr sz="2100">
                <a:solidFill>
                  <a:schemeClr val="tx1"/>
                </a:solidFill>
                <a:latin typeface="Arial Narrow" pitchFamily="34" charset="0"/>
              </a:defRPr>
            </a:lvl8pPr>
            <a:lvl9pPr marL="3886200" indent="-228600" defTabSz="652463" eaLnBrk="0" fontAlgn="base" hangingPunct="0">
              <a:spcBef>
                <a:spcPct val="0"/>
              </a:spcBef>
              <a:spcAft>
                <a:spcPct val="0"/>
              </a:spcAft>
              <a:defRPr sz="2100">
                <a:solidFill>
                  <a:schemeClr val="tx1"/>
                </a:solidFill>
                <a:latin typeface="Arial Narrow" pitchFamily="34" charset="0"/>
              </a:defRPr>
            </a:lvl9pPr>
          </a:lstStyle>
          <a:p>
            <a:pPr>
              <a:lnSpc>
                <a:spcPct val="65000"/>
              </a:lnSpc>
              <a:spcBef>
                <a:spcPct val="50000"/>
              </a:spcBef>
            </a:pPr>
            <a:r>
              <a:rPr lang="en-US" altLang="en-US" sz="100" b="1">
                <a:solidFill>
                  <a:schemeClr val="bg2"/>
                </a:solidFill>
                <a:latin typeface="Arial" charset="0"/>
              </a:rPr>
              <a:t>TEMPLATE DESIGN © 2008</a:t>
            </a:r>
          </a:p>
          <a:p>
            <a:pPr>
              <a:lnSpc>
                <a:spcPct val="65000"/>
              </a:lnSpc>
              <a:spcBef>
                <a:spcPct val="50000"/>
              </a:spcBef>
            </a:pPr>
            <a:r>
              <a:rPr lang="en-US" altLang="en-US" sz="214" b="1">
                <a:solidFill>
                  <a:schemeClr val="bg2"/>
                </a:solidFill>
                <a:latin typeface="Arial" charset="0"/>
              </a:rPr>
              <a:t>www.PosterPresentations.com</a:t>
            </a:r>
          </a:p>
        </p:txBody>
      </p:sp>
      <p:sp>
        <p:nvSpPr>
          <p:cNvPr id="1029" name="Rectangle 15"/>
          <p:cNvSpPr>
            <a:spLocks noGrp="1" noChangeArrowheads="1"/>
          </p:cNvSpPr>
          <p:nvPr>
            <p:ph type="title"/>
          </p:nvPr>
        </p:nvSpPr>
        <p:spPr bwMode="auto">
          <a:xfrm>
            <a:off x="266935" y="265410"/>
            <a:ext cx="11645783" cy="458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12982" tIns="56480" rIns="112982" bIns="56480" numCol="1" anchor="ctr" anchorCtr="0" compatLnSpc="1">
            <a:prstTxWarp prst="textNoShape">
              <a:avLst/>
            </a:prstTxWarp>
          </a:bodyPr>
          <a:lstStyle/>
          <a:p>
            <a:pPr lvl="0"/>
            <a:r>
              <a:rPr lang="en-US" altLang="en-US"/>
              <a:t>Click to edit Master title style</a:t>
            </a:r>
          </a:p>
        </p:txBody>
      </p:sp>
      <p:sp>
        <p:nvSpPr>
          <p:cNvPr id="1030" name="Rectangle 16"/>
          <p:cNvSpPr>
            <a:spLocks noGrp="1" noChangeArrowheads="1"/>
          </p:cNvSpPr>
          <p:nvPr>
            <p:ph type="body" idx="1"/>
          </p:nvPr>
        </p:nvSpPr>
        <p:spPr bwMode="auto">
          <a:xfrm>
            <a:off x="192852" y="1174750"/>
            <a:ext cx="2770481" cy="5533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64999" tIns="564999" rIns="564999" bIns="564999"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1031" name="Rectangle 25"/>
          <p:cNvSpPr>
            <a:spLocks noChangeArrowheads="1"/>
          </p:cNvSpPr>
          <p:nvPr userDrawn="1"/>
        </p:nvSpPr>
        <p:spPr bwMode="auto">
          <a:xfrm>
            <a:off x="0" y="0"/>
            <a:ext cx="12192000" cy="6858000"/>
          </a:xfrm>
          <a:prstGeom prst="rect">
            <a:avLst/>
          </a:prstGeom>
          <a:noFill/>
          <a:ln w="3175">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
        <p:nvSpPr>
          <p:cNvPr id="1032" name="Rectangle 32"/>
          <p:cNvSpPr>
            <a:spLocks noChangeArrowheads="1"/>
          </p:cNvSpPr>
          <p:nvPr userDrawn="1"/>
        </p:nvSpPr>
        <p:spPr bwMode="auto">
          <a:xfrm>
            <a:off x="3192051"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
        <p:nvSpPr>
          <p:cNvPr id="1033" name="Rectangle 34"/>
          <p:cNvSpPr>
            <a:spLocks noChangeArrowheads="1"/>
          </p:cNvSpPr>
          <p:nvPr userDrawn="1"/>
        </p:nvSpPr>
        <p:spPr bwMode="auto">
          <a:xfrm>
            <a:off x="618713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
        <p:nvSpPr>
          <p:cNvPr id="1034" name="Rectangle 35"/>
          <p:cNvSpPr>
            <a:spLocks noChangeArrowheads="1"/>
          </p:cNvSpPr>
          <p:nvPr userDrawn="1"/>
        </p:nvSpPr>
        <p:spPr bwMode="auto">
          <a:xfrm>
            <a:off x="9188685" y="1174750"/>
            <a:ext cx="2772833" cy="5533926"/>
          </a:xfrm>
          <a:prstGeom prst="rect">
            <a:avLst/>
          </a:prstGeom>
          <a:solidFill>
            <a:srgbClr val="FFFFFF"/>
          </a:solidFill>
          <a:ln w="9525">
            <a:solidFill>
              <a:schemeClr val="tx1"/>
            </a:solidFill>
            <a:miter lim="800000"/>
            <a:headEnd/>
            <a:tailEnd/>
          </a:ln>
        </p:spPr>
        <p:txBody>
          <a:bodyPr wrap="none" lIns="28302" tIns="14151" rIns="28302" bIns="14151" anchor="ctr"/>
          <a:lstStyle>
            <a:lvl1pPr eaLnBrk="0" hangingPunct="0">
              <a:defRPr sz="2100">
                <a:solidFill>
                  <a:schemeClr val="tx1"/>
                </a:solidFill>
                <a:latin typeface="Arial Narrow" pitchFamily="34" charset="0"/>
              </a:defRPr>
            </a:lvl1pPr>
            <a:lvl2pPr marL="742950" indent="-285750" eaLnBrk="0" hangingPunct="0">
              <a:defRPr sz="2100">
                <a:solidFill>
                  <a:schemeClr val="tx1"/>
                </a:solidFill>
                <a:latin typeface="Arial Narrow" pitchFamily="34" charset="0"/>
              </a:defRPr>
            </a:lvl2pPr>
            <a:lvl3pPr marL="1143000" indent="-228600" eaLnBrk="0" hangingPunct="0">
              <a:defRPr sz="2100">
                <a:solidFill>
                  <a:schemeClr val="tx1"/>
                </a:solidFill>
                <a:latin typeface="Arial Narrow" pitchFamily="34" charset="0"/>
              </a:defRPr>
            </a:lvl3pPr>
            <a:lvl4pPr marL="1600200" indent="-228600" eaLnBrk="0" hangingPunct="0">
              <a:defRPr sz="2100">
                <a:solidFill>
                  <a:schemeClr val="tx1"/>
                </a:solidFill>
                <a:latin typeface="Arial Narrow" pitchFamily="34" charset="0"/>
              </a:defRPr>
            </a:lvl4pPr>
            <a:lvl5pPr marL="2057400" indent="-228600" eaLnBrk="0" hangingPunct="0">
              <a:defRPr sz="2100">
                <a:solidFill>
                  <a:schemeClr val="tx1"/>
                </a:solidFill>
                <a:latin typeface="Arial Narrow" pitchFamily="34" charset="0"/>
              </a:defRPr>
            </a:lvl5pPr>
            <a:lvl6pPr marL="2514600" indent="-228600" eaLnBrk="0" fontAlgn="base" hangingPunct="0">
              <a:spcBef>
                <a:spcPct val="0"/>
              </a:spcBef>
              <a:spcAft>
                <a:spcPct val="0"/>
              </a:spcAft>
              <a:defRPr sz="2100">
                <a:solidFill>
                  <a:schemeClr val="tx1"/>
                </a:solidFill>
                <a:latin typeface="Arial Narrow" pitchFamily="34" charset="0"/>
              </a:defRPr>
            </a:lvl6pPr>
            <a:lvl7pPr marL="2971800" indent="-228600" eaLnBrk="0" fontAlgn="base" hangingPunct="0">
              <a:spcBef>
                <a:spcPct val="0"/>
              </a:spcBef>
              <a:spcAft>
                <a:spcPct val="0"/>
              </a:spcAft>
              <a:defRPr sz="2100">
                <a:solidFill>
                  <a:schemeClr val="tx1"/>
                </a:solidFill>
                <a:latin typeface="Arial Narrow" pitchFamily="34" charset="0"/>
              </a:defRPr>
            </a:lvl7pPr>
            <a:lvl8pPr marL="3429000" indent="-228600" eaLnBrk="0" fontAlgn="base" hangingPunct="0">
              <a:spcBef>
                <a:spcPct val="0"/>
              </a:spcBef>
              <a:spcAft>
                <a:spcPct val="0"/>
              </a:spcAft>
              <a:defRPr sz="2100">
                <a:solidFill>
                  <a:schemeClr val="tx1"/>
                </a:solidFill>
                <a:latin typeface="Arial Narrow" pitchFamily="34" charset="0"/>
              </a:defRPr>
            </a:lvl8pPr>
            <a:lvl9pPr marL="3886200" indent="-228600" eaLnBrk="0" fontAlgn="base" hangingPunct="0">
              <a:spcBef>
                <a:spcPct val="0"/>
              </a:spcBef>
              <a:spcAft>
                <a:spcPct val="0"/>
              </a:spcAft>
              <a:defRPr sz="2100">
                <a:solidFill>
                  <a:schemeClr val="tx1"/>
                </a:solidFill>
                <a:latin typeface="Arial Narrow" pitchFamily="34" charset="0"/>
              </a:defRPr>
            </a:lvl9pPr>
          </a:lstStyle>
          <a:p>
            <a:pPr eaLnBrk="1" hangingPunct="1"/>
            <a:endParaRPr lang="en-US" altLang="en-US" sz="375"/>
          </a:p>
        </p:txBody>
      </p:sp>
    </p:spTree>
    <p:extLst>
      <p:ext uri="{BB962C8B-B14F-4D97-AF65-F5344CB8AC3E}">
        <p14:creationId xmlns:p14="http://schemas.microsoft.com/office/powerpoint/2010/main" val="3965651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dt="0"/>
  <p:txStyles>
    <p:titleStyle>
      <a:lvl1pPr algn="ctr" defTabSz="201981" rtl="0" eaLnBrk="0" fontAlgn="base" hangingPunct="0">
        <a:spcBef>
          <a:spcPct val="0"/>
        </a:spcBef>
        <a:spcAft>
          <a:spcPct val="0"/>
        </a:spcAft>
        <a:defRPr sz="1893">
          <a:solidFill>
            <a:srgbClr val="FFFFFF"/>
          </a:solidFill>
          <a:latin typeface="+mj-lt"/>
          <a:ea typeface="+mj-ea"/>
          <a:cs typeface="+mj-cs"/>
        </a:defRPr>
      </a:lvl1pPr>
      <a:lvl2pPr algn="ctr" defTabSz="201981" rtl="0" eaLnBrk="0" fontAlgn="base" hangingPunct="0">
        <a:spcBef>
          <a:spcPct val="0"/>
        </a:spcBef>
        <a:spcAft>
          <a:spcPct val="0"/>
        </a:spcAft>
        <a:defRPr sz="1893">
          <a:solidFill>
            <a:srgbClr val="FFFFFF"/>
          </a:solidFill>
          <a:latin typeface="Arial Black" pitchFamily="34" charset="0"/>
        </a:defRPr>
      </a:lvl2pPr>
      <a:lvl3pPr algn="ctr" defTabSz="201981" rtl="0" eaLnBrk="0" fontAlgn="base" hangingPunct="0">
        <a:spcBef>
          <a:spcPct val="0"/>
        </a:spcBef>
        <a:spcAft>
          <a:spcPct val="0"/>
        </a:spcAft>
        <a:defRPr sz="1893">
          <a:solidFill>
            <a:srgbClr val="FFFFFF"/>
          </a:solidFill>
          <a:latin typeface="Arial Black" pitchFamily="34" charset="0"/>
        </a:defRPr>
      </a:lvl3pPr>
      <a:lvl4pPr algn="ctr" defTabSz="201981" rtl="0" eaLnBrk="0" fontAlgn="base" hangingPunct="0">
        <a:spcBef>
          <a:spcPct val="0"/>
        </a:spcBef>
        <a:spcAft>
          <a:spcPct val="0"/>
        </a:spcAft>
        <a:defRPr sz="1893">
          <a:solidFill>
            <a:srgbClr val="FFFFFF"/>
          </a:solidFill>
          <a:latin typeface="Arial Black" pitchFamily="34" charset="0"/>
        </a:defRPr>
      </a:lvl4pPr>
      <a:lvl5pPr algn="ctr" defTabSz="201981" rtl="0" eaLnBrk="0" fontAlgn="base" hangingPunct="0">
        <a:spcBef>
          <a:spcPct val="0"/>
        </a:spcBef>
        <a:spcAft>
          <a:spcPct val="0"/>
        </a:spcAft>
        <a:defRPr sz="1893">
          <a:solidFill>
            <a:srgbClr val="FFFFFF"/>
          </a:solidFill>
          <a:latin typeface="Arial Black" pitchFamily="34" charset="0"/>
        </a:defRPr>
      </a:lvl5pPr>
      <a:lvl6pPr marL="141534" algn="ctr" defTabSz="201981" rtl="0" fontAlgn="base">
        <a:spcBef>
          <a:spcPct val="0"/>
        </a:spcBef>
        <a:spcAft>
          <a:spcPct val="0"/>
        </a:spcAft>
        <a:defRPr sz="1893">
          <a:solidFill>
            <a:srgbClr val="FFFFFF"/>
          </a:solidFill>
          <a:latin typeface="Arial Black" pitchFamily="34" charset="0"/>
        </a:defRPr>
      </a:lvl6pPr>
      <a:lvl7pPr marL="283068" algn="ctr" defTabSz="201981" rtl="0" fontAlgn="base">
        <a:spcBef>
          <a:spcPct val="0"/>
        </a:spcBef>
        <a:spcAft>
          <a:spcPct val="0"/>
        </a:spcAft>
        <a:defRPr sz="1893">
          <a:solidFill>
            <a:srgbClr val="FFFFFF"/>
          </a:solidFill>
          <a:latin typeface="Arial Black" pitchFamily="34" charset="0"/>
        </a:defRPr>
      </a:lvl7pPr>
      <a:lvl8pPr marL="424603" algn="ctr" defTabSz="201981" rtl="0" fontAlgn="base">
        <a:spcBef>
          <a:spcPct val="0"/>
        </a:spcBef>
        <a:spcAft>
          <a:spcPct val="0"/>
        </a:spcAft>
        <a:defRPr sz="1893">
          <a:solidFill>
            <a:srgbClr val="FFFFFF"/>
          </a:solidFill>
          <a:latin typeface="Arial Black" pitchFamily="34" charset="0"/>
        </a:defRPr>
      </a:lvl8pPr>
      <a:lvl9pPr marL="566137" algn="ctr" defTabSz="201981" rtl="0" fontAlgn="base">
        <a:spcBef>
          <a:spcPct val="0"/>
        </a:spcBef>
        <a:spcAft>
          <a:spcPct val="0"/>
        </a:spcAft>
        <a:defRPr sz="1893">
          <a:solidFill>
            <a:srgbClr val="FFFFFF"/>
          </a:solidFill>
          <a:latin typeface="Arial Black" pitchFamily="34" charset="0"/>
        </a:defRPr>
      </a:lvl9pPr>
    </p:titleStyle>
    <p:bodyStyle>
      <a:lvl1pPr marL="75682" indent="-75682" algn="l" defTabSz="201981" rtl="0" eaLnBrk="0" fontAlgn="base" hangingPunct="0">
        <a:spcBef>
          <a:spcPct val="20000"/>
        </a:spcBef>
        <a:spcAft>
          <a:spcPct val="0"/>
        </a:spcAft>
        <a:buChar char="•"/>
        <a:defRPr sz="643">
          <a:solidFill>
            <a:schemeClr val="tx1"/>
          </a:solidFill>
          <a:latin typeface="+mn-lt"/>
          <a:ea typeface="+mn-ea"/>
          <a:cs typeface="+mn-cs"/>
        </a:defRPr>
      </a:lvl1pPr>
      <a:lvl2pPr marL="163649" indent="-62413" algn="l" defTabSz="201981" rtl="0" eaLnBrk="0" fontAlgn="base" hangingPunct="0">
        <a:spcBef>
          <a:spcPct val="20000"/>
        </a:spcBef>
        <a:spcAft>
          <a:spcPct val="0"/>
        </a:spcAft>
        <a:buChar char="–"/>
        <a:defRPr sz="643">
          <a:solidFill>
            <a:schemeClr val="tx1"/>
          </a:solidFill>
          <a:latin typeface="+mn-lt"/>
        </a:defRPr>
      </a:lvl2pPr>
      <a:lvl3pPr marL="252599" indent="-50618" algn="l" defTabSz="201981" rtl="0" eaLnBrk="0" fontAlgn="base" hangingPunct="0">
        <a:spcBef>
          <a:spcPct val="20000"/>
        </a:spcBef>
        <a:spcAft>
          <a:spcPct val="0"/>
        </a:spcAft>
        <a:buChar char="•"/>
        <a:defRPr sz="518">
          <a:solidFill>
            <a:schemeClr val="tx1"/>
          </a:solidFill>
          <a:latin typeface="+mn-lt"/>
        </a:defRPr>
      </a:lvl3pPr>
      <a:lvl4pPr marL="353836" indent="-50618" algn="l" defTabSz="201981" rtl="0" eaLnBrk="0" fontAlgn="base" hangingPunct="0">
        <a:spcBef>
          <a:spcPct val="20000"/>
        </a:spcBef>
        <a:spcAft>
          <a:spcPct val="0"/>
        </a:spcAft>
        <a:buChar char="–"/>
        <a:defRPr sz="429">
          <a:solidFill>
            <a:schemeClr val="tx1"/>
          </a:solidFill>
          <a:latin typeface="+mn-lt"/>
        </a:defRPr>
      </a:lvl4pPr>
      <a:lvl5pPr marL="455072" indent="-50618" algn="l" defTabSz="201981" rtl="0" eaLnBrk="0" fontAlgn="base" hangingPunct="0">
        <a:spcBef>
          <a:spcPct val="20000"/>
        </a:spcBef>
        <a:spcAft>
          <a:spcPct val="0"/>
        </a:spcAft>
        <a:buChar char="»"/>
        <a:defRPr sz="429">
          <a:solidFill>
            <a:schemeClr val="tx1"/>
          </a:solidFill>
          <a:latin typeface="+mn-lt"/>
        </a:defRPr>
      </a:lvl5pPr>
      <a:lvl6pPr marL="596606" indent="-50618" algn="l" defTabSz="201981" rtl="0" fontAlgn="base">
        <a:spcBef>
          <a:spcPct val="20000"/>
        </a:spcBef>
        <a:spcAft>
          <a:spcPct val="0"/>
        </a:spcAft>
        <a:buChar char="»"/>
        <a:defRPr sz="429">
          <a:solidFill>
            <a:schemeClr val="tx1"/>
          </a:solidFill>
          <a:latin typeface="+mn-lt"/>
        </a:defRPr>
      </a:lvl6pPr>
      <a:lvl7pPr marL="738140" indent="-50618" algn="l" defTabSz="201981" rtl="0" fontAlgn="base">
        <a:spcBef>
          <a:spcPct val="20000"/>
        </a:spcBef>
        <a:spcAft>
          <a:spcPct val="0"/>
        </a:spcAft>
        <a:buChar char="»"/>
        <a:defRPr sz="429">
          <a:solidFill>
            <a:schemeClr val="tx1"/>
          </a:solidFill>
          <a:latin typeface="+mn-lt"/>
        </a:defRPr>
      </a:lvl7pPr>
      <a:lvl8pPr marL="879674" indent="-50618" algn="l" defTabSz="201981" rtl="0" fontAlgn="base">
        <a:spcBef>
          <a:spcPct val="20000"/>
        </a:spcBef>
        <a:spcAft>
          <a:spcPct val="0"/>
        </a:spcAft>
        <a:buChar char="»"/>
        <a:defRPr sz="429">
          <a:solidFill>
            <a:schemeClr val="tx1"/>
          </a:solidFill>
          <a:latin typeface="+mn-lt"/>
        </a:defRPr>
      </a:lvl8pPr>
      <a:lvl9pPr marL="1021209" indent="-50618" algn="l" defTabSz="201981" rtl="0" fontAlgn="base">
        <a:spcBef>
          <a:spcPct val="20000"/>
        </a:spcBef>
        <a:spcAft>
          <a:spcPct val="0"/>
        </a:spcAft>
        <a:buChar char="»"/>
        <a:defRPr sz="429">
          <a:solidFill>
            <a:schemeClr val="tx1"/>
          </a:solidFill>
          <a:latin typeface="+mn-lt"/>
        </a:defRPr>
      </a:lvl9pPr>
    </p:bodyStyle>
    <p:otherStyle>
      <a:defPPr>
        <a:defRPr lang="en-US"/>
      </a:defPPr>
      <a:lvl1pPr marL="0" algn="l" defTabSz="283068" rtl="0" eaLnBrk="1" latinLnBrk="0" hangingPunct="1">
        <a:defRPr sz="554" kern="1200">
          <a:solidFill>
            <a:schemeClr val="tx1"/>
          </a:solidFill>
          <a:latin typeface="+mn-lt"/>
          <a:ea typeface="+mn-ea"/>
          <a:cs typeface="+mn-cs"/>
        </a:defRPr>
      </a:lvl1pPr>
      <a:lvl2pPr marL="141534" algn="l" defTabSz="283068" rtl="0" eaLnBrk="1" latinLnBrk="0" hangingPunct="1">
        <a:defRPr sz="554" kern="1200">
          <a:solidFill>
            <a:schemeClr val="tx1"/>
          </a:solidFill>
          <a:latin typeface="+mn-lt"/>
          <a:ea typeface="+mn-ea"/>
          <a:cs typeface="+mn-cs"/>
        </a:defRPr>
      </a:lvl2pPr>
      <a:lvl3pPr marL="283068" algn="l" defTabSz="283068" rtl="0" eaLnBrk="1" latinLnBrk="0" hangingPunct="1">
        <a:defRPr sz="554" kern="1200">
          <a:solidFill>
            <a:schemeClr val="tx1"/>
          </a:solidFill>
          <a:latin typeface="+mn-lt"/>
          <a:ea typeface="+mn-ea"/>
          <a:cs typeface="+mn-cs"/>
        </a:defRPr>
      </a:lvl3pPr>
      <a:lvl4pPr marL="424603" algn="l" defTabSz="283068" rtl="0" eaLnBrk="1" latinLnBrk="0" hangingPunct="1">
        <a:defRPr sz="554" kern="1200">
          <a:solidFill>
            <a:schemeClr val="tx1"/>
          </a:solidFill>
          <a:latin typeface="+mn-lt"/>
          <a:ea typeface="+mn-ea"/>
          <a:cs typeface="+mn-cs"/>
        </a:defRPr>
      </a:lvl4pPr>
      <a:lvl5pPr marL="566137" algn="l" defTabSz="283068" rtl="0" eaLnBrk="1" latinLnBrk="0" hangingPunct="1">
        <a:defRPr sz="554" kern="1200">
          <a:solidFill>
            <a:schemeClr val="tx1"/>
          </a:solidFill>
          <a:latin typeface="+mn-lt"/>
          <a:ea typeface="+mn-ea"/>
          <a:cs typeface="+mn-cs"/>
        </a:defRPr>
      </a:lvl5pPr>
      <a:lvl6pPr marL="707671" algn="l" defTabSz="283068" rtl="0" eaLnBrk="1" latinLnBrk="0" hangingPunct="1">
        <a:defRPr sz="554" kern="1200">
          <a:solidFill>
            <a:schemeClr val="tx1"/>
          </a:solidFill>
          <a:latin typeface="+mn-lt"/>
          <a:ea typeface="+mn-ea"/>
          <a:cs typeface="+mn-cs"/>
        </a:defRPr>
      </a:lvl6pPr>
      <a:lvl7pPr marL="849205" algn="l" defTabSz="283068" rtl="0" eaLnBrk="1" latinLnBrk="0" hangingPunct="1">
        <a:defRPr sz="554" kern="1200">
          <a:solidFill>
            <a:schemeClr val="tx1"/>
          </a:solidFill>
          <a:latin typeface="+mn-lt"/>
          <a:ea typeface="+mn-ea"/>
          <a:cs typeface="+mn-cs"/>
        </a:defRPr>
      </a:lvl7pPr>
      <a:lvl8pPr marL="990739" algn="l" defTabSz="283068" rtl="0" eaLnBrk="1" latinLnBrk="0" hangingPunct="1">
        <a:defRPr sz="554" kern="1200">
          <a:solidFill>
            <a:schemeClr val="tx1"/>
          </a:solidFill>
          <a:latin typeface="+mn-lt"/>
          <a:ea typeface="+mn-ea"/>
          <a:cs typeface="+mn-cs"/>
        </a:defRPr>
      </a:lvl8pPr>
      <a:lvl9pPr marL="1132274" algn="l" defTabSz="283068" rtl="0" eaLnBrk="1" latinLnBrk="0" hangingPunct="1">
        <a:defRPr sz="55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mhdo.maine.gov/_mqfdocs/MQF%20Primary%20Care%20Spending%20Report_Feb%20202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1"/>
            <a:ext cx="10115203" cy="1737360"/>
          </a:xfrm>
        </p:spPr>
        <p:txBody>
          <a:bodyPr>
            <a:normAutofit/>
          </a:bodyPr>
          <a:lstStyle/>
          <a:p>
            <a:r>
              <a:rPr lang="en-US" b="1" dirty="0">
                <a:solidFill>
                  <a:schemeClr val="tx1"/>
                </a:solidFill>
              </a:rPr>
              <a:t>Content</a:t>
            </a:r>
          </a:p>
        </p:txBody>
      </p:sp>
      <p:sp>
        <p:nvSpPr>
          <p:cNvPr id="3" name="Content Placeholder 2"/>
          <p:cNvSpPr>
            <a:spLocks noGrp="1"/>
          </p:cNvSpPr>
          <p:nvPr>
            <p:ph idx="1"/>
          </p:nvPr>
        </p:nvSpPr>
        <p:spPr>
          <a:xfrm>
            <a:off x="1097279" y="2039814"/>
            <a:ext cx="11036568" cy="4268221"/>
          </a:xfrm>
        </p:spPr>
        <p:txBody>
          <a:bodyPr>
            <a:noAutofit/>
          </a:bodyPr>
          <a:lstStyle/>
          <a:p>
            <a:pPr marL="0" indent="0">
              <a:buNone/>
            </a:pPr>
            <a:r>
              <a:rPr lang="en-US" sz="3200" dirty="0">
                <a:solidFill>
                  <a:schemeClr val="tx1"/>
                </a:solidFill>
              </a:rPr>
              <a:t>1. Rulemaking Requests &amp; Timeline for 2021 </a:t>
            </a:r>
          </a:p>
          <a:p>
            <a:pPr marL="0" indent="0">
              <a:buNone/>
            </a:pPr>
            <a:r>
              <a:rPr lang="en-US" sz="3200" dirty="0">
                <a:solidFill>
                  <a:schemeClr val="tx1"/>
                </a:solidFill>
              </a:rPr>
              <a:t>2. Legislative Session- Update</a:t>
            </a:r>
          </a:p>
          <a:p>
            <a:pPr marL="0" indent="0">
              <a:buNone/>
            </a:pPr>
            <a:r>
              <a:rPr lang="en-US" sz="3200" dirty="0">
                <a:solidFill>
                  <a:schemeClr val="tx1"/>
                </a:solidFill>
              </a:rPr>
              <a:t>3. SAMHSA Rule-42 CFR Part 2- Update</a:t>
            </a:r>
          </a:p>
          <a:p>
            <a:pPr marL="0" indent="0">
              <a:buNone/>
            </a:pPr>
            <a:r>
              <a:rPr lang="en-US" sz="3200" dirty="0">
                <a:solidFill>
                  <a:schemeClr val="tx1"/>
                </a:solidFill>
              </a:rPr>
              <a:t>4. Data Enhancement Efforts-Update</a:t>
            </a:r>
          </a:p>
          <a:p>
            <a:pPr marL="0" indent="0">
              <a:buNone/>
            </a:pPr>
            <a:r>
              <a:rPr lang="en-US" sz="3200" dirty="0">
                <a:solidFill>
                  <a:schemeClr val="tx1"/>
                </a:solidFill>
              </a:rPr>
              <a:t>5. CompareMaine Version 10.0- Proposed Strategy</a:t>
            </a:r>
          </a:p>
          <a:p>
            <a:pPr marL="0" indent="0">
              <a:buNone/>
            </a:pPr>
            <a:r>
              <a:rPr lang="en-US" sz="3200" dirty="0">
                <a:solidFill>
                  <a:schemeClr val="tx1"/>
                </a:solidFill>
              </a:rPr>
              <a:t>6. Maine Quality Forum Update-Update</a:t>
            </a:r>
          </a:p>
          <a:p>
            <a:pPr marL="292608" lvl="1" indent="0">
              <a:buNone/>
            </a:pPr>
            <a:endParaRPr lang="en-US" sz="1400" dirty="0">
              <a:solidFill>
                <a:schemeClr val="tx1"/>
              </a:solidFill>
            </a:endParaRPr>
          </a:p>
        </p:txBody>
      </p:sp>
      <p:sp>
        <p:nvSpPr>
          <p:cNvPr id="4" name="Slide Number Placeholder 3"/>
          <p:cNvSpPr>
            <a:spLocks noGrp="1"/>
          </p:cNvSpPr>
          <p:nvPr>
            <p:ph type="sldNum" sz="quarter" idx="12"/>
          </p:nvPr>
        </p:nvSpPr>
        <p:spPr/>
        <p:txBody>
          <a:bodyPr/>
          <a:lstStyle/>
          <a:p>
            <a:r>
              <a:rPr lang="en-US" dirty="0"/>
              <a:t>Page 1</a:t>
            </a:r>
          </a:p>
        </p:txBody>
      </p:sp>
      <p:pic>
        <p:nvPicPr>
          <p:cNvPr id="7" name="Picture 6"/>
          <p:cNvPicPr>
            <a:picLocks noChangeAspect="1"/>
          </p:cNvPicPr>
          <p:nvPr/>
        </p:nvPicPr>
        <p:blipFill>
          <a:blip r:embed="rId3"/>
          <a:stretch>
            <a:fillRect/>
          </a:stretch>
        </p:blipFill>
        <p:spPr>
          <a:xfrm>
            <a:off x="3892060" y="0"/>
            <a:ext cx="4501663" cy="1055078"/>
          </a:xfrm>
          <a:prstGeom prst="rect">
            <a:avLst/>
          </a:prstGeom>
          <a:solidFill>
            <a:schemeClr val="bg1"/>
          </a:solidFill>
        </p:spPr>
      </p:pic>
      <p:sp>
        <p:nvSpPr>
          <p:cNvPr id="8" name="Footer Placeholder 7">
            <a:extLst>
              <a:ext uri="{FF2B5EF4-FFF2-40B4-BE49-F238E27FC236}">
                <a16:creationId xmlns:a16="http://schemas.microsoft.com/office/drawing/2014/main" id="{7C1BF7BC-1AD9-43D3-A3F0-C757032F0D42}"/>
              </a:ext>
            </a:extLst>
          </p:cNvPr>
          <p:cNvSpPr>
            <a:spLocks noGrp="1"/>
          </p:cNvSpPr>
          <p:nvPr>
            <p:ph type="ftr" sz="quarter" idx="11"/>
          </p:nvPr>
        </p:nvSpPr>
        <p:spPr/>
        <p:txBody>
          <a:bodyPr/>
          <a:lstStyle/>
          <a:p>
            <a:r>
              <a:rPr lang="en-US" dirty="0"/>
              <a:t>MHDO Board Meeting May 6, 2021-Discussion Document</a:t>
            </a:r>
          </a:p>
        </p:txBody>
      </p:sp>
    </p:spTree>
    <p:extLst>
      <p:ext uri="{BB962C8B-B14F-4D97-AF65-F5344CB8AC3E}">
        <p14:creationId xmlns:p14="http://schemas.microsoft.com/office/powerpoint/2010/main" val="2542654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BE7AF-C42B-4A3F-8CF0-93076B609C72}"/>
              </a:ext>
            </a:extLst>
          </p:cNvPr>
          <p:cNvSpPr>
            <a:spLocks noGrp="1"/>
          </p:cNvSpPr>
          <p:nvPr>
            <p:ph type="title"/>
          </p:nvPr>
        </p:nvSpPr>
        <p:spPr/>
        <p:txBody>
          <a:bodyPr/>
          <a:lstStyle/>
          <a:p>
            <a:r>
              <a:rPr lang="en-US" dirty="0">
                <a:solidFill>
                  <a:schemeClr val="tx1"/>
                </a:solidFill>
              </a:rPr>
              <a:t>SAMHSA Rule-42 CFR Part 2-Continued</a:t>
            </a:r>
            <a:endParaRPr lang="en-US" dirty="0"/>
          </a:p>
        </p:txBody>
      </p:sp>
      <p:graphicFrame>
        <p:nvGraphicFramePr>
          <p:cNvPr id="6" name="Content Placeholder 5">
            <a:extLst>
              <a:ext uri="{FF2B5EF4-FFF2-40B4-BE49-F238E27FC236}">
                <a16:creationId xmlns:a16="http://schemas.microsoft.com/office/drawing/2014/main" id="{3E7BB465-5913-4301-9B2C-12CEE6A21160}"/>
              </a:ext>
            </a:extLst>
          </p:cNvPr>
          <p:cNvGraphicFramePr>
            <a:graphicFrameLocks noGrp="1"/>
          </p:cNvGraphicFramePr>
          <p:nvPr>
            <p:ph idx="1"/>
            <p:extLst>
              <p:ext uri="{D42A27DB-BD31-4B8C-83A1-F6EECF244321}">
                <p14:modId xmlns:p14="http://schemas.microsoft.com/office/powerpoint/2010/main" val="3750588692"/>
              </p:ext>
            </p:extLst>
          </p:nvPr>
        </p:nvGraphicFramePr>
        <p:xfrm>
          <a:off x="1230383" y="2801207"/>
          <a:ext cx="9982099" cy="2750893"/>
        </p:xfrm>
        <a:graphic>
          <a:graphicData uri="http://schemas.openxmlformats.org/drawingml/2006/table">
            <a:tbl>
              <a:tblPr firstRow="1" firstCol="1" bandRow="1">
                <a:tableStyleId>{5C22544A-7EE6-4342-B048-85BDC9FD1C3A}</a:tableStyleId>
              </a:tblPr>
              <a:tblGrid>
                <a:gridCol w="501582">
                  <a:extLst>
                    <a:ext uri="{9D8B030D-6E8A-4147-A177-3AD203B41FA5}">
                      <a16:colId xmlns:a16="http://schemas.microsoft.com/office/drawing/2014/main" val="2024025659"/>
                    </a:ext>
                  </a:extLst>
                </a:gridCol>
                <a:gridCol w="667540">
                  <a:extLst>
                    <a:ext uri="{9D8B030D-6E8A-4147-A177-3AD203B41FA5}">
                      <a16:colId xmlns:a16="http://schemas.microsoft.com/office/drawing/2014/main" val="600091078"/>
                    </a:ext>
                  </a:extLst>
                </a:gridCol>
                <a:gridCol w="623090">
                  <a:extLst>
                    <a:ext uri="{9D8B030D-6E8A-4147-A177-3AD203B41FA5}">
                      <a16:colId xmlns:a16="http://schemas.microsoft.com/office/drawing/2014/main" val="786904038"/>
                    </a:ext>
                  </a:extLst>
                </a:gridCol>
                <a:gridCol w="570549">
                  <a:extLst>
                    <a:ext uri="{9D8B030D-6E8A-4147-A177-3AD203B41FA5}">
                      <a16:colId xmlns:a16="http://schemas.microsoft.com/office/drawing/2014/main" val="2302754444"/>
                    </a:ext>
                  </a:extLst>
                </a:gridCol>
                <a:gridCol w="585178">
                  <a:extLst>
                    <a:ext uri="{9D8B030D-6E8A-4147-A177-3AD203B41FA5}">
                      <a16:colId xmlns:a16="http://schemas.microsoft.com/office/drawing/2014/main" val="3245239857"/>
                    </a:ext>
                  </a:extLst>
                </a:gridCol>
                <a:gridCol w="838059">
                  <a:extLst>
                    <a:ext uri="{9D8B030D-6E8A-4147-A177-3AD203B41FA5}">
                      <a16:colId xmlns:a16="http://schemas.microsoft.com/office/drawing/2014/main" val="1342318666"/>
                    </a:ext>
                  </a:extLst>
                </a:gridCol>
                <a:gridCol w="570549">
                  <a:extLst>
                    <a:ext uri="{9D8B030D-6E8A-4147-A177-3AD203B41FA5}">
                      <a16:colId xmlns:a16="http://schemas.microsoft.com/office/drawing/2014/main" val="4062014047"/>
                    </a:ext>
                  </a:extLst>
                </a:gridCol>
                <a:gridCol w="644981">
                  <a:extLst>
                    <a:ext uri="{9D8B030D-6E8A-4147-A177-3AD203B41FA5}">
                      <a16:colId xmlns:a16="http://schemas.microsoft.com/office/drawing/2014/main" val="1094930705"/>
                    </a:ext>
                  </a:extLst>
                </a:gridCol>
                <a:gridCol w="625693">
                  <a:extLst>
                    <a:ext uri="{9D8B030D-6E8A-4147-A177-3AD203B41FA5}">
                      <a16:colId xmlns:a16="http://schemas.microsoft.com/office/drawing/2014/main" val="2338262982"/>
                    </a:ext>
                  </a:extLst>
                </a:gridCol>
                <a:gridCol w="570549">
                  <a:extLst>
                    <a:ext uri="{9D8B030D-6E8A-4147-A177-3AD203B41FA5}">
                      <a16:colId xmlns:a16="http://schemas.microsoft.com/office/drawing/2014/main" val="42341193"/>
                    </a:ext>
                  </a:extLst>
                </a:gridCol>
                <a:gridCol w="585178">
                  <a:extLst>
                    <a:ext uri="{9D8B030D-6E8A-4147-A177-3AD203B41FA5}">
                      <a16:colId xmlns:a16="http://schemas.microsoft.com/office/drawing/2014/main" val="1013462020"/>
                    </a:ext>
                  </a:extLst>
                </a:gridCol>
                <a:gridCol w="787379">
                  <a:extLst>
                    <a:ext uri="{9D8B030D-6E8A-4147-A177-3AD203B41FA5}">
                      <a16:colId xmlns:a16="http://schemas.microsoft.com/office/drawing/2014/main" val="277913547"/>
                    </a:ext>
                  </a:extLst>
                </a:gridCol>
                <a:gridCol w="570549">
                  <a:extLst>
                    <a:ext uri="{9D8B030D-6E8A-4147-A177-3AD203B41FA5}">
                      <a16:colId xmlns:a16="http://schemas.microsoft.com/office/drawing/2014/main" val="1398844849"/>
                    </a:ext>
                  </a:extLst>
                </a:gridCol>
                <a:gridCol w="780488">
                  <a:extLst>
                    <a:ext uri="{9D8B030D-6E8A-4147-A177-3AD203B41FA5}">
                      <a16:colId xmlns:a16="http://schemas.microsoft.com/office/drawing/2014/main" val="3212152152"/>
                    </a:ext>
                  </a:extLst>
                </a:gridCol>
                <a:gridCol w="490186">
                  <a:extLst>
                    <a:ext uri="{9D8B030D-6E8A-4147-A177-3AD203B41FA5}">
                      <a16:colId xmlns:a16="http://schemas.microsoft.com/office/drawing/2014/main" val="551433097"/>
                    </a:ext>
                  </a:extLst>
                </a:gridCol>
                <a:gridCol w="570549">
                  <a:extLst>
                    <a:ext uri="{9D8B030D-6E8A-4147-A177-3AD203B41FA5}">
                      <a16:colId xmlns:a16="http://schemas.microsoft.com/office/drawing/2014/main" val="1133005322"/>
                    </a:ext>
                  </a:extLst>
                </a:gridCol>
              </a:tblGrid>
              <a:tr h="319497">
                <a:tc>
                  <a:txBody>
                    <a:bodyPr/>
                    <a:lstStyle/>
                    <a:p>
                      <a:pPr marL="0" marR="0">
                        <a:spcBef>
                          <a:spcPts val="0"/>
                        </a:spcBef>
                        <a:spcAft>
                          <a:spcPts val="0"/>
                        </a:spcAft>
                      </a:pPr>
                      <a:r>
                        <a:rPr lang="en-US" sz="900" dirty="0">
                          <a:effectLst/>
                        </a:rPr>
                        <a:t> </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gridSpan="3">
                  <a:txBody>
                    <a:bodyPr/>
                    <a:lstStyle/>
                    <a:p>
                      <a:pPr marL="0" marR="0" algn="ctr">
                        <a:spcBef>
                          <a:spcPts val="0"/>
                        </a:spcBef>
                        <a:spcAft>
                          <a:spcPts val="0"/>
                        </a:spcAft>
                      </a:pPr>
                      <a:r>
                        <a:rPr lang="en-US" sz="1200" dirty="0">
                          <a:effectLst/>
                        </a:rPr>
                        <a:t>Payer A</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200" dirty="0">
                          <a:effectLst/>
                        </a:rPr>
                        <a:t>Payer B</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200" dirty="0">
                          <a:effectLst/>
                        </a:rPr>
                        <a:t>Payer C</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200" dirty="0">
                          <a:effectLst/>
                        </a:rPr>
                        <a:t>Payer D</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200" dirty="0">
                          <a:effectLst/>
                        </a:rPr>
                        <a:t>Payer E</a:t>
                      </a:r>
                      <a:endParaRPr lang="en-US" sz="12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87389173"/>
                  </a:ext>
                </a:extLst>
              </a:tr>
              <a:tr h="904306">
                <a:tc>
                  <a:txBody>
                    <a:bodyPr/>
                    <a:lstStyle/>
                    <a:p>
                      <a:pPr marL="0" marR="0">
                        <a:spcBef>
                          <a:spcPts val="0"/>
                        </a:spcBef>
                        <a:spcAft>
                          <a:spcPts val="0"/>
                        </a:spcAft>
                      </a:pPr>
                      <a:r>
                        <a:rPr lang="en-US" sz="900">
                          <a:effectLst/>
                        </a:rPr>
                        <a:t> </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ctr">
                        <a:spcBef>
                          <a:spcPts val="0"/>
                        </a:spcBef>
                        <a:spcAft>
                          <a:spcPts val="0"/>
                        </a:spcAft>
                      </a:pPr>
                      <a:r>
                        <a:rPr lang="en-US" sz="900" dirty="0">
                          <a:effectLst/>
                        </a:rPr>
                        <a:t># of SUD claims removed by applying CMS Filter</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ctr">
                        <a:spcBef>
                          <a:spcPts val="0"/>
                        </a:spcBef>
                        <a:spcAft>
                          <a:spcPts val="0"/>
                        </a:spcAft>
                      </a:pPr>
                      <a:r>
                        <a:rPr lang="en-US" sz="900" dirty="0">
                          <a:effectLst/>
                        </a:rPr>
                        <a:t># of Non-SUD Claims</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ctr">
                        <a:spcBef>
                          <a:spcPts val="0"/>
                        </a:spcBef>
                        <a:spcAft>
                          <a:spcPts val="0"/>
                        </a:spcAft>
                      </a:pPr>
                      <a:r>
                        <a:rPr lang="en-US" sz="900" dirty="0">
                          <a:effectLst/>
                        </a:rPr>
                        <a:t>% SUD claims removed (as result of filter)</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ctr">
                        <a:spcBef>
                          <a:spcPts val="0"/>
                        </a:spcBef>
                        <a:spcAft>
                          <a:spcPts val="0"/>
                        </a:spcAft>
                      </a:pPr>
                      <a:r>
                        <a:rPr lang="en-US" sz="900" dirty="0">
                          <a:effectLst/>
                        </a:rPr>
                        <a:t>% of SUD claims removed by applying CMS filter</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ctr">
                        <a:spcBef>
                          <a:spcPts val="0"/>
                        </a:spcBef>
                        <a:spcAft>
                          <a:spcPts val="0"/>
                        </a:spcAft>
                      </a:pPr>
                      <a:r>
                        <a:rPr lang="en-US" sz="900" dirty="0">
                          <a:effectLst/>
                        </a:rPr>
                        <a:t># of Non-SUD Claims</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ctr">
                        <a:spcBef>
                          <a:spcPts val="0"/>
                        </a:spcBef>
                        <a:spcAft>
                          <a:spcPts val="0"/>
                        </a:spcAft>
                      </a:pPr>
                      <a:r>
                        <a:rPr lang="en-US" sz="900" dirty="0">
                          <a:effectLst/>
                        </a:rPr>
                        <a:t>% SUD claims removed (as result of filter)</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ctr">
                        <a:spcBef>
                          <a:spcPts val="0"/>
                        </a:spcBef>
                        <a:spcAft>
                          <a:spcPts val="0"/>
                        </a:spcAft>
                      </a:pPr>
                      <a:r>
                        <a:rPr lang="en-US" sz="900" dirty="0">
                          <a:effectLst/>
                        </a:rPr>
                        <a:t># of SUD claims removed by applying CMS filter  </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ctr">
                        <a:spcBef>
                          <a:spcPts val="0"/>
                        </a:spcBef>
                        <a:spcAft>
                          <a:spcPts val="0"/>
                        </a:spcAft>
                      </a:pPr>
                      <a:r>
                        <a:rPr lang="en-US" sz="900" dirty="0">
                          <a:effectLst/>
                        </a:rPr>
                        <a:t># of Non-SUD Claims</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ctr">
                        <a:spcBef>
                          <a:spcPts val="0"/>
                        </a:spcBef>
                        <a:spcAft>
                          <a:spcPts val="0"/>
                        </a:spcAft>
                      </a:pPr>
                      <a:r>
                        <a:rPr lang="en-US" sz="900" dirty="0">
                          <a:effectLst/>
                        </a:rPr>
                        <a:t>% SUD claims removed (as result of filter)</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ctr">
                        <a:spcBef>
                          <a:spcPts val="0"/>
                        </a:spcBef>
                        <a:spcAft>
                          <a:spcPts val="0"/>
                        </a:spcAft>
                      </a:pPr>
                      <a:r>
                        <a:rPr lang="en-US" sz="900" dirty="0">
                          <a:effectLst/>
                        </a:rPr>
                        <a:t># of SUD claims removed by applying CMS filter</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ctr">
                        <a:spcBef>
                          <a:spcPts val="0"/>
                        </a:spcBef>
                        <a:spcAft>
                          <a:spcPts val="0"/>
                        </a:spcAft>
                      </a:pPr>
                      <a:r>
                        <a:rPr lang="en-US" sz="900" dirty="0">
                          <a:effectLst/>
                        </a:rPr>
                        <a:t># of Non-SUD Claims</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ctr">
                        <a:spcBef>
                          <a:spcPts val="0"/>
                        </a:spcBef>
                        <a:spcAft>
                          <a:spcPts val="0"/>
                        </a:spcAft>
                      </a:pPr>
                      <a:r>
                        <a:rPr lang="en-US" sz="900" dirty="0">
                          <a:effectLst/>
                        </a:rPr>
                        <a:t>% SUD claims removed (as a result of filter)</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ctr">
                        <a:spcBef>
                          <a:spcPts val="0"/>
                        </a:spcBef>
                        <a:spcAft>
                          <a:spcPts val="0"/>
                        </a:spcAft>
                      </a:pPr>
                      <a:r>
                        <a:rPr lang="en-US" sz="900" dirty="0">
                          <a:effectLst/>
                        </a:rPr>
                        <a:t># of SUD claims removed by applying CMS filter</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ctr">
                        <a:spcBef>
                          <a:spcPts val="0"/>
                        </a:spcBef>
                        <a:spcAft>
                          <a:spcPts val="0"/>
                        </a:spcAft>
                      </a:pPr>
                      <a:r>
                        <a:rPr lang="en-US" sz="900" dirty="0">
                          <a:effectLst/>
                        </a:rPr>
                        <a:t># of Non-SUD Claims</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ctr">
                        <a:spcBef>
                          <a:spcPts val="0"/>
                        </a:spcBef>
                        <a:spcAft>
                          <a:spcPts val="0"/>
                        </a:spcAft>
                      </a:pPr>
                      <a:r>
                        <a:rPr lang="en-US" sz="900" dirty="0">
                          <a:effectLst/>
                        </a:rPr>
                        <a:t>% SUD claims removed (as result of CMS filter)</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extLst>
                  <a:ext uri="{0D108BD9-81ED-4DB2-BD59-A6C34878D82A}">
                    <a16:rowId xmlns:a16="http://schemas.microsoft.com/office/drawing/2014/main" val="1009805970"/>
                  </a:ext>
                </a:extLst>
              </a:tr>
              <a:tr h="254515">
                <a:tc>
                  <a:txBody>
                    <a:bodyPr/>
                    <a:lstStyle/>
                    <a:p>
                      <a:pPr marL="0" marR="0" algn="r">
                        <a:spcBef>
                          <a:spcPts val="0"/>
                        </a:spcBef>
                        <a:spcAft>
                          <a:spcPts val="0"/>
                        </a:spcAft>
                      </a:pPr>
                      <a:r>
                        <a:rPr lang="en-US" sz="900">
                          <a:effectLst/>
                        </a:rPr>
                        <a:t>2015</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21,310</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1,900,900</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1.11%</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28,799</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dirty="0">
                          <a:effectLst/>
                        </a:rPr>
                        <a:t>3,238,257</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0.88%</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dirty="0">
                          <a:effectLst/>
                        </a:rPr>
                        <a:t>870</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dirty="0">
                          <a:effectLst/>
                        </a:rPr>
                        <a:t>38,444</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dirty="0">
                          <a:effectLst/>
                        </a:rPr>
                        <a:t>2.21%</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dirty="0">
                          <a:effectLst/>
                        </a:rPr>
                        <a:t>28,949</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dirty="0">
                          <a:effectLst/>
                        </a:rPr>
                        <a:t>731,751</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dirty="0">
                          <a:effectLst/>
                        </a:rPr>
                        <a:t>3.81%</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dirty="0">
                          <a:effectLst/>
                        </a:rPr>
                        <a:t>7,386</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dirty="0">
                          <a:effectLst/>
                        </a:rPr>
                        <a:t>664,164</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dirty="0">
                          <a:effectLst/>
                        </a:rPr>
                        <a:t>1.10%</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extLst>
                  <a:ext uri="{0D108BD9-81ED-4DB2-BD59-A6C34878D82A}">
                    <a16:rowId xmlns:a16="http://schemas.microsoft.com/office/drawing/2014/main" val="3526749006"/>
                  </a:ext>
                </a:extLst>
              </a:tr>
              <a:tr h="254515">
                <a:tc>
                  <a:txBody>
                    <a:bodyPr/>
                    <a:lstStyle/>
                    <a:p>
                      <a:pPr marL="0" marR="0" algn="r">
                        <a:spcBef>
                          <a:spcPts val="0"/>
                        </a:spcBef>
                        <a:spcAft>
                          <a:spcPts val="0"/>
                        </a:spcAft>
                      </a:pPr>
                      <a:r>
                        <a:rPr lang="en-US" sz="900">
                          <a:effectLst/>
                        </a:rPr>
                        <a:t>2016</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13,056</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1,282,824</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1.01%</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21,373</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2,765,746</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0.77%</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1,958</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304,243</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0.64%</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34,343</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dirty="0">
                          <a:effectLst/>
                        </a:rPr>
                        <a:t>792,101</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4.16%</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3,157</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700,274</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0.45%</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extLst>
                  <a:ext uri="{0D108BD9-81ED-4DB2-BD59-A6C34878D82A}">
                    <a16:rowId xmlns:a16="http://schemas.microsoft.com/office/drawing/2014/main" val="2345343560"/>
                  </a:ext>
                </a:extLst>
              </a:tr>
              <a:tr h="254515">
                <a:tc>
                  <a:txBody>
                    <a:bodyPr/>
                    <a:lstStyle/>
                    <a:p>
                      <a:pPr marL="0" marR="0" algn="r">
                        <a:spcBef>
                          <a:spcPts val="0"/>
                        </a:spcBef>
                        <a:spcAft>
                          <a:spcPts val="0"/>
                        </a:spcAft>
                      </a:pPr>
                      <a:r>
                        <a:rPr lang="en-US" sz="900">
                          <a:effectLst/>
                        </a:rPr>
                        <a:t>2017</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908</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1,121,925</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0.08%</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1,630</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2,620,267</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0.06%</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778</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433,944</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0.18%</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5,745</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dirty="0">
                          <a:effectLst/>
                        </a:rPr>
                        <a:t>483,073</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dirty="0">
                          <a:effectLst/>
                        </a:rPr>
                        <a:t>1.18%</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1,930</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736,621</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0.26%</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extLst>
                  <a:ext uri="{0D108BD9-81ED-4DB2-BD59-A6C34878D82A}">
                    <a16:rowId xmlns:a16="http://schemas.microsoft.com/office/drawing/2014/main" val="1830430151"/>
                  </a:ext>
                </a:extLst>
              </a:tr>
              <a:tr h="254515">
                <a:tc>
                  <a:txBody>
                    <a:bodyPr/>
                    <a:lstStyle/>
                    <a:p>
                      <a:pPr marL="0" marR="0" algn="r">
                        <a:spcBef>
                          <a:spcPts val="0"/>
                        </a:spcBef>
                        <a:spcAft>
                          <a:spcPts val="0"/>
                        </a:spcAft>
                      </a:pPr>
                      <a:r>
                        <a:rPr lang="en-US" sz="900">
                          <a:effectLst/>
                        </a:rPr>
                        <a:t>2018</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799</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832,655</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0.10%</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701</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2,321,445</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0.03%</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738</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436,467</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0.17%</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4,275</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547,232</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dirty="0">
                          <a:effectLst/>
                        </a:rPr>
                        <a:t>0.78%</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dirty="0">
                          <a:effectLst/>
                        </a:rPr>
                        <a:t>2,359</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863,479</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0.27%</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extLst>
                  <a:ext uri="{0D108BD9-81ED-4DB2-BD59-A6C34878D82A}">
                    <a16:rowId xmlns:a16="http://schemas.microsoft.com/office/drawing/2014/main" val="3586790665"/>
                  </a:ext>
                </a:extLst>
              </a:tr>
              <a:tr h="254515">
                <a:tc>
                  <a:txBody>
                    <a:bodyPr/>
                    <a:lstStyle/>
                    <a:p>
                      <a:pPr marL="0" marR="0" algn="r">
                        <a:spcBef>
                          <a:spcPts val="0"/>
                        </a:spcBef>
                        <a:spcAft>
                          <a:spcPts val="0"/>
                        </a:spcAft>
                      </a:pPr>
                      <a:r>
                        <a:rPr lang="en-US" sz="900">
                          <a:effectLst/>
                        </a:rPr>
                        <a:t>2019</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1,391</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dirty="0">
                          <a:effectLst/>
                        </a:rPr>
                        <a:t>914,066</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0.15%</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831</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2,581,782</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0.03%</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3,401</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461,481</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0.73%</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14,534</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413,701</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dirty="0">
                          <a:effectLst/>
                        </a:rPr>
                        <a:t>3.39%</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2,297</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dirty="0">
                          <a:effectLst/>
                        </a:rPr>
                        <a:t>716,567</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0.32%</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extLst>
                  <a:ext uri="{0D108BD9-81ED-4DB2-BD59-A6C34878D82A}">
                    <a16:rowId xmlns:a16="http://schemas.microsoft.com/office/drawing/2014/main" val="667153679"/>
                  </a:ext>
                </a:extLst>
              </a:tr>
              <a:tr h="254515">
                <a:tc>
                  <a:txBody>
                    <a:bodyPr/>
                    <a:lstStyle/>
                    <a:p>
                      <a:pPr marL="0" marR="0" algn="r">
                        <a:spcBef>
                          <a:spcPts val="0"/>
                        </a:spcBef>
                        <a:spcAft>
                          <a:spcPts val="0"/>
                        </a:spcAft>
                      </a:pPr>
                      <a:r>
                        <a:rPr lang="en-US" sz="900">
                          <a:effectLst/>
                        </a:rPr>
                        <a:t>2020</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798</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913,522</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0.09%</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dirty="0">
                          <a:effectLst/>
                        </a:rPr>
                        <a:t>650</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2,361,014</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0.03%</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dirty="0">
                          <a:effectLst/>
                        </a:rPr>
                        <a:t>5,631</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398,492</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1.39%</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9,144</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a:effectLst/>
                        </a:rPr>
                        <a:t>262,004</a:t>
                      </a:r>
                      <a:endParaRPr lang="en-US" sz="90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dirty="0">
                          <a:effectLst/>
                        </a:rPr>
                        <a:t>3.37%</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dirty="0">
                          <a:effectLst/>
                        </a:rPr>
                        <a:t>2,316</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dirty="0">
                          <a:effectLst/>
                        </a:rPr>
                        <a:t>598,746</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tc>
                  <a:txBody>
                    <a:bodyPr/>
                    <a:lstStyle/>
                    <a:p>
                      <a:pPr marL="0" marR="0" algn="r">
                        <a:spcBef>
                          <a:spcPts val="0"/>
                        </a:spcBef>
                        <a:spcAft>
                          <a:spcPts val="0"/>
                        </a:spcAft>
                      </a:pPr>
                      <a:r>
                        <a:rPr lang="en-US" sz="900" dirty="0">
                          <a:effectLst/>
                        </a:rPr>
                        <a:t>0.39%</a:t>
                      </a:r>
                      <a:endParaRPr lang="en-US" sz="900" dirty="0">
                        <a:effectLst/>
                        <a:latin typeface="Calibri" panose="020F0502020204030204" pitchFamily="34" charset="0"/>
                        <a:ea typeface="Calibri" panose="020F0502020204030204" pitchFamily="34" charset="0"/>
                        <a:cs typeface="Calibri" panose="020F0502020204030204" pitchFamily="34" charset="0"/>
                      </a:endParaRPr>
                    </a:p>
                  </a:txBody>
                  <a:tcPr marL="56430" marR="56430" marT="0" marB="0" anchor="b"/>
                </a:tc>
                <a:extLst>
                  <a:ext uri="{0D108BD9-81ED-4DB2-BD59-A6C34878D82A}">
                    <a16:rowId xmlns:a16="http://schemas.microsoft.com/office/drawing/2014/main" val="3708995109"/>
                  </a:ext>
                </a:extLst>
              </a:tr>
            </a:tbl>
          </a:graphicData>
        </a:graphic>
      </p:graphicFrame>
      <p:sp>
        <p:nvSpPr>
          <p:cNvPr id="4" name="Footer Placeholder 3">
            <a:extLst>
              <a:ext uri="{FF2B5EF4-FFF2-40B4-BE49-F238E27FC236}">
                <a16:creationId xmlns:a16="http://schemas.microsoft.com/office/drawing/2014/main" id="{70CC94BB-6FA2-4977-90EB-1E965E943880}"/>
              </a:ext>
            </a:extLst>
          </p:cNvPr>
          <p:cNvSpPr>
            <a:spLocks noGrp="1"/>
          </p:cNvSpPr>
          <p:nvPr>
            <p:ph type="ftr" sz="quarter" idx="11"/>
          </p:nvPr>
        </p:nvSpPr>
        <p:spPr/>
        <p:txBody>
          <a:bodyPr/>
          <a:lstStyle/>
          <a:p>
            <a:r>
              <a:rPr lang="en-US" dirty="0"/>
              <a:t>MHDO Board Meeting May 6, 2021</a:t>
            </a:r>
          </a:p>
        </p:txBody>
      </p:sp>
      <p:sp>
        <p:nvSpPr>
          <p:cNvPr id="5" name="Slide Number Placeholder 4">
            <a:extLst>
              <a:ext uri="{FF2B5EF4-FFF2-40B4-BE49-F238E27FC236}">
                <a16:creationId xmlns:a16="http://schemas.microsoft.com/office/drawing/2014/main" id="{A42DEA8C-C03E-4781-8DA5-ECC283F053CB}"/>
              </a:ext>
            </a:extLst>
          </p:cNvPr>
          <p:cNvSpPr>
            <a:spLocks noGrp="1"/>
          </p:cNvSpPr>
          <p:nvPr>
            <p:ph type="sldNum" sz="quarter" idx="12"/>
          </p:nvPr>
        </p:nvSpPr>
        <p:spPr/>
        <p:txBody>
          <a:bodyPr/>
          <a:lstStyle/>
          <a:p>
            <a:fld id="{4CE482DC-2269-4F26-9D2A-7E44B1A4CD85}" type="slidenum">
              <a:rPr lang="en-US" smtClean="0"/>
              <a:pPr/>
              <a:t>10</a:t>
            </a:fld>
            <a:endParaRPr lang="en-US" dirty="0"/>
          </a:p>
        </p:txBody>
      </p:sp>
      <p:sp>
        <p:nvSpPr>
          <p:cNvPr id="7" name="Content Placeholder 2">
            <a:extLst>
              <a:ext uri="{FF2B5EF4-FFF2-40B4-BE49-F238E27FC236}">
                <a16:creationId xmlns:a16="http://schemas.microsoft.com/office/drawing/2014/main" id="{719D6D68-0448-4836-BCB6-E5E2C270DCAC}"/>
              </a:ext>
            </a:extLst>
          </p:cNvPr>
          <p:cNvSpPr txBox="1">
            <a:spLocks/>
          </p:cNvSpPr>
          <p:nvPr/>
        </p:nvSpPr>
        <p:spPr>
          <a:xfrm>
            <a:off x="1112622" y="1842090"/>
            <a:ext cx="10115202" cy="292325"/>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34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2400" kern="1200">
                <a:solidFill>
                  <a:schemeClr val="accent3">
                    <a:lumMod val="7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20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en-US" sz="2000" dirty="0"/>
              <a:t>The result of MHDO applying the CMS filter to the data once submitted , in an effort to create uniformity in the submissions,  is described below. Counts are of distinct claims from the top five payers.</a:t>
            </a:r>
          </a:p>
        </p:txBody>
      </p:sp>
    </p:spTree>
    <p:extLst>
      <p:ext uri="{BB962C8B-B14F-4D97-AF65-F5344CB8AC3E}">
        <p14:creationId xmlns:p14="http://schemas.microsoft.com/office/powerpoint/2010/main" val="5912877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2F600-B3BF-47FF-9760-54A32B9AE263}"/>
              </a:ext>
            </a:extLst>
          </p:cNvPr>
          <p:cNvSpPr>
            <a:spLocks noGrp="1"/>
          </p:cNvSpPr>
          <p:nvPr>
            <p:ph type="title"/>
          </p:nvPr>
        </p:nvSpPr>
        <p:spPr/>
        <p:txBody>
          <a:bodyPr/>
          <a:lstStyle/>
          <a:p>
            <a:r>
              <a:rPr lang="en-US" dirty="0">
                <a:solidFill>
                  <a:schemeClr val="tx1"/>
                </a:solidFill>
              </a:rPr>
              <a:t>SAMHSA Rule-42 CFR Part 2-Continued</a:t>
            </a:r>
            <a:endParaRPr lang="en-US" dirty="0"/>
          </a:p>
        </p:txBody>
      </p:sp>
      <p:sp>
        <p:nvSpPr>
          <p:cNvPr id="3" name="Content Placeholder 2">
            <a:extLst>
              <a:ext uri="{FF2B5EF4-FFF2-40B4-BE49-F238E27FC236}">
                <a16:creationId xmlns:a16="http://schemas.microsoft.com/office/drawing/2014/main" id="{FB656F55-6FE6-467F-82C5-D44C9D18941C}"/>
              </a:ext>
            </a:extLst>
          </p:cNvPr>
          <p:cNvSpPr>
            <a:spLocks noGrp="1"/>
          </p:cNvSpPr>
          <p:nvPr>
            <p:ph idx="1"/>
          </p:nvPr>
        </p:nvSpPr>
        <p:spPr/>
        <p:txBody>
          <a:bodyPr/>
          <a:lstStyle/>
          <a:p>
            <a:pPr marL="384048" lvl="2" indent="0">
              <a:buNone/>
            </a:pPr>
            <a:r>
              <a:rPr lang="en-US" dirty="0"/>
              <a:t>Although the majority of SUD data is being removed before the payers submit their files to MHDO; the analysis shows that additional SUD data is being removed as a result of MHDO’s application of the CMS filter. At this time, data uniformity is not as important as access to SUD data (albeit it minimal) that is not subject to 42 CFR part 2.  </a:t>
            </a:r>
          </a:p>
          <a:p>
            <a:r>
              <a:rPr lang="en-US" sz="2800" dirty="0"/>
              <a:t>New Staff Recommendation</a:t>
            </a:r>
          </a:p>
          <a:p>
            <a:pPr lvl="1"/>
            <a:r>
              <a:rPr lang="en-US" sz="1800" dirty="0">
                <a:solidFill>
                  <a:schemeClr val="tx1"/>
                </a:solidFill>
              </a:rPr>
              <a:t>Discontinue the application of the CMS filter effective immediately.   </a:t>
            </a:r>
          </a:p>
          <a:p>
            <a:pPr lvl="1"/>
            <a:r>
              <a:rPr lang="en-US" sz="1800" dirty="0">
                <a:solidFill>
                  <a:schemeClr val="tx1"/>
                </a:solidFill>
              </a:rPr>
              <a:t>Incorporate those SUD claims that were removed as a result of applying the CMS filter, after the payers applied their own filter, into the data release files.</a:t>
            </a:r>
          </a:p>
        </p:txBody>
      </p:sp>
      <p:sp>
        <p:nvSpPr>
          <p:cNvPr id="4" name="Footer Placeholder 3">
            <a:extLst>
              <a:ext uri="{FF2B5EF4-FFF2-40B4-BE49-F238E27FC236}">
                <a16:creationId xmlns:a16="http://schemas.microsoft.com/office/drawing/2014/main" id="{2594BC5C-00BF-4E3C-8CF4-2FF17B44268B}"/>
              </a:ext>
            </a:extLst>
          </p:cNvPr>
          <p:cNvSpPr>
            <a:spLocks noGrp="1"/>
          </p:cNvSpPr>
          <p:nvPr>
            <p:ph type="ftr" sz="quarter" idx="11"/>
          </p:nvPr>
        </p:nvSpPr>
        <p:spPr/>
        <p:txBody>
          <a:bodyPr/>
          <a:lstStyle/>
          <a:p>
            <a:r>
              <a:rPr lang="en-US" dirty="0"/>
              <a:t>MHDO Board Meeting May 6, 2021</a:t>
            </a:r>
          </a:p>
        </p:txBody>
      </p:sp>
      <p:sp>
        <p:nvSpPr>
          <p:cNvPr id="5" name="Slide Number Placeholder 4">
            <a:extLst>
              <a:ext uri="{FF2B5EF4-FFF2-40B4-BE49-F238E27FC236}">
                <a16:creationId xmlns:a16="http://schemas.microsoft.com/office/drawing/2014/main" id="{35345814-164E-4D47-9245-A44B024E4876}"/>
              </a:ext>
            </a:extLst>
          </p:cNvPr>
          <p:cNvSpPr>
            <a:spLocks noGrp="1"/>
          </p:cNvSpPr>
          <p:nvPr>
            <p:ph type="sldNum" sz="quarter" idx="12"/>
          </p:nvPr>
        </p:nvSpPr>
        <p:spPr/>
        <p:txBody>
          <a:bodyPr/>
          <a:lstStyle/>
          <a:p>
            <a:fld id="{4CE482DC-2269-4F26-9D2A-7E44B1A4CD85}" type="slidenum">
              <a:rPr lang="en-US" smtClean="0"/>
              <a:pPr/>
              <a:t>11</a:t>
            </a:fld>
            <a:endParaRPr lang="en-US" dirty="0"/>
          </a:p>
        </p:txBody>
      </p:sp>
    </p:spTree>
    <p:extLst>
      <p:ext uri="{BB962C8B-B14F-4D97-AF65-F5344CB8AC3E}">
        <p14:creationId xmlns:p14="http://schemas.microsoft.com/office/powerpoint/2010/main" val="1754990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75D4A-BBF4-4AC4-BFB8-5024B1E4F8C4}"/>
              </a:ext>
            </a:extLst>
          </p:cNvPr>
          <p:cNvSpPr>
            <a:spLocks noGrp="1"/>
          </p:cNvSpPr>
          <p:nvPr>
            <p:ph type="title"/>
          </p:nvPr>
        </p:nvSpPr>
        <p:spPr/>
        <p:txBody>
          <a:bodyPr/>
          <a:lstStyle/>
          <a:p>
            <a:r>
              <a:rPr lang="en-US" dirty="0"/>
              <a:t>Data Enhancement Updates</a:t>
            </a:r>
          </a:p>
        </p:txBody>
      </p:sp>
      <p:sp>
        <p:nvSpPr>
          <p:cNvPr id="3" name="Content Placeholder 2">
            <a:extLst>
              <a:ext uri="{FF2B5EF4-FFF2-40B4-BE49-F238E27FC236}">
                <a16:creationId xmlns:a16="http://schemas.microsoft.com/office/drawing/2014/main" id="{6ED07D48-7B02-44F6-B15B-09D05033D1BF}"/>
              </a:ext>
            </a:extLst>
          </p:cNvPr>
          <p:cNvSpPr>
            <a:spLocks noGrp="1"/>
          </p:cNvSpPr>
          <p:nvPr>
            <p:ph idx="1"/>
          </p:nvPr>
        </p:nvSpPr>
        <p:spPr/>
        <p:txBody>
          <a:bodyPr>
            <a:normAutofit fontScale="77500" lnSpcReduction="20000"/>
          </a:bodyPr>
          <a:lstStyle/>
          <a:p>
            <a:pPr marL="514350" indent="-514350">
              <a:buFont typeface="+mj-lt"/>
              <a:buAutoNum type="arabicPeriod"/>
            </a:pPr>
            <a:r>
              <a:rPr lang="en-US" sz="2600" b="1" dirty="0"/>
              <a:t>Linking Claims and Hospital Data  &amp; Assessing the Differences </a:t>
            </a:r>
            <a:r>
              <a:rPr lang="en-US" sz="2600" dirty="0"/>
              <a:t>– Conducting an assessment to link APCD and Hospital Encounters Data to support current and future analyses, data quality assessments, and answer questions such as: </a:t>
            </a:r>
          </a:p>
          <a:p>
            <a:pPr lvl="3"/>
            <a:r>
              <a:rPr lang="en-US" sz="2600" dirty="0"/>
              <a:t>What share of people are present in both data sources, or present in one but not the other data source? </a:t>
            </a:r>
          </a:p>
          <a:p>
            <a:pPr lvl="3"/>
            <a:r>
              <a:rPr lang="en-US" sz="2600" dirty="0"/>
              <a:t>For those present in both data sources, which data source is more complete, in terms of demographics, diagnoses, service/procedure, service location and payment information? </a:t>
            </a:r>
          </a:p>
          <a:p>
            <a:pPr marL="514350" indent="-514350">
              <a:buFont typeface="+mj-lt"/>
              <a:buAutoNum type="arabicPeriod"/>
            </a:pPr>
            <a:r>
              <a:rPr lang="en-US" sz="2600" b="1" dirty="0"/>
              <a:t>Assigning Payer Typology in the Hospital Encounter Database </a:t>
            </a:r>
            <a:r>
              <a:rPr lang="en-US" sz="2600" dirty="0"/>
              <a:t>– Reviewing past assignments of payer names into the payer categories, through linking hospital and APCD data, and seeing if there are any refinements of the respective categories or gaps in information. </a:t>
            </a:r>
          </a:p>
          <a:p>
            <a:pPr marL="514350" indent="-514350">
              <a:buFont typeface="+mj-lt"/>
              <a:buAutoNum type="arabicPeriod"/>
            </a:pPr>
            <a:r>
              <a:rPr lang="en-US" sz="2600" b="1" dirty="0"/>
              <a:t>Assigning Race and Ethnicity for Person ID 2.0 </a:t>
            </a:r>
            <a:r>
              <a:rPr lang="en-US" sz="2600" dirty="0"/>
              <a:t>– Using information from the Hospital Encounter Data and create business rule to assign the race and ethnicity information at the person level and add into the Person ID 2.0 index. This includes proposing assignments into APCD release structures.</a:t>
            </a:r>
          </a:p>
        </p:txBody>
      </p:sp>
      <p:sp>
        <p:nvSpPr>
          <p:cNvPr id="4" name="Footer Placeholder 3">
            <a:extLst>
              <a:ext uri="{FF2B5EF4-FFF2-40B4-BE49-F238E27FC236}">
                <a16:creationId xmlns:a16="http://schemas.microsoft.com/office/drawing/2014/main" id="{58918BC5-66A4-497B-9905-F0B98F15469E}"/>
              </a:ext>
            </a:extLst>
          </p:cNvPr>
          <p:cNvSpPr>
            <a:spLocks noGrp="1"/>
          </p:cNvSpPr>
          <p:nvPr>
            <p:ph type="ftr" sz="quarter" idx="11"/>
          </p:nvPr>
        </p:nvSpPr>
        <p:spPr/>
        <p:txBody>
          <a:bodyPr/>
          <a:lstStyle/>
          <a:p>
            <a:r>
              <a:rPr lang="en-US" dirty="0"/>
              <a:t>MHDO Board Meeting May 6, 2021</a:t>
            </a:r>
          </a:p>
        </p:txBody>
      </p:sp>
      <p:sp>
        <p:nvSpPr>
          <p:cNvPr id="5" name="Slide Number Placeholder 4">
            <a:extLst>
              <a:ext uri="{FF2B5EF4-FFF2-40B4-BE49-F238E27FC236}">
                <a16:creationId xmlns:a16="http://schemas.microsoft.com/office/drawing/2014/main" id="{B0E08F58-0283-46DF-B5B7-3036F6EFF216}"/>
              </a:ext>
            </a:extLst>
          </p:cNvPr>
          <p:cNvSpPr>
            <a:spLocks noGrp="1"/>
          </p:cNvSpPr>
          <p:nvPr>
            <p:ph type="sldNum" sz="quarter" idx="12"/>
          </p:nvPr>
        </p:nvSpPr>
        <p:spPr/>
        <p:txBody>
          <a:bodyPr/>
          <a:lstStyle/>
          <a:p>
            <a:fld id="{4CE482DC-2269-4F26-9D2A-7E44B1A4CD85}" type="slidenum">
              <a:rPr lang="en-US" smtClean="0"/>
              <a:pPr/>
              <a:t>12</a:t>
            </a:fld>
            <a:endParaRPr lang="en-US" dirty="0"/>
          </a:p>
        </p:txBody>
      </p:sp>
    </p:spTree>
    <p:extLst>
      <p:ext uri="{BB962C8B-B14F-4D97-AF65-F5344CB8AC3E}">
        <p14:creationId xmlns:p14="http://schemas.microsoft.com/office/powerpoint/2010/main" val="1035073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75D4A-BBF4-4AC4-BFB8-5024B1E4F8C4}"/>
              </a:ext>
            </a:extLst>
          </p:cNvPr>
          <p:cNvSpPr>
            <a:spLocks noGrp="1"/>
          </p:cNvSpPr>
          <p:nvPr>
            <p:ph type="title"/>
          </p:nvPr>
        </p:nvSpPr>
        <p:spPr/>
        <p:txBody>
          <a:bodyPr/>
          <a:lstStyle/>
          <a:p>
            <a:r>
              <a:rPr lang="en-US" dirty="0"/>
              <a:t>Data Enhancement Updates - Continued</a:t>
            </a:r>
          </a:p>
        </p:txBody>
      </p:sp>
      <p:sp>
        <p:nvSpPr>
          <p:cNvPr id="3" name="Content Placeholder 2">
            <a:extLst>
              <a:ext uri="{FF2B5EF4-FFF2-40B4-BE49-F238E27FC236}">
                <a16:creationId xmlns:a16="http://schemas.microsoft.com/office/drawing/2014/main" id="{6ED07D48-7B02-44F6-B15B-09D05033D1BF}"/>
              </a:ext>
            </a:extLst>
          </p:cNvPr>
          <p:cNvSpPr>
            <a:spLocks noGrp="1"/>
          </p:cNvSpPr>
          <p:nvPr>
            <p:ph idx="1"/>
          </p:nvPr>
        </p:nvSpPr>
        <p:spPr/>
        <p:txBody>
          <a:bodyPr>
            <a:normAutofit fontScale="70000" lnSpcReduction="20000"/>
          </a:bodyPr>
          <a:lstStyle/>
          <a:p>
            <a:pPr marL="514350" indent="-514350">
              <a:buFont typeface="+mj-lt"/>
              <a:buAutoNum type="arabicPeriod" startAt="5"/>
            </a:pPr>
            <a:r>
              <a:rPr lang="en-US" sz="2600" b="1" dirty="0"/>
              <a:t>Assessing Location of Service in MHDO Data Sources </a:t>
            </a:r>
            <a:r>
              <a:rPr lang="en-US" sz="2600" dirty="0"/>
              <a:t>– Building from the preliminary assessment and communication with data users that work within hospitals and hospital systems, we are assessing the accuracy and usability of location of service information submitted to MHDO through the Hospital Outpatient data and exploring a path to integrate it into the APCD data, if determined to be accurate and of sufficient precision for the most frequently inquired use cases.</a:t>
            </a:r>
          </a:p>
          <a:p>
            <a:pPr marL="514350" indent="-514350">
              <a:buFont typeface="+mj-lt"/>
              <a:buAutoNum type="arabicPeriod" startAt="5"/>
            </a:pPr>
            <a:r>
              <a:rPr lang="en-US" sz="2600" b="1" dirty="0"/>
              <a:t>Geocoding Addresses </a:t>
            </a:r>
            <a:r>
              <a:rPr lang="en-US" sz="2600" dirty="0"/>
              <a:t>– Creating business rules to assign the geocoded output to DW address information. This involves the assignment of identifiers for geographic coordinates and standardized addresses, assignment of geocoded details to specific new and existing production structures.</a:t>
            </a:r>
          </a:p>
          <a:p>
            <a:pPr marL="514350" indent="-514350">
              <a:buFont typeface="+mj-lt"/>
              <a:buAutoNum type="arabicPeriod" startAt="5"/>
            </a:pPr>
            <a:r>
              <a:rPr lang="en-US" sz="2600" b="1" dirty="0"/>
              <a:t>Adding DRG’s (inpatient) and APC’s (outpatient) in Claims Data </a:t>
            </a:r>
            <a:r>
              <a:rPr lang="en-US" sz="2600" dirty="0"/>
              <a:t>–  Through agreements with other data users, incorporate assignments they’ve made as part of their analysis of MHDO claims back into the MHDO APCD.</a:t>
            </a:r>
          </a:p>
          <a:p>
            <a:pPr marL="514350" indent="-514350">
              <a:buFont typeface="+mj-lt"/>
              <a:buAutoNum type="arabicPeriod" startAt="5"/>
            </a:pPr>
            <a:r>
              <a:rPr lang="en-US" sz="2600" b="1" dirty="0"/>
              <a:t>MHDO Provider Database </a:t>
            </a:r>
            <a:r>
              <a:rPr lang="en-US" sz="2600" dirty="0"/>
              <a:t>– Collected provider information from existing MHDO data sources, developed the MHDO Provider Database, enhanced the MHDO Hospital Data Portal with functionality for health systems and hospitals to login to review and validate the organization’s information. The MHDO Provider Database is also being used to populate the Department’s Behavioral Health Service Locator Tool, and plans are in process to develop a provider API to comply with Medicaid requirements. </a:t>
            </a:r>
          </a:p>
        </p:txBody>
      </p:sp>
      <p:sp>
        <p:nvSpPr>
          <p:cNvPr id="4" name="Footer Placeholder 3">
            <a:extLst>
              <a:ext uri="{FF2B5EF4-FFF2-40B4-BE49-F238E27FC236}">
                <a16:creationId xmlns:a16="http://schemas.microsoft.com/office/drawing/2014/main" id="{58918BC5-66A4-497B-9905-F0B98F15469E}"/>
              </a:ext>
            </a:extLst>
          </p:cNvPr>
          <p:cNvSpPr>
            <a:spLocks noGrp="1"/>
          </p:cNvSpPr>
          <p:nvPr>
            <p:ph type="ftr" sz="quarter" idx="11"/>
          </p:nvPr>
        </p:nvSpPr>
        <p:spPr/>
        <p:txBody>
          <a:bodyPr/>
          <a:lstStyle/>
          <a:p>
            <a:r>
              <a:rPr lang="en-US" dirty="0"/>
              <a:t>MHDO Board Meeting May 6, 2021</a:t>
            </a:r>
          </a:p>
        </p:txBody>
      </p:sp>
      <p:sp>
        <p:nvSpPr>
          <p:cNvPr id="5" name="Slide Number Placeholder 4">
            <a:extLst>
              <a:ext uri="{FF2B5EF4-FFF2-40B4-BE49-F238E27FC236}">
                <a16:creationId xmlns:a16="http://schemas.microsoft.com/office/drawing/2014/main" id="{B0E08F58-0283-46DF-B5B7-3036F6EFF216}"/>
              </a:ext>
            </a:extLst>
          </p:cNvPr>
          <p:cNvSpPr>
            <a:spLocks noGrp="1"/>
          </p:cNvSpPr>
          <p:nvPr>
            <p:ph type="sldNum" sz="quarter" idx="12"/>
          </p:nvPr>
        </p:nvSpPr>
        <p:spPr/>
        <p:txBody>
          <a:bodyPr/>
          <a:lstStyle/>
          <a:p>
            <a:fld id="{4CE482DC-2269-4F26-9D2A-7E44B1A4CD85}" type="slidenum">
              <a:rPr lang="en-US" smtClean="0"/>
              <a:pPr/>
              <a:t>13</a:t>
            </a:fld>
            <a:endParaRPr lang="en-US" dirty="0"/>
          </a:p>
        </p:txBody>
      </p:sp>
    </p:spTree>
    <p:extLst>
      <p:ext uri="{BB962C8B-B14F-4D97-AF65-F5344CB8AC3E}">
        <p14:creationId xmlns:p14="http://schemas.microsoft.com/office/powerpoint/2010/main" val="3906972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5C27C-45E2-4150-A801-1DBABA83E902}"/>
              </a:ext>
            </a:extLst>
          </p:cNvPr>
          <p:cNvSpPr>
            <a:spLocks noGrp="1"/>
          </p:cNvSpPr>
          <p:nvPr>
            <p:ph type="title"/>
          </p:nvPr>
        </p:nvSpPr>
        <p:spPr/>
        <p:txBody>
          <a:bodyPr/>
          <a:lstStyle/>
          <a:p>
            <a:r>
              <a:rPr lang="en-US" dirty="0"/>
              <a:t>CompareMaine Stats</a:t>
            </a:r>
          </a:p>
        </p:txBody>
      </p:sp>
      <p:sp>
        <p:nvSpPr>
          <p:cNvPr id="3" name="Content Placeholder 2">
            <a:extLst>
              <a:ext uri="{FF2B5EF4-FFF2-40B4-BE49-F238E27FC236}">
                <a16:creationId xmlns:a16="http://schemas.microsoft.com/office/drawing/2014/main" id="{5A743D8E-54A2-443A-99EE-FAF6F745E4A7}"/>
              </a:ext>
            </a:extLst>
          </p:cNvPr>
          <p:cNvSpPr>
            <a:spLocks noGrp="1"/>
          </p:cNvSpPr>
          <p:nvPr>
            <p:ph idx="1"/>
          </p:nvPr>
        </p:nvSpPr>
        <p:spPr/>
        <p:txBody>
          <a:bodyPr>
            <a:normAutofit fontScale="62500" lnSpcReduction="20000"/>
          </a:bodyPr>
          <a:lstStyle/>
          <a:p>
            <a:pPr marL="201168" lvl="1" indent="0">
              <a:buNone/>
            </a:pPr>
            <a:r>
              <a:rPr lang="en-US" sz="3400" dirty="0">
                <a:solidFill>
                  <a:schemeClr val="tx1"/>
                </a:solidFill>
              </a:rPr>
              <a:t>October 1, 2015-April 30, 2021: Approx. 141,000 Sessions and 728,000 pageviews</a:t>
            </a:r>
          </a:p>
          <a:p>
            <a:pPr marL="201168" lvl="1" indent="0">
              <a:buNone/>
            </a:pPr>
            <a:endParaRPr lang="en-US" sz="3400" dirty="0">
              <a:solidFill>
                <a:schemeClr val="tx1"/>
              </a:solidFill>
            </a:endParaRPr>
          </a:p>
          <a:p>
            <a:pPr marL="201168" lvl="1" indent="0">
              <a:buNone/>
            </a:pPr>
            <a:r>
              <a:rPr lang="en-US" sz="3400" dirty="0">
                <a:solidFill>
                  <a:schemeClr val="tx1"/>
                </a:solidFill>
              </a:rPr>
              <a:t>Top 10 Procedures Searched on CM since launch:</a:t>
            </a:r>
          </a:p>
          <a:p>
            <a:pPr marL="1081278" lvl="3" indent="-514350">
              <a:buFont typeface="+mj-lt"/>
              <a:buAutoNum type="arabicPeriod"/>
            </a:pPr>
            <a:r>
              <a:rPr lang="en-US" sz="2400" dirty="0">
                <a:solidFill>
                  <a:schemeClr val="tx1"/>
                </a:solidFill>
              </a:rPr>
              <a:t>Vaginal Delivery</a:t>
            </a:r>
          </a:p>
          <a:p>
            <a:pPr marL="1081278" lvl="3" indent="-514350">
              <a:buFont typeface="+mj-lt"/>
              <a:buAutoNum type="arabicPeriod"/>
            </a:pPr>
            <a:r>
              <a:rPr lang="en-US" sz="2400" dirty="0">
                <a:solidFill>
                  <a:schemeClr val="tx1"/>
                </a:solidFill>
              </a:rPr>
              <a:t>Colonoscopy with Biopsy for Noncancerous Growth </a:t>
            </a:r>
          </a:p>
          <a:p>
            <a:pPr marL="1081278" lvl="3" indent="-514350">
              <a:buFont typeface="+mj-lt"/>
              <a:buAutoNum type="arabicPeriod"/>
            </a:pPr>
            <a:r>
              <a:rPr lang="en-US" sz="2400" dirty="0">
                <a:solidFill>
                  <a:schemeClr val="tx1"/>
                </a:solidFill>
              </a:rPr>
              <a:t>Knee Replacement</a:t>
            </a:r>
          </a:p>
          <a:p>
            <a:pPr marL="1081278" lvl="3" indent="-514350">
              <a:buFont typeface="+mj-lt"/>
              <a:buAutoNum type="arabicPeriod"/>
            </a:pPr>
            <a:r>
              <a:rPr lang="en-US" sz="2400" dirty="0">
                <a:solidFill>
                  <a:schemeClr val="tx1"/>
                </a:solidFill>
              </a:rPr>
              <a:t>Colonoscopy Without Biopsy for Encounter for Preventative Health Services</a:t>
            </a:r>
          </a:p>
          <a:p>
            <a:pPr marL="1081278" lvl="3" indent="-514350">
              <a:buFont typeface="+mj-lt"/>
              <a:buAutoNum type="arabicPeriod"/>
            </a:pPr>
            <a:r>
              <a:rPr lang="en-US" sz="2400" dirty="0">
                <a:solidFill>
                  <a:schemeClr val="tx1"/>
                </a:solidFill>
              </a:rPr>
              <a:t>Hip Replacement</a:t>
            </a:r>
          </a:p>
          <a:p>
            <a:pPr marL="1081278" lvl="3" indent="-514350">
              <a:buFont typeface="+mj-lt"/>
              <a:buAutoNum type="arabicPeriod"/>
            </a:pPr>
            <a:r>
              <a:rPr lang="en-US" sz="2400" dirty="0">
                <a:solidFill>
                  <a:schemeClr val="tx1"/>
                </a:solidFill>
              </a:rPr>
              <a:t>Gallbladder Removal</a:t>
            </a:r>
          </a:p>
          <a:p>
            <a:pPr marL="1081278" lvl="3" indent="-514350">
              <a:buFont typeface="+mj-lt"/>
              <a:buAutoNum type="arabicPeriod"/>
            </a:pPr>
            <a:r>
              <a:rPr lang="en-US" sz="2400" dirty="0">
                <a:solidFill>
                  <a:schemeClr val="tx1"/>
                </a:solidFill>
              </a:rPr>
              <a:t>MRI Scan of Brain</a:t>
            </a:r>
          </a:p>
          <a:p>
            <a:pPr marL="1081278" lvl="3" indent="-514350">
              <a:buFont typeface="+mj-lt"/>
              <a:buAutoNum type="arabicPeriod"/>
            </a:pPr>
            <a:r>
              <a:rPr lang="en-US" sz="2400" dirty="0">
                <a:solidFill>
                  <a:schemeClr val="tx1"/>
                </a:solidFill>
              </a:rPr>
              <a:t>C-section (Cesarean Delivery)</a:t>
            </a:r>
          </a:p>
          <a:p>
            <a:pPr marL="1081278" lvl="3" indent="-514350">
              <a:buFont typeface="+mj-lt"/>
              <a:buAutoNum type="arabicPeriod"/>
            </a:pPr>
            <a:r>
              <a:rPr lang="en-US" sz="2400" dirty="0">
                <a:solidFill>
                  <a:schemeClr val="tx1"/>
                </a:solidFill>
              </a:rPr>
              <a:t>MRI Scan of Leg Joint</a:t>
            </a:r>
          </a:p>
          <a:p>
            <a:pPr marL="1081278" lvl="3" indent="-514350">
              <a:buFont typeface="+mj-lt"/>
              <a:buAutoNum type="arabicPeriod"/>
            </a:pPr>
            <a:r>
              <a:rPr lang="en-US" sz="2400" dirty="0">
                <a:solidFill>
                  <a:schemeClr val="tx1"/>
                </a:solidFill>
              </a:rPr>
              <a:t>MRI Scan of Lower Spinal Canal</a:t>
            </a:r>
          </a:p>
          <a:p>
            <a:endParaRPr lang="en-US" dirty="0"/>
          </a:p>
        </p:txBody>
      </p:sp>
      <p:sp>
        <p:nvSpPr>
          <p:cNvPr id="4" name="Footer Placeholder 3">
            <a:extLst>
              <a:ext uri="{FF2B5EF4-FFF2-40B4-BE49-F238E27FC236}">
                <a16:creationId xmlns:a16="http://schemas.microsoft.com/office/drawing/2014/main" id="{38978E41-DC8F-49AE-8A5E-D0C0101DE866}"/>
              </a:ext>
            </a:extLst>
          </p:cNvPr>
          <p:cNvSpPr>
            <a:spLocks noGrp="1"/>
          </p:cNvSpPr>
          <p:nvPr>
            <p:ph type="ftr" sz="quarter" idx="11"/>
          </p:nvPr>
        </p:nvSpPr>
        <p:spPr/>
        <p:txBody>
          <a:bodyPr/>
          <a:lstStyle/>
          <a:p>
            <a:r>
              <a:rPr lang="en-US" dirty="0"/>
              <a:t>MHDO Board Meeting May 6, 2021</a:t>
            </a:r>
          </a:p>
        </p:txBody>
      </p:sp>
      <p:sp>
        <p:nvSpPr>
          <p:cNvPr id="5" name="Slide Number Placeholder 4">
            <a:extLst>
              <a:ext uri="{FF2B5EF4-FFF2-40B4-BE49-F238E27FC236}">
                <a16:creationId xmlns:a16="http://schemas.microsoft.com/office/drawing/2014/main" id="{B5D7E450-38EA-4BE6-B99F-4621C369E501}"/>
              </a:ext>
            </a:extLst>
          </p:cNvPr>
          <p:cNvSpPr>
            <a:spLocks noGrp="1"/>
          </p:cNvSpPr>
          <p:nvPr>
            <p:ph type="sldNum" sz="quarter" idx="12"/>
          </p:nvPr>
        </p:nvSpPr>
        <p:spPr/>
        <p:txBody>
          <a:bodyPr/>
          <a:lstStyle/>
          <a:p>
            <a:fld id="{4CE482DC-2269-4F26-9D2A-7E44B1A4CD85}" type="slidenum">
              <a:rPr lang="en-US" smtClean="0"/>
              <a:pPr/>
              <a:t>14</a:t>
            </a:fld>
            <a:endParaRPr lang="en-US" dirty="0"/>
          </a:p>
        </p:txBody>
      </p:sp>
      <p:pic>
        <p:nvPicPr>
          <p:cNvPr id="6" name="Picture 2" descr="CompareMaine">
            <a:extLst>
              <a:ext uri="{FF2B5EF4-FFF2-40B4-BE49-F238E27FC236}">
                <a16:creationId xmlns:a16="http://schemas.microsoft.com/office/drawing/2014/main" id="{212A417E-78C8-45CA-8905-0CB1E99C44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72718" y="1040235"/>
            <a:ext cx="2102555" cy="489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1701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79" y="286603"/>
            <a:ext cx="10115203" cy="1450757"/>
          </a:xfrm>
        </p:spPr>
        <p:txBody>
          <a:bodyPr/>
          <a:lstStyle/>
          <a:p>
            <a:r>
              <a:rPr lang="en-US" dirty="0"/>
              <a:t>CompareMaine 10.0</a:t>
            </a:r>
          </a:p>
        </p:txBody>
      </p:sp>
      <p:sp>
        <p:nvSpPr>
          <p:cNvPr id="3" name="Content Placeholder 2"/>
          <p:cNvSpPr>
            <a:spLocks noGrp="1"/>
          </p:cNvSpPr>
          <p:nvPr>
            <p:ph idx="1"/>
          </p:nvPr>
        </p:nvSpPr>
        <p:spPr>
          <a:xfrm>
            <a:off x="1097280" y="1737361"/>
            <a:ext cx="10115202" cy="4634564"/>
          </a:xfrm>
        </p:spPr>
        <p:txBody>
          <a:bodyPr>
            <a:normAutofit fontScale="25000" lnSpcReduction="20000"/>
          </a:bodyPr>
          <a:lstStyle/>
          <a:p>
            <a:pPr marL="0" lvl="0" indent="0">
              <a:buNone/>
            </a:pPr>
            <a:endParaRPr lang="en-US" sz="11200" dirty="0">
              <a:solidFill>
                <a:schemeClr val="tx1"/>
              </a:solidFill>
            </a:endParaRPr>
          </a:p>
          <a:p>
            <a:pPr marL="0" lvl="0" indent="0">
              <a:buNone/>
            </a:pPr>
            <a:r>
              <a:rPr lang="en-US" sz="11200" dirty="0">
                <a:solidFill>
                  <a:schemeClr val="tx1"/>
                </a:solidFill>
              </a:rPr>
              <a:t>MHDO plans to release version 10.0 in December 2021</a:t>
            </a:r>
          </a:p>
          <a:p>
            <a:pPr lvl="2"/>
            <a:r>
              <a:rPr lang="en-US" sz="9600" dirty="0"/>
              <a:t>Update the cost data (defined as payments to providers) from the period: </a:t>
            </a:r>
          </a:p>
          <a:p>
            <a:pPr marL="384048" lvl="2" indent="0">
              <a:buNone/>
            </a:pPr>
            <a:r>
              <a:rPr lang="en-US" sz="9600" dirty="0"/>
              <a:t>   April 1, 2020 – March 31, 2021</a:t>
            </a:r>
          </a:p>
          <a:p>
            <a:pPr lvl="2"/>
            <a:endParaRPr lang="en-US" sz="9600" dirty="0"/>
          </a:p>
          <a:p>
            <a:pPr lvl="2"/>
            <a:r>
              <a:rPr lang="en-US" sz="9600" dirty="0"/>
              <a:t>Update the Top 25 Rx Reports with cost data from the period:  </a:t>
            </a:r>
          </a:p>
          <a:p>
            <a:pPr marL="384048" lvl="2" indent="0">
              <a:buNone/>
            </a:pPr>
            <a:r>
              <a:rPr lang="en-US" sz="9600" dirty="0"/>
              <a:t>   July 1, 2020 – June 20, 2021</a:t>
            </a:r>
          </a:p>
          <a:p>
            <a:pPr marL="384048" lvl="2" indent="0">
              <a:buNone/>
            </a:pPr>
            <a:endParaRPr lang="en-US" sz="9600" dirty="0"/>
          </a:p>
          <a:p>
            <a:pPr lvl="2"/>
            <a:r>
              <a:rPr lang="en-US" sz="9600" dirty="0"/>
              <a:t>Update the quality measures with the most current data available: patient survey ratings, preventing serious complications, preventing healthcare associated infections, falls with injury, pressure ulcers and unplanned hospital-wide readmissions</a:t>
            </a:r>
          </a:p>
          <a:p>
            <a:pPr lvl="4">
              <a:buFont typeface="Wingdings" panose="05000000000000000000" pitchFamily="2" charset="2"/>
              <a:buChar char="Ø"/>
            </a:pPr>
            <a:endParaRPr lang="en-US" sz="9600" dirty="0">
              <a:solidFill>
                <a:schemeClr val="tx1"/>
              </a:solidFill>
            </a:endParaRPr>
          </a:p>
          <a:p>
            <a:r>
              <a:rPr lang="en-US" sz="11600" dirty="0"/>
              <a:t> </a:t>
            </a:r>
          </a:p>
          <a:p>
            <a:pPr lvl="0"/>
            <a:endParaRPr lang="en-US" dirty="0"/>
          </a:p>
          <a:p>
            <a:r>
              <a:rPr lang="en-US" dirty="0"/>
              <a:t> </a:t>
            </a:r>
          </a:p>
          <a:p>
            <a:pPr>
              <a:lnSpc>
                <a:spcPct val="110000"/>
              </a:lnSpc>
            </a:pPr>
            <a:endParaRPr lang="en-US" sz="2400" dirty="0">
              <a:solidFill>
                <a:schemeClr val="tx1"/>
              </a:solidFill>
            </a:endParaRPr>
          </a:p>
          <a:p>
            <a:pPr marL="1071400" lvl="6" indent="0">
              <a:lnSpc>
                <a:spcPct val="110000"/>
              </a:lnSpc>
              <a:buNone/>
            </a:pPr>
            <a:endParaRPr lang="en-US" sz="1800" b="1" dirty="0"/>
          </a:p>
          <a:p>
            <a:pPr lvl="6">
              <a:lnSpc>
                <a:spcPct val="110000"/>
              </a:lnSpc>
            </a:pPr>
            <a:endParaRPr lang="en-US" sz="400" dirty="0">
              <a:solidFill>
                <a:schemeClr val="tx1"/>
              </a:solidFill>
            </a:endParaRPr>
          </a:p>
        </p:txBody>
      </p:sp>
      <p:sp>
        <p:nvSpPr>
          <p:cNvPr id="4" name="Slide Number Placeholder 3"/>
          <p:cNvSpPr>
            <a:spLocks noGrp="1"/>
          </p:cNvSpPr>
          <p:nvPr>
            <p:ph type="sldNum" sz="quarter" idx="12"/>
          </p:nvPr>
        </p:nvSpPr>
        <p:spPr/>
        <p:txBody>
          <a:bodyPr/>
          <a:lstStyle/>
          <a:p>
            <a:pPr lvl="0">
              <a:defRPr/>
            </a:pPr>
            <a:r>
              <a:rPr lang="en-US" dirty="0"/>
              <a:t>Page </a:t>
            </a:r>
            <a:fld id="{4CE482DC-2269-4F26-9D2A-7E44B1A4CD85}" type="slidenum">
              <a:rPr kumimoji="0" lang="en-US" sz="2200" b="0" i="0" u="none" strike="noStrike" kern="1200" cap="none" spc="0" normalizeH="0" baseline="0" noProof="0" smtClean="0">
                <a:ln>
                  <a:noFill/>
                </a:ln>
                <a:solidFill>
                  <a:srgbClr val="FFFFFF"/>
                </a:solidFill>
                <a:effectLst/>
                <a:uLnTx/>
                <a:uFillTx/>
                <a:latin typeface="Calibri" panose="020F0502020204030204"/>
                <a:ea typeface="+mn-ea"/>
                <a:cs typeface="+mn-cs"/>
              </a:rPr>
              <a:pPr lvl="0">
                <a:defRPr/>
              </a:pPr>
              <a:t>15</a:t>
            </a:fld>
            <a:endParaRPr kumimoji="0" lang="en-US" sz="22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6" name="Picture 2" descr="CompareMaine">
            <a:extLst>
              <a:ext uri="{FF2B5EF4-FFF2-40B4-BE49-F238E27FC236}">
                <a16:creationId xmlns:a16="http://schemas.microsoft.com/office/drawing/2014/main" id="{C63B3707-8DE7-4BF5-9E02-3FF89963310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72718" y="1011981"/>
            <a:ext cx="2223847" cy="518026"/>
          </a:xfrm>
          <a:prstGeom prst="rect">
            <a:avLst/>
          </a:prstGeom>
          <a:noFill/>
          <a:extLst>
            <a:ext uri="{909E8E84-426E-40DD-AFC4-6F175D3DCCD1}">
              <a14:hiddenFill xmlns:a14="http://schemas.microsoft.com/office/drawing/2010/main">
                <a:solidFill>
                  <a:srgbClr val="FFFFFF"/>
                </a:solidFill>
              </a14:hiddenFill>
            </a:ext>
          </a:extLst>
        </p:spPr>
      </p:pic>
      <p:sp>
        <p:nvSpPr>
          <p:cNvPr id="5" name="Footer Placeholder 4">
            <a:extLst>
              <a:ext uri="{FF2B5EF4-FFF2-40B4-BE49-F238E27FC236}">
                <a16:creationId xmlns:a16="http://schemas.microsoft.com/office/drawing/2014/main" id="{E79778C5-D88A-48D7-B726-161D82F1B43D}"/>
              </a:ext>
            </a:extLst>
          </p:cNvPr>
          <p:cNvSpPr>
            <a:spLocks noGrp="1"/>
          </p:cNvSpPr>
          <p:nvPr>
            <p:ph type="ftr" sz="quarter" idx="11"/>
          </p:nvPr>
        </p:nvSpPr>
        <p:spPr/>
        <p:txBody>
          <a:bodyPr/>
          <a:lstStyle/>
          <a:p>
            <a:r>
              <a:rPr lang="en-US" dirty="0"/>
              <a:t>MHDO Board Meeting May 6,  2021</a:t>
            </a:r>
          </a:p>
        </p:txBody>
      </p:sp>
    </p:spTree>
    <p:extLst>
      <p:ext uri="{BB962C8B-B14F-4D97-AF65-F5344CB8AC3E}">
        <p14:creationId xmlns:p14="http://schemas.microsoft.com/office/powerpoint/2010/main" val="62946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EBA21-99D9-45EF-AAEC-927B331F0413}"/>
              </a:ext>
            </a:extLst>
          </p:cNvPr>
          <p:cNvSpPr>
            <a:spLocks noGrp="1"/>
          </p:cNvSpPr>
          <p:nvPr>
            <p:ph type="title"/>
          </p:nvPr>
        </p:nvSpPr>
        <p:spPr/>
        <p:txBody>
          <a:bodyPr/>
          <a:lstStyle/>
          <a:p>
            <a:r>
              <a:rPr lang="en-US" dirty="0"/>
              <a:t>Continued</a:t>
            </a:r>
          </a:p>
        </p:txBody>
      </p:sp>
      <p:sp>
        <p:nvSpPr>
          <p:cNvPr id="3" name="Content Placeholder 2">
            <a:extLst>
              <a:ext uri="{FF2B5EF4-FFF2-40B4-BE49-F238E27FC236}">
                <a16:creationId xmlns:a16="http://schemas.microsoft.com/office/drawing/2014/main" id="{658D76CB-0D19-44AB-B8FB-28C00CB500AF}"/>
              </a:ext>
            </a:extLst>
          </p:cNvPr>
          <p:cNvSpPr>
            <a:spLocks noGrp="1"/>
          </p:cNvSpPr>
          <p:nvPr>
            <p:ph idx="1"/>
          </p:nvPr>
        </p:nvSpPr>
        <p:spPr/>
        <p:txBody>
          <a:bodyPr>
            <a:normAutofit/>
          </a:bodyPr>
          <a:lstStyle/>
          <a:p>
            <a:pPr lvl="2"/>
            <a:r>
              <a:rPr lang="en-US" sz="2600" dirty="0"/>
              <a:t>Currently reviewing what procedures to add to CM 10.0 (based on high cost, high utilization and high variation)</a:t>
            </a:r>
          </a:p>
          <a:p>
            <a:pPr lvl="2"/>
            <a:r>
              <a:rPr lang="en-US" sz="2600" dirty="0"/>
              <a:t>Add a hover for the cost breakdown and add the number of procedures being used to calculate the cost estimate</a:t>
            </a:r>
          </a:p>
          <a:p>
            <a:pPr lvl="2"/>
            <a:r>
              <a:rPr lang="en-US" sz="2600" dirty="0"/>
              <a:t>Link the names of the cost procedures on the profile pages to the data displays</a:t>
            </a:r>
          </a:p>
          <a:p>
            <a:pPr lvl="2"/>
            <a:r>
              <a:rPr lang="en-US" sz="2600" dirty="0"/>
              <a:t>Revisit the methodology for calculating the average cost when there are a small number of procedures used to calculate the estimate</a:t>
            </a:r>
          </a:p>
          <a:p>
            <a:pPr lvl="2"/>
            <a:r>
              <a:rPr lang="en-US" sz="2600" dirty="0"/>
              <a:t>More visibly feature the resources on CM, like </a:t>
            </a:r>
            <a:r>
              <a:rPr lang="en-US" sz="2600" dirty="0" err="1"/>
              <a:t>GoodRx</a:t>
            </a:r>
            <a:endParaRPr lang="en-US" sz="2600" dirty="0"/>
          </a:p>
          <a:p>
            <a:pPr marL="0" indent="0">
              <a:buNone/>
            </a:pPr>
            <a:endParaRPr lang="en-US" dirty="0"/>
          </a:p>
          <a:p>
            <a:pPr marL="0" indent="0">
              <a:buNone/>
            </a:pPr>
            <a:endParaRPr lang="en-US" dirty="0"/>
          </a:p>
          <a:p>
            <a:pPr marL="0" indent="0">
              <a:buNone/>
            </a:pPr>
            <a:endParaRPr lang="en-US" dirty="0"/>
          </a:p>
        </p:txBody>
      </p:sp>
      <p:sp>
        <p:nvSpPr>
          <p:cNvPr id="4" name="Footer Placeholder 3">
            <a:extLst>
              <a:ext uri="{FF2B5EF4-FFF2-40B4-BE49-F238E27FC236}">
                <a16:creationId xmlns:a16="http://schemas.microsoft.com/office/drawing/2014/main" id="{BE64C754-7512-4B96-866F-3EDC4A710149}"/>
              </a:ext>
            </a:extLst>
          </p:cNvPr>
          <p:cNvSpPr>
            <a:spLocks noGrp="1"/>
          </p:cNvSpPr>
          <p:nvPr>
            <p:ph type="ftr" sz="quarter" idx="11"/>
          </p:nvPr>
        </p:nvSpPr>
        <p:spPr/>
        <p:txBody>
          <a:bodyPr/>
          <a:lstStyle/>
          <a:p>
            <a:r>
              <a:rPr lang="en-US" dirty="0"/>
              <a:t>MHDO Board Meeting May 6, 2021</a:t>
            </a:r>
          </a:p>
        </p:txBody>
      </p:sp>
      <p:sp>
        <p:nvSpPr>
          <p:cNvPr id="5" name="Slide Number Placeholder 4">
            <a:extLst>
              <a:ext uri="{FF2B5EF4-FFF2-40B4-BE49-F238E27FC236}">
                <a16:creationId xmlns:a16="http://schemas.microsoft.com/office/drawing/2014/main" id="{D66A4F98-D47E-49F1-A42F-98C00DB717F9}"/>
              </a:ext>
            </a:extLst>
          </p:cNvPr>
          <p:cNvSpPr>
            <a:spLocks noGrp="1"/>
          </p:cNvSpPr>
          <p:nvPr>
            <p:ph type="sldNum" sz="quarter" idx="12"/>
          </p:nvPr>
        </p:nvSpPr>
        <p:spPr/>
        <p:txBody>
          <a:bodyPr/>
          <a:lstStyle/>
          <a:p>
            <a:fld id="{4CE482DC-2269-4F26-9D2A-7E44B1A4CD85}" type="slidenum">
              <a:rPr lang="en-US" smtClean="0"/>
              <a:pPr/>
              <a:t>16</a:t>
            </a:fld>
            <a:endParaRPr lang="en-US" dirty="0"/>
          </a:p>
        </p:txBody>
      </p:sp>
      <p:pic>
        <p:nvPicPr>
          <p:cNvPr id="6" name="Picture 2" descr="CompareMaine">
            <a:extLst>
              <a:ext uri="{FF2B5EF4-FFF2-40B4-BE49-F238E27FC236}">
                <a16:creationId xmlns:a16="http://schemas.microsoft.com/office/drawing/2014/main" id="{96C6DD6E-32A9-497B-AA48-391533B14B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72718" y="1011981"/>
            <a:ext cx="2223847" cy="518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54536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EAB554D-D9EC-41E8-B56F-F4BEAAB2C7C2}"/>
              </a:ext>
            </a:extLst>
          </p:cNvPr>
          <p:cNvSpPr txBox="1">
            <a:spLocks/>
          </p:cNvSpPr>
          <p:nvPr/>
        </p:nvSpPr>
        <p:spPr>
          <a:xfrm>
            <a:off x="1097280" y="193144"/>
            <a:ext cx="10115203" cy="739070"/>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8000" kern="1200" spc="-50" baseline="0">
                <a:solidFill>
                  <a:schemeClr val="tx1">
                    <a:lumMod val="85000"/>
                    <a:lumOff val="15000"/>
                  </a:schemeClr>
                </a:solidFill>
                <a:latin typeface="+mj-lt"/>
                <a:ea typeface="+mj-ea"/>
                <a:cs typeface="+mj-cs"/>
              </a:defRPr>
            </a:lvl1pPr>
          </a:lstStyle>
          <a:p>
            <a:r>
              <a:rPr lang="en-US" sz="4400" b="1"/>
              <a:t>Procedure Categories on CompareMaine (CM)</a:t>
            </a:r>
            <a:endParaRPr lang="en-US" sz="4400" b="1" dirty="0"/>
          </a:p>
        </p:txBody>
      </p:sp>
      <p:pic>
        <p:nvPicPr>
          <p:cNvPr id="5" name="Picture 4">
            <a:extLst>
              <a:ext uri="{FF2B5EF4-FFF2-40B4-BE49-F238E27FC236}">
                <a16:creationId xmlns:a16="http://schemas.microsoft.com/office/drawing/2014/main" id="{6B1B921E-23D0-405B-8119-63C88841E0A1}"/>
              </a:ext>
            </a:extLst>
          </p:cNvPr>
          <p:cNvPicPr>
            <a:picLocks noChangeAspect="1"/>
          </p:cNvPicPr>
          <p:nvPr/>
        </p:nvPicPr>
        <p:blipFill>
          <a:blip r:embed="rId2"/>
          <a:stretch>
            <a:fillRect/>
          </a:stretch>
        </p:blipFill>
        <p:spPr>
          <a:xfrm>
            <a:off x="1165230" y="932214"/>
            <a:ext cx="9979301" cy="256560"/>
          </a:xfrm>
          <a:prstGeom prst="rect">
            <a:avLst/>
          </a:prstGeom>
        </p:spPr>
      </p:pic>
      <p:graphicFrame>
        <p:nvGraphicFramePr>
          <p:cNvPr id="6" name="Content Placeholder 10">
            <a:extLst>
              <a:ext uri="{FF2B5EF4-FFF2-40B4-BE49-F238E27FC236}">
                <a16:creationId xmlns:a16="http://schemas.microsoft.com/office/drawing/2014/main" id="{5B7E423F-177D-45B2-9923-6705655BE71F}"/>
              </a:ext>
            </a:extLst>
          </p:cNvPr>
          <p:cNvGraphicFramePr>
            <a:graphicFrameLocks/>
          </p:cNvGraphicFramePr>
          <p:nvPr/>
        </p:nvGraphicFramePr>
        <p:xfrm>
          <a:off x="3324346" y="1188774"/>
          <a:ext cx="5543307" cy="4810244"/>
        </p:xfrm>
        <a:graphic>
          <a:graphicData uri="http://schemas.openxmlformats.org/drawingml/2006/table">
            <a:tbl>
              <a:tblPr firstRow="1" bandRow="1">
                <a:tableStyleId>{5C22544A-7EE6-4342-B048-85BDC9FD1C3A}</a:tableStyleId>
              </a:tblPr>
              <a:tblGrid>
                <a:gridCol w="2450028">
                  <a:extLst>
                    <a:ext uri="{9D8B030D-6E8A-4147-A177-3AD203B41FA5}">
                      <a16:colId xmlns:a16="http://schemas.microsoft.com/office/drawing/2014/main" val="3861157141"/>
                    </a:ext>
                  </a:extLst>
                </a:gridCol>
                <a:gridCol w="1376193">
                  <a:extLst>
                    <a:ext uri="{9D8B030D-6E8A-4147-A177-3AD203B41FA5}">
                      <a16:colId xmlns:a16="http://schemas.microsoft.com/office/drawing/2014/main" val="519582671"/>
                    </a:ext>
                  </a:extLst>
                </a:gridCol>
                <a:gridCol w="1717086">
                  <a:extLst>
                    <a:ext uri="{9D8B030D-6E8A-4147-A177-3AD203B41FA5}">
                      <a16:colId xmlns:a16="http://schemas.microsoft.com/office/drawing/2014/main" val="2246388846"/>
                    </a:ext>
                  </a:extLst>
                </a:gridCol>
              </a:tblGrid>
              <a:tr h="683799">
                <a:tc>
                  <a:txBody>
                    <a:bodyPr/>
                    <a:lstStyle/>
                    <a:p>
                      <a:pPr algn="ctr"/>
                      <a:r>
                        <a:rPr lang="en-US" sz="1100" dirty="0"/>
                        <a:t>Category</a:t>
                      </a:r>
                    </a:p>
                  </a:txBody>
                  <a:tcPr/>
                </a:tc>
                <a:tc>
                  <a:txBody>
                    <a:bodyPr/>
                    <a:lstStyle/>
                    <a:p>
                      <a:pPr algn="ctr"/>
                      <a:r>
                        <a:rPr lang="en-US" sz="1100" dirty="0"/>
                        <a:t>% of Total Paid on CM compared to same categories in APCD (commercial only)</a:t>
                      </a:r>
                    </a:p>
                  </a:txBody>
                  <a:tcPr/>
                </a:tc>
                <a:tc>
                  <a:txBody>
                    <a:bodyPr/>
                    <a:lstStyle/>
                    <a:p>
                      <a:pPr algn="ctr"/>
                      <a:r>
                        <a:rPr lang="en-US" sz="1100" dirty="0"/>
                        <a:t># CPT Codes on CM vs. AMA</a:t>
                      </a:r>
                    </a:p>
                  </a:txBody>
                  <a:tcPr/>
                </a:tc>
                <a:extLst>
                  <a:ext uri="{0D108BD9-81ED-4DB2-BD59-A6C34878D82A}">
                    <a16:rowId xmlns:a16="http://schemas.microsoft.com/office/drawing/2014/main" val="3771122458"/>
                  </a:ext>
                </a:extLst>
              </a:tr>
              <a:tr h="298508">
                <a:tc>
                  <a:txBody>
                    <a:bodyPr/>
                    <a:lstStyle/>
                    <a:p>
                      <a:r>
                        <a:rPr lang="en-US" sz="1100" dirty="0">
                          <a:solidFill>
                            <a:schemeClr val="tx1"/>
                          </a:solidFill>
                        </a:rPr>
                        <a:t>Deliveries</a:t>
                      </a:r>
                    </a:p>
                  </a:txBody>
                  <a:tcPr/>
                </a:tc>
                <a:tc>
                  <a:txBody>
                    <a:bodyPr/>
                    <a:lstStyle/>
                    <a:p>
                      <a:r>
                        <a:rPr lang="en-US" sz="1100" dirty="0">
                          <a:solidFill>
                            <a:schemeClr val="tx1"/>
                          </a:solidFill>
                        </a:rPr>
                        <a:t>73%</a:t>
                      </a:r>
                    </a:p>
                  </a:txBody>
                  <a:tcPr/>
                </a:tc>
                <a:tc>
                  <a:txBody>
                    <a:bodyPr/>
                    <a:lstStyle/>
                    <a:p>
                      <a:r>
                        <a:rPr lang="en-US" sz="1100" dirty="0">
                          <a:solidFill>
                            <a:schemeClr val="tx1"/>
                          </a:solidFill>
                        </a:rPr>
                        <a:t>12/84</a:t>
                      </a:r>
                    </a:p>
                  </a:txBody>
                  <a:tcPr/>
                </a:tc>
                <a:extLst>
                  <a:ext uri="{0D108BD9-81ED-4DB2-BD59-A6C34878D82A}">
                    <a16:rowId xmlns:a16="http://schemas.microsoft.com/office/drawing/2014/main" val="780453279"/>
                  </a:ext>
                </a:extLst>
              </a:tr>
              <a:tr h="298508">
                <a:tc>
                  <a:txBody>
                    <a:bodyPr/>
                    <a:lstStyle/>
                    <a:p>
                      <a:r>
                        <a:rPr lang="en-US" sz="1100" dirty="0">
                          <a:solidFill>
                            <a:schemeClr val="tx1"/>
                          </a:solidFill>
                        </a:rPr>
                        <a:t>Office Visits</a:t>
                      </a:r>
                    </a:p>
                  </a:txBody>
                  <a:tcPr/>
                </a:tc>
                <a:tc>
                  <a:txBody>
                    <a:bodyPr/>
                    <a:lstStyle/>
                    <a:p>
                      <a:r>
                        <a:rPr lang="en-US" sz="1100" dirty="0">
                          <a:solidFill>
                            <a:schemeClr val="tx1"/>
                          </a:solidFill>
                        </a:rPr>
                        <a:t>95%</a:t>
                      </a:r>
                    </a:p>
                  </a:txBody>
                  <a:tcPr/>
                </a:tc>
                <a:tc>
                  <a:txBody>
                    <a:bodyPr/>
                    <a:lstStyle/>
                    <a:p>
                      <a:r>
                        <a:rPr lang="en-US" sz="1100" dirty="0">
                          <a:solidFill>
                            <a:schemeClr val="tx1"/>
                          </a:solidFill>
                        </a:rPr>
                        <a:t>27/152</a:t>
                      </a:r>
                    </a:p>
                  </a:txBody>
                  <a:tcPr/>
                </a:tc>
                <a:extLst>
                  <a:ext uri="{0D108BD9-81ED-4DB2-BD59-A6C34878D82A}">
                    <a16:rowId xmlns:a16="http://schemas.microsoft.com/office/drawing/2014/main" val="2809448056"/>
                  </a:ext>
                </a:extLst>
              </a:tr>
              <a:tr h="298508">
                <a:tc>
                  <a:txBody>
                    <a:bodyPr/>
                    <a:lstStyle/>
                    <a:p>
                      <a:r>
                        <a:rPr lang="en-US" sz="1100" dirty="0">
                          <a:solidFill>
                            <a:schemeClr val="tx1"/>
                          </a:solidFill>
                        </a:rPr>
                        <a:t>PT &amp; OT</a:t>
                      </a:r>
                    </a:p>
                  </a:txBody>
                  <a:tcPr/>
                </a:tc>
                <a:tc>
                  <a:txBody>
                    <a:bodyPr/>
                    <a:lstStyle/>
                    <a:p>
                      <a:r>
                        <a:rPr lang="en-US" sz="1100" dirty="0">
                          <a:solidFill>
                            <a:schemeClr val="tx1"/>
                          </a:solidFill>
                        </a:rPr>
                        <a:t>99%</a:t>
                      </a:r>
                    </a:p>
                  </a:txBody>
                  <a:tcPr/>
                </a:tc>
                <a:tc>
                  <a:txBody>
                    <a:bodyPr/>
                    <a:lstStyle/>
                    <a:p>
                      <a:r>
                        <a:rPr lang="en-US" sz="1100" dirty="0">
                          <a:solidFill>
                            <a:schemeClr val="tx1"/>
                          </a:solidFill>
                        </a:rPr>
                        <a:t>34/66</a:t>
                      </a:r>
                    </a:p>
                  </a:txBody>
                  <a:tcPr/>
                </a:tc>
                <a:extLst>
                  <a:ext uri="{0D108BD9-81ED-4DB2-BD59-A6C34878D82A}">
                    <a16:rowId xmlns:a16="http://schemas.microsoft.com/office/drawing/2014/main" val="2174947876"/>
                  </a:ext>
                </a:extLst>
              </a:tr>
              <a:tr h="298508">
                <a:tc>
                  <a:txBody>
                    <a:bodyPr/>
                    <a:lstStyle/>
                    <a:p>
                      <a:r>
                        <a:rPr lang="en-US" sz="1100" dirty="0">
                          <a:solidFill>
                            <a:schemeClr val="tx1"/>
                          </a:solidFill>
                        </a:rPr>
                        <a:t>Mental &amp; Behavioral Health</a:t>
                      </a:r>
                    </a:p>
                  </a:txBody>
                  <a:tcPr/>
                </a:tc>
                <a:tc>
                  <a:txBody>
                    <a:bodyPr/>
                    <a:lstStyle/>
                    <a:p>
                      <a:r>
                        <a:rPr lang="en-US" sz="1100" dirty="0">
                          <a:solidFill>
                            <a:schemeClr val="tx1"/>
                          </a:solidFill>
                        </a:rPr>
                        <a:t>98%</a:t>
                      </a:r>
                    </a:p>
                  </a:txBody>
                  <a:tcPr/>
                </a:tc>
                <a:tc>
                  <a:txBody>
                    <a:bodyPr/>
                    <a:lstStyle/>
                    <a:p>
                      <a:r>
                        <a:rPr lang="en-US" sz="1100" dirty="0">
                          <a:solidFill>
                            <a:schemeClr val="tx1"/>
                          </a:solidFill>
                        </a:rPr>
                        <a:t>14/45</a:t>
                      </a:r>
                    </a:p>
                  </a:txBody>
                  <a:tcPr/>
                </a:tc>
                <a:extLst>
                  <a:ext uri="{0D108BD9-81ED-4DB2-BD59-A6C34878D82A}">
                    <a16:rowId xmlns:a16="http://schemas.microsoft.com/office/drawing/2014/main" val="2446682815"/>
                  </a:ext>
                </a:extLst>
              </a:tr>
              <a:tr h="298508">
                <a:tc>
                  <a:txBody>
                    <a:bodyPr/>
                    <a:lstStyle/>
                    <a:p>
                      <a:r>
                        <a:rPr lang="en-US" sz="1100" dirty="0">
                          <a:solidFill>
                            <a:schemeClr val="tx1"/>
                          </a:solidFill>
                        </a:rPr>
                        <a:t>OB/GYN</a:t>
                      </a:r>
                    </a:p>
                  </a:txBody>
                  <a:tcPr/>
                </a:tc>
                <a:tc>
                  <a:txBody>
                    <a:bodyPr/>
                    <a:lstStyle/>
                    <a:p>
                      <a:r>
                        <a:rPr lang="en-US" sz="1100" dirty="0">
                          <a:solidFill>
                            <a:schemeClr val="tx1"/>
                          </a:solidFill>
                        </a:rPr>
                        <a:t>40%</a:t>
                      </a:r>
                    </a:p>
                  </a:txBody>
                  <a:tcPr/>
                </a:tc>
                <a:tc>
                  <a:txBody>
                    <a:bodyPr/>
                    <a:lstStyle/>
                    <a:p>
                      <a:r>
                        <a:rPr lang="en-US" sz="1100" dirty="0">
                          <a:solidFill>
                            <a:schemeClr val="tx1"/>
                          </a:solidFill>
                        </a:rPr>
                        <a:t>8/255</a:t>
                      </a:r>
                    </a:p>
                  </a:txBody>
                  <a:tcPr/>
                </a:tc>
                <a:extLst>
                  <a:ext uri="{0D108BD9-81ED-4DB2-BD59-A6C34878D82A}">
                    <a16:rowId xmlns:a16="http://schemas.microsoft.com/office/drawing/2014/main" val="1766293218"/>
                  </a:ext>
                </a:extLst>
              </a:tr>
              <a:tr h="298508">
                <a:tc>
                  <a:txBody>
                    <a:bodyPr/>
                    <a:lstStyle/>
                    <a:p>
                      <a:r>
                        <a:rPr lang="en-US" sz="1100" dirty="0">
                          <a:solidFill>
                            <a:schemeClr val="tx1"/>
                          </a:solidFill>
                        </a:rPr>
                        <a:t>Laboratory</a:t>
                      </a:r>
                    </a:p>
                  </a:txBody>
                  <a:tcPr/>
                </a:tc>
                <a:tc>
                  <a:txBody>
                    <a:bodyPr/>
                    <a:lstStyle/>
                    <a:p>
                      <a:r>
                        <a:rPr lang="en-US" sz="1100" dirty="0">
                          <a:solidFill>
                            <a:schemeClr val="tx1"/>
                          </a:solidFill>
                        </a:rPr>
                        <a:t>57%</a:t>
                      </a:r>
                    </a:p>
                  </a:txBody>
                  <a:tcPr/>
                </a:tc>
                <a:tc>
                  <a:txBody>
                    <a:bodyPr/>
                    <a:lstStyle/>
                    <a:p>
                      <a:r>
                        <a:rPr lang="en-US" sz="1100" dirty="0">
                          <a:solidFill>
                            <a:schemeClr val="tx1"/>
                          </a:solidFill>
                        </a:rPr>
                        <a:t>98/1,561</a:t>
                      </a:r>
                    </a:p>
                  </a:txBody>
                  <a:tcPr/>
                </a:tc>
                <a:extLst>
                  <a:ext uri="{0D108BD9-81ED-4DB2-BD59-A6C34878D82A}">
                    <a16:rowId xmlns:a16="http://schemas.microsoft.com/office/drawing/2014/main" val="990109389"/>
                  </a:ext>
                </a:extLst>
              </a:tr>
              <a:tr h="298508">
                <a:tc>
                  <a:txBody>
                    <a:bodyPr/>
                    <a:lstStyle/>
                    <a:p>
                      <a:r>
                        <a:rPr lang="en-US" sz="1100" dirty="0">
                          <a:solidFill>
                            <a:schemeClr val="tx1"/>
                          </a:solidFill>
                        </a:rPr>
                        <a:t>Radiology &amp; Imaging</a:t>
                      </a:r>
                    </a:p>
                  </a:txBody>
                  <a:tcPr/>
                </a:tc>
                <a:tc>
                  <a:txBody>
                    <a:bodyPr/>
                    <a:lstStyle/>
                    <a:p>
                      <a:r>
                        <a:rPr lang="en-US" sz="1100" dirty="0">
                          <a:solidFill>
                            <a:schemeClr val="tx1"/>
                          </a:solidFill>
                        </a:rPr>
                        <a:t>67%</a:t>
                      </a:r>
                    </a:p>
                  </a:txBody>
                  <a:tcPr/>
                </a:tc>
                <a:tc>
                  <a:txBody>
                    <a:bodyPr/>
                    <a:lstStyle/>
                    <a:p>
                      <a:r>
                        <a:rPr lang="en-US" sz="1100" dirty="0">
                          <a:solidFill>
                            <a:schemeClr val="tx1"/>
                          </a:solidFill>
                        </a:rPr>
                        <a:t>48/620</a:t>
                      </a:r>
                    </a:p>
                  </a:txBody>
                  <a:tcPr/>
                </a:tc>
                <a:extLst>
                  <a:ext uri="{0D108BD9-81ED-4DB2-BD59-A6C34878D82A}">
                    <a16:rowId xmlns:a16="http://schemas.microsoft.com/office/drawing/2014/main" val="2199872471"/>
                  </a:ext>
                </a:extLst>
              </a:tr>
              <a:tr h="298508">
                <a:tc>
                  <a:txBody>
                    <a:bodyPr/>
                    <a:lstStyle/>
                    <a:p>
                      <a:r>
                        <a:rPr lang="en-US" sz="1100" dirty="0"/>
                        <a:t>Integrative Medicine</a:t>
                      </a:r>
                    </a:p>
                  </a:txBody>
                  <a:tcPr/>
                </a:tc>
                <a:tc>
                  <a:txBody>
                    <a:bodyPr/>
                    <a:lstStyle/>
                    <a:p>
                      <a:r>
                        <a:rPr lang="en-US" sz="1100" dirty="0"/>
                        <a:t>85%</a:t>
                      </a:r>
                    </a:p>
                  </a:txBody>
                  <a:tcPr/>
                </a:tc>
                <a:tc>
                  <a:txBody>
                    <a:bodyPr/>
                    <a:lstStyle/>
                    <a:p>
                      <a:r>
                        <a:rPr lang="en-US" sz="1100" dirty="0"/>
                        <a:t>12/16</a:t>
                      </a:r>
                    </a:p>
                  </a:txBody>
                  <a:tcPr/>
                </a:tc>
                <a:extLst>
                  <a:ext uri="{0D108BD9-81ED-4DB2-BD59-A6C34878D82A}">
                    <a16:rowId xmlns:a16="http://schemas.microsoft.com/office/drawing/2014/main" val="3176821217"/>
                  </a:ext>
                </a:extLst>
              </a:tr>
              <a:tr h="298508">
                <a:tc>
                  <a:txBody>
                    <a:bodyPr/>
                    <a:lstStyle/>
                    <a:p>
                      <a:r>
                        <a:rPr lang="en-US" sz="1100" dirty="0"/>
                        <a:t>Surgical Procedures </a:t>
                      </a:r>
                    </a:p>
                  </a:txBody>
                  <a:tcPr/>
                </a:tc>
                <a:tc>
                  <a:txBody>
                    <a:bodyPr/>
                    <a:lstStyle/>
                    <a:p>
                      <a:r>
                        <a:rPr lang="en-US" sz="1100" dirty="0"/>
                        <a:t>17%</a:t>
                      </a:r>
                    </a:p>
                  </a:txBody>
                  <a:tcPr/>
                </a:tc>
                <a:tc>
                  <a:txBody>
                    <a:bodyPr/>
                    <a:lstStyle/>
                    <a:p>
                      <a:r>
                        <a:rPr lang="en-US" sz="1100" dirty="0"/>
                        <a:t>50/5,498</a:t>
                      </a:r>
                    </a:p>
                  </a:txBody>
                  <a:tcPr/>
                </a:tc>
                <a:extLst>
                  <a:ext uri="{0D108BD9-81ED-4DB2-BD59-A6C34878D82A}">
                    <a16:rowId xmlns:a16="http://schemas.microsoft.com/office/drawing/2014/main" val="2646749773"/>
                  </a:ext>
                </a:extLst>
              </a:tr>
              <a:tr h="298508">
                <a:tc>
                  <a:txBody>
                    <a:bodyPr/>
                    <a:lstStyle/>
                    <a:p>
                      <a:r>
                        <a:rPr lang="en-US" sz="1100" dirty="0"/>
                        <a:t>Outpatient Procedures</a:t>
                      </a:r>
                    </a:p>
                  </a:txBody>
                  <a:tcPr/>
                </a:tc>
                <a:tc>
                  <a:txBody>
                    <a:bodyPr/>
                    <a:lstStyle/>
                    <a:p>
                      <a:r>
                        <a:rPr lang="en-US" sz="1100" dirty="0"/>
                        <a:t>40%</a:t>
                      </a:r>
                    </a:p>
                  </a:txBody>
                  <a:tcPr/>
                </a:tc>
                <a:tc>
                  <a:txBody>
                    <a:bodyPr/>
                    <a:lstStyle/>
                    <a:p>
                      <a:r>
                        <a:rPr lang="en-US" sz="1100" dirty="0"/>
                        <a:t>13/704</a:t>
                      </a:r>
                    </a:p>
                  </a:txBody>
                  <a:tcPr/>
                </a:tc>
                <a:extLst>
                  <a:ext uri="{0D108BD9-81ED-4DB2-BD59-A6C34878D82A}">
                    <a16:rowId xmlns:a16="http://schemas.microsoft.com/office/drawing/2014/main" val="954116074"/>
                  </a:ext>
                </a:extLst>
              </a:tr>
              <a:tr h="298508">
                <a:tc>
                  <a:txBody>
                    <a:bodyPr/>
                    <a:lstStyle/>
                    <a:p>
                      <a:r>
                        <a:rPr lang="en-US" sz="1100" dirty="0"/>
                        <a:t>Cardiology</a:t>
                      </a:r>
                    </a:p>
                  </a:txBody>
                  <a:tcPr/>
                </a:tc>
                <a:tc>
                  <a:txBody>
                    <a:bodyPr/>
                    <a:lstStyle/>
                    <a:p>
                      <a:r>
                        <a:rPr lang="en-US" sz="1100" dirty="0"/>
                        <a:t>49%</a:t>
                      </a:r>
                    </a:p>
                  </a:txBody>
                  <a:tcPr/>
                </a:tc>
                <a:tc>
                  <a:txBody>
                    <a:bodyPr/>
                    <a:lstStyle/>
                    <a:p>
                      <a:r>
                        <a:rPr lang="en-US" sz="1100" dirty="0"/>
                        <a:t>5/182</a:t>
                      </a:r>
                    </a:p>
                  </a:txBody>
                  <a:tcPr/>
                </a:tc>
                <a:extLst>
                  <a:ext uri="{0D108BD9-81ED-4DB2-BD59-A6C34878D82A}">
                    <a16:rowId xmlns:a16="http://schemas.microsoft.com/office/drawing/2014/main" val="1308746607"/>
                  </a:ext>
                </a:extLst>
              </a:tr>
              <a:tr h="298508">
                <a:tc>
                  <a:txBody>
                    <a:bodyPr/>
                    <a:lstStyle/>
                    <a:p>
                      <a:r>
                        <a:rPr lang="en-US" sz="1100" dirty="0"/>
                        <a:t>Emergency Department</a:t>
                      </a:r>
                    </a:p>
                  </a:txBody>
                  <a:tcPr/>
                </a:tc>
                <a:tc>
                  <a:txBody>
                    <a:bodyPr/>
                    <a:lstStyle/>
                    <a:p>
                      <a:r>
                        <a:rPr lang="en-US" sz="1100" dirty="0"/>
                        <a:t>28%</a:t>
                      </a:r>
                    </a:p>
                  </a:txBody>
                  <a:tcPr/>
                </a:tc>
                <a:tc>
                  <a:txBody>
                    <a:bodyPr/>
                    <a:lstStyle/>
                    <a:p>
                      <a:r>
                        <a:rPr lang="en-US" sz="1100" dirty="0"/>
                        <a:t>5/8</a:t>
                      </a:r>
                    </a:p>
                  </a:txBody>
                  <a:tcPr/>
                </a:tc>
                <a:extLst>
                  <a:ext uri="{0D108BD9-81ED-4DB2-BD59-A6C34878D82A}">
                    <a16:rowId xmlns:a16="http://schemas.microsoft.com/office/drawing/2014/main" val="851019960"/>
                  </a:ext>
                </a:extLst>
              </a:tr>
              <a:tr h="298508">
                <a:tc>
                  <a:txBody>
                    <a:bodyPr/>
                    <a:lstStyle/>
                    <a:p>
                      <a:r>
                        <a:rPr lang="en-US" sz="1100" b="1" dirty="0"/>
                        <a:t>Total</a:t>
                      </a:r>
                    </a:p>
                  </a:txBody>
                  <a:tcPr/>
                </a:tc>
                <a:tc>
                  <a:txBody>
                    <a:bodyPr/>
                    <a:lstStyle/>
                    <a:p>
                      <a:r>
                        <a:rPr lang="en-US" sz="1100" b="1" dirty="0"/>
                        <a:t>59%</a:t>
                      </a:r>
                    </a:p>
                  </a:txBody>
                  <a:tcPr/>
                </a:tc>
                <a:tc>
                  <a:txBody>
                    <a:bodyPr/>
                    <a:lstStyle/>
                    <a:p>
                      <a:r>
                        <a:rPr lang="en-US" sz="1100" b="1" dirty="0"/>
                        <a:t>326/9,625</a:t>
                      </a:r>
                    </a:p>
                  </a:txBody>
                  <a:tcPr/>
                </a:tc>
                <a:extLst>
                  <a:ext uri="{0D108BD9-81ED-4DB2-BD59-A6C34878D82A}">
                    <a16:rowId xmlns:a16="http://schemas.microsoft.com/office/drawing/2014/main" val="1747712766"/>
                  </a:ext>
                </a:extLst>
              </a:tr>
            </a:tbl>
          </a:graphicData>
        </a:graphic>
      </p:graphicFrame>
      <p:sp>
        <p:nvSpPr>
          <p:cNvPr id="7" name="TextBox 6">
            <a:extLst>
              <a:ext uri="{FF2B5EF4-FFF2-40B4-BE49-F238E27FC236}">
                <a16:creationId xmlns:a16="http://schemas.microsoft.com/office/drawing/2014/main" id="{CD045F44-7E27-4282-B00F-83EFE39FAB29}"/>
              </a:ext>
            </a:extLst>
          </p:cNvPr>
          <p:cNvSpPr txBox="1"/>
          <p:nvPr/>
        </p:nvSpPr>
        <p:spPr>
          <a:xfrm>
            <a:off x="1097279" y="6334780"/>
            <a:ext cx="10047251" cy="523220"/>
          </a:xfrm>
          <a:prstGeom prst="rect">
            <a:avLst/>
          </a:prstGeom>
          <a:noFill/>
        </p:spPr>
        <p:txBody>
          <a:bodyPr wrap="square">
            <a:spAutoFit/>
          </a:bodyPr>
          <a:lstStyle/>
          <a:p>
            <a:r>
              <a:rPr lang="en-US" sz="1400" i="1" dirty="0">
                <a:solidFill>
                  <a:schemeClr val="bg1"/>
                </a:solidFill>
                <a:effectLst/>
                <a:latin typeface="Calibri" panose="020F0502020204030204" pitchFamily="34" charset="0"/>
                <a:ea typeface="Calibri" panose="020F0502020204030204" pitchFamily="34" charset="0"/>
              </a:rPr>
              <a:t>Since the previous analysis, several CPT Codes have been recategorized. This increased the denominator of the categories and resulted in changes to the % Total Paid across categories. </a:t>
            </a:r>
            <a:endParaRPr lang="en-US" sz="1400" i="1" dirty="0">
              <a:solidFill>
                <a:schemeClr val="bg1"/>
              </a:solidFill>
            </a:endParaRPr>
          </a:p>
        </p:txBody>
      </p:sp>
    </p:spTree>
    <p:extLst>
      <p:ext uri="{BB962C8B-B14F-4D97-AF65-F5344CB8AC3E}">
        <p14:creationId xmlns:p14="http://schemas.microsoft.com/office/powerpoint/2010/main" val="2122191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1778D-EA8F-4825-B8C1-4DD0D0FEE87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D27E05A-AEC6-41B5-A0CB-56CCCC38D11C}"/>
              </a:ext>
            </a:extLst>
          </p:cNvPr>
          <p:cNvSpPr>
            <a:spLocks noGrp="1"/>
          </p:cNvSpPr>
          <p:nvPr>
            <p:ph idx="1"/>
          </p:nvPr>
        </p:nvSpPr>
        <p:spPr>
          <a:xfrm>
            <a:off x="1097280" y="2183933"/>
            <a:ext cx="10115202" cy="3829279"/>
          </a:xfrm>
        </p:spPr>
        <p:txBody>
          <a:bodyPr>
            <a:normAutofit/>
          </a:bodyPr>
          <a:lstStyle/>
          <a:p>
            <a:pPr marL="0" indent="0">
              <a:buNone/>
            </a:pPr>
            <a:r>
              <a:rPr lang="en-US" sz="2000" dirty="0"/>
              <a:t>2/26 MQF released its 2021 Annual Report on Primary Care Spending in the State of Maine (PL Chapter 244) to HCIFS and Commissioner Lambrew (DHHS), as required by statute.  Copy can be found here:  </a:t>
            </a:r>
            <a:r>
              <a:rPr lang="en-US" sz="2000" dirty="0">
                <a:hlinkClick r:id="rId2"/>
              </a:rPr>
              <a:t>https://mhdo.maine.gov/_mqfdocs/MQF%20Primary%20Care%20Spending%20Report_Feb%202021.pdf</a:t>
            </a:r>
            <a:endParaRPr lang="en-US" sz="2000" dirty="0"/>
          </a:p>
          <a:p>
            <a:pPr marL="0" indent="0">
              <a:buNone/>
            </a:pPr>
            <a:endParaRPr lang="en-US" sz="2000" dirty="0"/>
          </a:p>
          <a:p>
            <a:pPr marL="0" indent="0">
              <a:buNone/>
            </a:pPr>
            <a:r>
              <a:rPr lang="en-US" sz="2000" dirty="0"/>
              <a:t>Continue to focus on the deliverables defined in the Memorandum of Agreement between MQF and DHHS, Maine-CDC,  for the technical support for Project Firstline.</a:t>
            </a:r>
          </a:p>
          <a:p>
            <a:pPr marL="0" indent="0">
              <a:buNone/>
            </a:pPr>
            <a:r>
              <a:rPr lang="en-US" sz="2000" dirty="0"/>
              <a:t>	Project Firstline is the CDC’s (Federal) new infection control training 	collaborative, designed to help every frontline healthcare worker gain the knowledge 	and confidence to stop infections.</a:t>
            </a:r>
          </a:p>
          <a:p>
            <a:pPr marL="0" indent="0">
              <a:buNone/>
            </a:pPr>
            <a:endParaRPr lang="en-US" sz="2000" dirty="0"/>
          </a:p>
          <a:p>
            <a:pPr marL="0" indent="0">
              <a:buNone/>
            </a:pPr>
            <a:endParaRPr lang="en-US" sz="2000" dirty="0"/>
          </a:p>
          <a:p>
            <a:pPr marL="0" indent="0">
              <a:buNone/>
            </a:pPr>
            <a:endParaRPr lang="en-US" sz="2000" dirty="0"/>
          </a:p>
        </p:txBody>
      </p:sp>
      <p:sp>
        <p:nvSpPr>
          <p:cNvPr id="4" name="Footer Placeholder 3">
            <a:extLst>
              <a:ext uri="{FF2B5EF4-FFF2-40B4-BE49-F238E27FC236}">
                <a16:creationId xmlns:a16="http://schemas.microsoft.com/office/drawing/2014/main" id="{5DD19CF2-BBF8-48E1-A7C4-13EE659688DE}"/>
              </a:ext>
            </a:extLst>
          </p:cNvPr>
          <p:cNvSpPr>
            <a:spLocks noGrp="1"/>
          </p:cNvSpPr>
          <p:nvPr>
            <p:ph type="ftr" sz="quarter" idx="11"/>
          </p:nvPr>
        </p:nvSpPr>
        <p:spPr/>
        <p:txBody>
          <a:bodyPr/>
          <a:lstStyle/>
          <a:p>
            <a:r>
              <a:rPr lang="en-US" dirty="0"/>
              <a:t>MHDO Board Meeting May 6,2021</a:t>
            </a:r>
          </a:p>
          <a:p>
            <a:endParaRPr lang="en-US" dirty="0"/>
          </a:p>
        </p:txBody>
      </p:sp>
      <p:sp>
        <p:nvSpPr>
          <p:cNvPr id="5" name="Slide Number Placeholder 4">
            <a:extLst>
              <a:ext uri="{FF2B5EF4-FFF2-40B4-BE49-F238E27FC236}">
                <a16:creationId xmlns:a16="http://schemas.microsoft.com/office/drawing/2014/main" id="{9D134A11-8AD2-48F6-B990-BEE075DD06EE}"/>
              </a:ext>
            </a:extLst>
          </p:cNvPr>
          <p:cNvSpPr>
            <a:spLocks noGrp="1"/>
          </p:cNvSpPr>
          <p:nvPr>
            <p:ph type="sldNum" sz="quarter" idx="12"/>
          </p:nvPr>
        </p:nvSpPr>
        <p:spPr/>
        <p:txBody>
          <a:bodyPr/>
          <a:lstStyle/>
          <a:p>
            <a:fld id="{4CE482DC-2269-4F26-9D2A-7E44B1A4CD85}" type="slidenum">
              <a:rPr lang="en-US" smtClean="0"/>
              <a:pPr/>
              <a:t>18</a:t>
            </a:fld>
            <a:endParaRPr lang="en-US" dirty="0"/>
          </a:p>
        </p:txBody>
      </p:sp>
      <p:pic>
        <p:nvPicPr>
          <p:cNvPr id="6" name="Picture 2" descr="logo of words">
            <a:extLst>
              <a:ext uri="{FF2B5EF4-FFF2-40B4-BE49-F238E27FC236}">
                <a16:creationId xmlns:a16="http://schemas.microsoft.com/office/drawing/2014/main" id="{45028304-AA01-467B-BB14-911ABD3351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9892" y="903372"/>
            <a:ext cx="3848100" cy="704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660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6607C-E83B-4C5D-BE48-4201F9913AC7}"/>
              </a:ext>
            </a:extLst>
          </p:cNvPr>
          <p:cNvSpPr>
            <a:spLocks noGrp="1"/>
          </p:cNvSpPr>
          <p:nvPr>
            <p:ph type="title"/>
          </p:nvPr>
        </p:nvSpPr>
        <p:spPr/>
        <p:txBody>
          <a:bodyPr/>
          <a:lstStyle/>
          <a:p>
            <a:r>
              <a:rPr lang="en-US" dirty="0"/>
              <a:t>MHDO Rules-Development and Proposed Changes (routine/technical)</a:t>
            </a:r>
          </a:p>
        </p:txBody>
      </p:sp>
      <p:sp>
        <p:nvSpPr>
          <p:cNvPr id="3" name="Content Placeholder 2">
            <a:extLst>
              <a:ext uri="{FF2B5EF4-FFF2-40B4-BE49-F238E27FC236}">
                <a16:creationId xmlns:a16="http://schemas.microsoft.com/office/drawing/2014/main" id="{B5E736FD-BCAD-4EA8-A289-9C513580522C}"/>
              </a:ext>
            </a:extLst>
          </p:cNvPr>
          <p:cNvSpPr>
            <a:spLocks noGrp="1"/>
          </p:cNvSpPr>
          <p:nvPr>
            <p:ph idx="1"/>
          </p:nvPr>
        </p:nvSpPr>
        <p:spPr/>
        <p:txBody>
          <a:bodyPr>
            <a:normAutofit fontScale="70000" lnSpcReduction="20000"/>
          </a:bodyPr>
          <a:lstStyle/>
          <a:p>
            <a:pPr marL="0" lvl="0" indent="0" hangingPunct="0">
              <a:buNone/>
            </a:pPr>
            <a:r>
              <a:rPr lang="en-US" b="1" dirty="0"/>
              <a:t>Chapter XXX, </a:t>
            </a:r>
            <a:r>
              <a:rPr lang="en-US" i="1" dirty="0"/>
              <a:t>UNIFORM REPORTING FOR NON-CLAIMS BASED PAYMENT DATA </a:t>
            </a:r>
            <a:r>
              <a:rPr lang="en-US" dirty="0"/>
              <a:t>(Primary Care)-New Rule</a:t>
            </a:r>
          </a:p>
          <a:p>
            <a:pPr marL="0" indent="0" hangingPunct="0">
              <a:buNone/>
            </a:pPr>
            <a:r>
              <a:rPr lang="en-US" b="1" dirty="0"/>
              <a:t>Chapter 243</a:t>
            </a:r>
            <a:r>
              <a:rPr lang="en-US" dirty="0"/>
              <a:t>, </a:t>
            </a:r>
            <a:r>
              <a:rPr lang="en-US" i="1" dirty="0"/>
              <a:t>UNIFORM REPORTING SYSTEM FOR HEALTH CARE CLAIMS DATA SETS-</a:t>
            </a:r>
            <a:r>
              <a:rPr lang="en-US" dirty="0"/>
              <a:t>Proposed changes may include:</a:t>
            </a:r>
          </a:p>
          <a:p>
            <a:pPr lvl="1"/>
            <a:r>
              <a:rPr lang="en-US" sz="2300" dirty="0"/>
              <a:t>New fields:</a:t>
            </a:r>
          </a:p>
          <a:p>
            <a:pPr lvl="2"/>
            <a:r>
              <a:rPr lang="en-US" sz="2300" dirty="0"/>
              <a:t>Payment Arrangement Type Indicator </a:t>
            </a:r>
          </a:p>
          <a:p>
            <a:pPr lvl="1"/>
            <a:r>
              <a:rPr lang="en-US" sz="2300" dirty="0"/>
              <a:t>Requirement removed:</a:t>
            </a:r>
          </a:p>
          <a:p>
            <a:pPr lvl="2"/>
            <a:r>
              <a:rPr lang="en-US" sz="2300" dirty="0"/>
              <a:t>Subscriber and Member HICN </a:t>
            </a:r>
          </a:p>
          <a:p>
            <a:pPr lvl="1"/>
            <a:r>
              <a:rPr lang="en-US" sz="2300" dirty="0"/>
              <a:t>Fields with clarifications:</a:t>
            </a:r>
          </a:p>
          <a:p>
            <a:pPr lvl="2"/>
            <a:r>
              <a:rPr lang="en-US" sz="2300" dirty="0"/>
              <a:t>Race </a:t>
            </a:r>
          </a:p>
          <a:p>
            <a:pPr lvl="2"/>
            <a:r>
              <a:rPr lang="en-US" sz="2300" dirty="0"/>
              <a:t>Ethnicity </a:t>
            </a:r>
          </a:p>
          <a:p>
            <a:pPr lvl="2"/>
            <a:r>
              <a:rPr lang="en-US" sz="2300" dirty="0"/>
              <a:t>Paid Amount </a:t>
            </a:r>
          </a:p>
          <a:p>
            <a:pPr lvl="2"/>
            <a:r>
              <a:rPr lang="en-US" sz="2300" dirty="0"/>
              <a:t>Service Facility Identification and Location </a:t>
            </a:r>
          </a:p>
          <a:p>
            <a:pPr lvl="2"/>
            <a:r>
              <a:rPr lang="en-US" sz="2300" dirty="0"/>
              <a:t>In-Plan Network Indicator  </a:t>
            </a:r>
          </a:p>
          <a:p>
            <a:pPr marL="0" indent="0" hangingPunct="0">
              <a:buNone/>
            </a:pPr>
            <a:endParaRPr lang="en-US" sz="2800" i="1" dirty="0"/>
          </a:p>
          <a:p>
            <a:pPr lvl="0" hangingPunct="0"/>
            <a:endParaRPr lang="en-US" i="1" dirty="0"/>
          </a:p>
          <a:p>
            <a:pPr lvl="0" hangingPunct="0"/>
            <a:endParaRPr lang="en-US" dirty="0"/>
          </a:p>
          <a:p>
            <a:endParaRPr lang="en-US" dirty="0"/>
          </a:p>
        </p:txBody>
      </p:sp>
      <p:sp>
        <p:nvSpPr>
          <p:cNvPr id="4" name="Slide Number Placeholder 3">
            <a:extLst>
              <a:ext uri="{FF2B5EF4-FFF2-40B4-BE49-F238E27FC236}">
                <a16:creationId xmlns:a16="http://schemas.microsoft.com/office/drawing/2014/main" id="{85E82D43-74F9-4452-B9A2-3041A7005C58}"/>
              </a:ext>
            </a:extLst>
          </p:cNvPr>
          <p:cNvSpPr>
            <a:spLocks noGrp="1"/>
          </p:cNvSpPr>
          <p:nvPr>
            <p:ph type="sldNum" sz="quarter" idx="12"/>
          </p:nvPr>
        </p:nvSpPr>
        <p:spPr/>
        <p:txBody>
          <a:bodyPr/>
          <a:lstStyle/>
          <a:p>
            <a:fld id="{4CE482DC-2269-4F26-9D2A-7E44B1A4CD85}" type="slidenum">
              <a:rPr lang="en-US" smtClean="0"/>
              <a:pPr/>
              <a:t>2</a:t>
            </a:fld>
            <a:endParaRPr lang="en-US" dirty="0"/>
          </a:p>
        </p:txBody>
      </p:sp>
      <p:sp>
        <p:nvSpPr>
          <p:cNvPr id="5" name="Footer Placeholder 4">
            <a:extLst>
              <a:ext uri="{FF2B5EF4-FFF2-40B4-BE49-F238E27FC236}">
                <a16:creationId xmlns:a16="http://schemas.microsoft.com/office/drawing/2014/main" id="{0D0BA0F7-FE99-440A-8E89-EC67FC6EB033}"/>
              </a:ext>
            </a:extLst>
          </p:cNvPr>
          <p:cNvSpPr>
            <a:spLocks noGrp="1"/>
          </p:cNvSpPr>
          <p:nvPr>
            <p:ph type="ftr" sz="quarter" idx="11"/>
          </p:nvPr>
        </p:nvSpPr>
        <p:spPr/>
        <p:txBody>
          <a:bodyPr/>
          <a:lstStyle/>
          <a:p>
            <a:r>
              <a:rPr lang="en-US" dirty="0"/>
              <a:t>MHDO Board Meeting May 6, 2021</a:t>
            </a:r>
          </a:p>
        </p:txBody>
      </p:sp>
    </p:spTree>
    <p:extLst>
      <p:ext uri="{BB962C8B-B14F-4D97-AF65-F5344CB8AC3E}">
        <p14:creationId xmlns:p14="http://schemas.microsoft.com/office/powerpoint/2010/main" val="1192570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ECFF1-43BF-4A10-8B09-CAD92E81E712}"/>
              </a:ext>
            </a:extLst>
          </p:cNvPr>
          <p:cNvSpPr>
            <a:spLocks noGrp="1"/>
          </p:cNvSpPr>
          <p:nvPr>
            <p:ph type="title"/>
          </p:nvPr>
        </p:nvSpPr>
        <p:spPr/>
        <p:txBody>
          <a:bodyPr>
            <a:normAutofit/>
          </a:bodyPr>
          <a:lstStyle/>
          <a:p>
            <a:r>
              <a:rPr lang="en-US" sz="3200" dirty="0"/>
              <a:t>MHDO Rules-Development and Proposed Changes (routine/technical)-continued</a:t>
            </a:r>
          </a:p>
        </p:txBody>
      </p:sp>
      <p:sp>
        <p:nvSpPr>
          <p:cNvPr id="3" name="Content Placeholder 2">
            <a:extLst>
              <a:ext uri="{FF2B5EF4-FFF2-40B4-BE49-F238E27FC236}">
                <a16:creationId xmlns:a16="http://schemas.microsoft.com/office/drawing/2014/main" id="{5DDC569B-1DE0-4E37-920D-B150BDBAFEA6}"/>
              </a:ext>
            </a:extLst>
          </p:cNvPr>
          <p:cNvSpPr>
            <a:spLocks noGrp="1"/>
          </p:cNvSpPr>
          <p:nvPr>
            <p:ph idx="1"/>
          </p:nvPr>
        </p:nvSpPr>
        <p:spPr/>
        <p:txBody>
          <a:bodyPr>
            <a:normAutofit fontScale="25000" lnSpcReduction="20000"/>
          </a:bodyPr>
          <a:lstStyle/>
          <a:p>
            <a:pPr marL="0" indent="0" hangingPunct="0">
              <a:buNone/>
            </a:pPr>
            <a:r>
              <a:rPr lang="en-US" sz="9600" b="1" dirty="0"/>
              <a:t>Chapter 241</a:t>
            </a:r>
            <a:r>
              <a:rPr lang="en-US" sz="9600" dirty="0"/>
              <a:t>, </a:t>
            </a:r>
            <a:r>
              <a:rPr lang="en-US" sz="9600" i="1" dirty="0"/>
              <a:t>UNIFORM REPORTING SYSTEM FOR HOSPITAL INPATIENT DATA SETS AND HOSPITAL OUTPATIENT DATA SETS--</a:t>
            </a:r>
            <a:r>
              <a:rPr lang="en-US" sz="9600" dirty="0"/>
              <a:t>Proposed changes may include:</a:t>
            </a:r>
          </a:p>
          <a:p>
            <a:pPr marL="0" indent="0" hangingPunct="0">
              <a:buNone/>
            </a:pPr>
            <a:endParaRPr lang="en-US" dirty="0"/>
          </a:p>
          <a:p>
            <a:pPr lvl="1"/>
            <a:r>
              <a:rPr lang="en-US" sz="9600" dirty="0"/>
              <a:t>Fields with clarifications:</a:t>
            </a:r>
          </a:p>
          <a:p>
            <a:pPr lvl="2"/>
            <a:r>
              <a:rPr lang="en-US" sz="9600" dirty="0"/>
              <a:t>Race </a:t>
            </a:r>
          </a:p>
          <a:p>
            <a:pPr lvl="2"/>
            <a:r>
              <a:rPr lang="en-US" sz="9600" dirty="0"/>
              <a:t>Ethnicity </a:t>
            </a:r>
          </a:p>
          <a:p>
            <a:pPr lvl="2"/>
            <a:r>
              <a:rPr lang="en-US" sz="9600" dirty="0"/>
              <a:t>Operating Physician First and Last Name </a:t>
            </a:r>
          </a:p>
          <a:p>
            <a:pPr lvl="2"/>
            <a:r>
              <a:rPr lang="en-US" sz="9600" dirty="0"/>
              <a:t>Location of Service </a:t>
            </a:r>
          </a:p>
          <a:p>
            <a:pPr lvl="2"/>
            <a:r>
              <a:rPr lang="en-US" sz="9600" dirty="0"/>
              <a:t>Place of Service </a:t>
            </a:r>
          </a:p>
          <a:p>
            <a:pPr marL="0" indent="0" hangingPunct="0">
              <a:buNone/>
            </a:pPr>
            <a:endParaRPr lang="en-US" sz="2800" i="1" dirty="0"/>
          </a:p>
          <a:p>
            <a:pPr marL="0" indent="0" hangingPunct="0">
              <a:buNone/>
            </a:pPr>
            <a:r>
              <a:rPr lang="en-US" dirty="0"/>
              <a:t>	 </a:t>
            </a:r>
          </a:p>
          <a:p>
            <a:endParaRPr lang="en-US" dirty="0"/>
          </a:p>
        </p:txBody>
      </p:sp>
      <p:sp>
        <p:nvSpPr>
          <p:cNvPr id="4" name="Footer Placeholder 3">
            <a:extLst>
              <a:ext uri="{FF2B5EF4-FFF2-40B4-BE49-F238E27FC236}">
                <a16:creationId xmlns:a16="http://schemas.microsoft.com/office/drawing/2014/main" id="{540E2E7F-783D-451D-AFC4-FA7034B3EE0A}"/>
              </a:ext>
            </a:extLst>
          </p:cNvPr>
          <p:cNvSpPr>
            <a:spLocks noGrp="1"/>
          </p:cNvSpPr>
          <p:nvPr>
            <p:ph type="ftr" sz="quarter" idx="11"/>
          </p:nvPr>
        </p:nvSpPr>
        <p:spPr/>
        <p:txBody>
          <a:bodyPr/>
          <a:lstStyle/>
          <a:p>
            <a:r>
              <a:rPr lang="en-US"/>
              <a:t>MHDO Board Meeting June 4, 2020</a:t>
            </a:r>
            <a:endParaRPr lang="en-US" dirty="0"/>
          </a:p>
        </p:txBody>
      </p:sp>
      <p:sp>
        <p:nvSpPr>
          <p:cNvPr id="5" name="Slide Number Placeholder 4">
            <a:extLst>
              <a:ext uri="{FF2B5EF4-FFF2-40B4-BE49-F238E27FC236}">
                <a16:creationId xmlns:a16="http://schemas.microsoft.com/office/drawing/2014/main" id="{EEEE0C92-98CC-493F-98FC-F6318F27BEE7}"/>
              </a:ext>
            </a:extLst>
          </p:cNvPr>
          <p:cNvSpPr>
            <a:spLocks noGrp="1"/>
          </p:cNvSpPr>
          <p:nvPr>
            <p:ph type="sldNum" sz="quarter" idx="12"/>
          </p:nvPr>
        </p:nvSpPr>
        <p:spPr/>
        <p:txBody>
          <a:bodyPr/>
          <a:lstStyle/>
          <a:p>
            <a:fld id="{4CE482DC-2269-4F26-9D2A-7E44B1A4CD85}" type="slidenum">
              <a:rPr lang="en-US" smtClean="0"/>
              <a:pPr/>
              <a:t>3</a:t>
            </a:fld>
            <a:endParaRPr lang="en-US" dirty="0"/>
          </a:p>
        </p:txBody>
      </p:sp>
    </p:spTree>
    <p:extLst>
      <p:ext uri="{BB962C8B-B14F-4D97-AF65-F5344CB8AC3E}">
        <p14:creationId xmlns:p14="http://schemas.microsoft.com/office/powerpoint/2010/main" val="2483176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BDD88-B4F7-4C78-BA2D-D61931D8289F}"/>
              </a:ext>
            </a:extLst>
          </p:cNvPr>
          <p:cNvSpPr>
            <a:spLocks noGrp="1"/>
          </p:cNvSpPr>
          <p:nvPr>
            <p:ph type="title"/>
          </p:nvPr>
        </p:nvSpPr>
        <p:spPr/>
        <p:txBody>
          <a:bodyPr/>
          <a:lstStyle/>
          <a:p>
            <a:r>
              <a:rPr lang="en-US" dirty="0"/>
              <a:t>MHDO Rules-Development and Proposed Changes Pending Legislative Action</a:t>
            </a:r>
          </a:p>
        </p:txBody>
      </p:sp>
      <p:sp>
        <p:nvSpPr>
          <p:cNvPr id="3" name="Content Placeholder 2">
            <a:extLst>
              <a:ext uri="{FF2B5EF4-FFF2-40B4-BE49-F238E27FC236}">
                <a16:creationId xmlns:a16="http://schemas.microsoft.com/office/drawing/2014/main" id="{AA7959B5-42DA-4824-856B-98D042A902E8}"/>
              </a:ext>
            </a:extLst>
          </p:cNvPr>
          <p:cNvSpPr>
            <a:spLocks noGrp="1"/>
          </p:cNvSpPr>
          <p:nvPr>
            <p:ph idx="1"/>
          </p:nvPr>
        </p:nvSpPr>
        <p:spPr/>
        <p:txBody>
          <a:bodyPr>
            <a:normAutofit fontScale="92500" lnSpcReduction="10000"/>
          </a:bodyPr>
          <a:lstStyle/>
          <a:p>
            <a:pPr marL="0" indent="0">
              <a:buNone/>
            </a:pPr>
            <a:r>
              <a:rPr lang="en-US" sz="2800" b="1" dirty="0"/>
              <a:t>Chapter xxx</a:t>
            </a:r>
            <a:r>
              <a:rPr lang="en-US" b="1" dirty="0"/>
              <a:t>, </a:t>
            </a:r>
            <a:r>
              <a:rPr lang="en-US" sz="2400" dirty="0"/>
              <a:t>INTERAGENCY REPORTING OF CANCER-INCIDENCE REGISTRY AND VITAL STATISTICS DATA </a:t>
            </a:r>
            <a:r>
              <a:rPr lang="en-US" sz="2400" b="1" dirty="0"/>
              <a:t>–New Rule</a:t>
            </a:r>
          </a:p>
          <a:p>
            <a:pPr marL="0" indent="0">
              <a:buNone/>
            </a:pPr>
            <a:r>
              <a:rPr lang="en-US" sz="2400" dirty="0"/>
              <a:t>	LD 541, </a:t>
            </a:r>
            <a:r>
              <a:rPr lang="en-US" sz="2400" b="1" dirty="0"/>
              <a:t>An Act to Improve Health Care Data Analysis</a:t>
            </a:r>
            <a:r>
              <a:rPr lang="en-US" sz="2400" dirty="0"/>
              <a:t>, if enacted, requires 	the Department to report cancer-incidence registry and vital statistics data to 	MHDO.  The Department and MHDO may adopt a joint rule regarding the 	data submission (routine/technical). </a:t>
            </a:r>
          </a:p>
          <a:p>
            <a:pPr marL="0" indent="0">
              <a:buNone/>
            </a:pPr>
            <a:r>
              <a:rPr lang="en-US" sz="2400" dirty="0"/>
              <a:t>	</a:t>
            </a:r>
            <a:r>
              <a:rPr lang="en-US" sz="2400" b="1" dirty="0"/>
              <a:t>Tentative Schedule:</a:t>
            </a:r>
          </a:p>
          <a:p>
            <a:pPr marL="0" indent="0" hangingPunct="0">
              <a:buNone/>
            </a:pPr>
            <a:r>
              <a:rPr lang="en-US" sz="2400" dirty="0"/>
              <a:t>	September 3, 2021  –Public Hearing</a:t>
            </a:r>
          </a:p>
          <a:p>
            <a:pPr marL="0" lvl="0" indent="0" hangingPunct="0">
              <a:buNone/>
            </a:pPr>
            <a:r>
              <a:rPr lang="en-US" sz="2400" dirty="0"/>
              <a:t>	November 6, 2021-board reviews comments and responses; and 	considers adoption of proposed rule. </a:t>
            </a:r>
          </a:p>
          <a:p>
            <a:pPr marL="0" indent="0">
              <a:buNone/>
            </a:pPr>
            <a:endParaRPr lang="en-US" sz="2400" dirty="0"/>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4B3E0A9E-7483-4A51-89CF-5CF1B60994B1}"/>
              </a:ext>
            </a:extLst>
          </p:cNvPr>
          <p:cNvSpPr>
            <a:spLocks noGrp="1"/>
          </p:cNvSpPr>
          <p:nvPr>
            <p:ph type="sldNum" sz="quarter" idx="12"/>
          </p:nvPr>
        </p:nvSpPr>
        <p:spPr/>
        <p:txBody>
          <a:bodyPr/>
          <a:lstStyle/>
          <a:p>
            <a:fld id="{4CE482DC-2269-4F26-9D2A-7E44B1A4CD85}" type="slidenum">
              <a:rPr lang="en-US" smtClean="0"/>
              <a:pPr/>
              <a:t>4</a:t>
            </a:fld>
            <a:endParaRPr lang="en-US" dirty="0"/>
          </a:p>
        </p:txBody>
      </p:sp>
      <p:sp>
        <p:nvSpPr>
          <p:cNvPr id="5" name="Footer Placeholder 4">
            <a:extLst>
              <a:ext uri="{FF2B5EF4-FFF2-40B4-BE49-F238E27FC236}">
                <a16:creationId xmlns:a16="http://schemas.microsoft.com/office/drawing/2014/main" id="{CC04DAB8-A1D2-40C9-B7A2-9FDEBA51E796}"/>
              </a:ext>
            </a:extLst>
          </p:cNvPr>
          <p:cNvSpPr>
            <a:spLocks noGrp="1"/>
          </p:cNvSpPr>
          <p:nvPr>
            <p:ph type="ftr" sz="quarter" idx="11"/>
          </p:nvPr>
        </p:nvSpPr>
        <p:spPr/>
        <p:txBody>
          <a:bodyPr/>
          <a:lstStyle/>
          <a:p>
            <a:r>
              <a:rPr lang="en-US" dirty="0"/>
              <a:t>MHDO Board Meeting May 6, 2021</a:t>
            </a:r>
          </a:p>
        </p:txBody>
      </p:sp>
    </p:spTree>
    <p:extLst>
      <p:ext uri="{BB962C8B-B14F-4D97-AF65-F5344CB8AC3E}">
        <p14:creationId xmlns:p14="http://schemas.microsoft.com/office/powerpoint/2010/main" val="3107160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E2C8E-DE84-4D47-9150-E2571AB6F895}"/>
              </a:ext>
            </a:extLst>
          </p:cNvPr>
          <p:cNvSpPr>
            <a:spLocks noGrp="1"/>
          </p:cNvSpPr>
          <p:nvPr>
            <p:ph type="title"/>
          </p:nvPr>
        </p:nvSpPr>
        <p:spPr/>
        <p:txBody>
          <a:bodyPr>
            <a:normAutofit/>
          </a:bodyPr>
          <a:lstStyle/>
          <a:p>
            <a:r>
              <a:rPr lang="en-US" sz="3200" dirty="0"/>
              <a:t>MHDO Rules-Development and Proposed Changes Pending Legislative Action-continued</a:t>
            </a:r>
          </a:p>
        </p:txBody>
      </p:sp>
      <p:sp>
        <p:nvSpPr>
          <p:cNvPr id="3" name="Content Placeholder 2">
            <a:extLst>
              <a:ext uri="{FF2B5EF4-FFF2-40B4-BE49-F238E27FC236}">
                <a16:creationId xmlns:a16="http://schemas.microsoft.com/office/drawing/2014/main" id="{6728E053-E288-442F-AE70-49199C7A05C1}"/>
              </a:ext>
            </a:extLst>
          </p:cNvPr>
          <p:cNvSpPr>
            <a:spLocks noGrp="1"/>
          </p:cNvSpPr>
          <p:nvPr>
            <p:ph idx="1"/>
          </p:nvPr>
        </p:nvSpPr>
        <p:spPr/>
        <p:txBody>
          <a:bodyPr>
            <a:normAutofit fontScale="32500" lnSpcReduction="20000"/>
          </a:bodyPr>
          <a:lstStyle/>
          <a:p>
            <a:r>
              <a:rPr lang="en-US" sz="9600" b="1" dirty="0"/>
              <a:t>Chapter 120, </a:t>
            </a:r>
            <a:r>
              <a:rPr lang="en-US" sz="9600" i="1" dirty="0"/>
              <a:t>Release of Data to the Public- </a:t>
            </a:r>
            <a:r>
              <a:rPr lang="en-US" sz="9600" dirty="0"/>
              <a:t>Proposed changes may include:</a:t>
            </a:r>
          </a:p>
          <a:p>
            <a:pPr lvl="1"/>
            <a:r>
              <a:rPr lang="en-US" sz="7200" dirty="0"/>
              <a:t>New fields:</a:t>
            </a:r>
          </a:p>
          <a:p>
            <a:pPr lvl="2"/>
            <a:r>
              <a:rPr lang="en-US" sz="7200" dirty="0"/>
              <a:t>Medicare Simulated Allowed Amount</a:t>
            </a:r>
          </a:p>
          <a:p>
            <a:pPr lvl="2"/>
            <a:r>
              <a:rPr lang="en-US" sz="7200" dirty="0"/>
              <a:t>In-Plan Network Provider Flag</a:t>
            </a:r>
          </a:p>
          <a:p>
            <a:pPr lvl="2"/>
            <a:r>
              <a:rPr lang="en-US" sz="7200" dirty="0"/>
              <a:t>Geocoding output fields for provider and person</a:t>
            </a:r>
          </a:p>
          <a:p>
            <a:pPr lvl="2"/>
            <a:r>
              <a:rPr lang="en-US" sz="7200" dirty="0"/>
              <a:t>Non-Claims Payment</a:t>
            </a:r>
          </a:p>
          <a:p>
            <a:pPr lvl="2"/>
            <a:r>
              <a:rPr lang="en-US" sz="7200" dirty="0"/>
              <a:t>Cancer and Vital Statistics data</a:t>
            </a:r>
          </a:p>
          <a:p>
            <a:pPr lvl="1"/>
            <a:r>
              <a:rPr lang="en-US" sz="7600" dirty="0"/>
              <a:t>Developing proposal to include Race and Ethnicity as Level II Field</a:t>
            </a:r>
          </a:p>
          <a:p>
            <a:r>
              <a:rPr lang="en-US" sz="5500" dirty="0"/>
              <a:t> </a:t>
            </a:r>
          </a:p>
          <a:p>
            <a:endParaRPr lang="en-US" i="1" dirty="0"/>
          </a:p>
          <a:p>
            <a:pPr lvl="4"/>
            <a:endParaRPr lang="en-US" dirty="0"/>
          </a:p>
          <a:p>
            <a:pPr marL="1471400" lvl="8" indent="0">
              <a:buNone/>
            </a:pPr>
            <a:endParaRPr lang="en-US" sz="2000" dirty="0"/>
          </a:p>
        </p:txBody>
      </p:sp>
      <p:sp>
        <p:nvSpPr>
          <p:cNvPr id="4" name="Footer Placeholder 3">
            <a:extLst>
              <a:ext uri="{FF2B5EF4-FFF2-40B4-BE49-F238E27FC236}">
                <a16:creationId xmlns:a16="http://schemas.microsoft.com/office/drawing/2014/main" id="{EEFF274A-B51F-4416-B8A9-2A0C470018B8}"/>
              </a:ext>
            </a:extLst>
          </p:cNvPr>
          <p:cNvSpPr>
            <a:spLocks noGrp="1"/>
          </p:cNvSpPr>
          <p:nvPr>
            <p:ph type="ftr" sz="quarter" idx="11"/>
          </p:nvPr>
        </p:nvSpPr>
        <p:spPr/>
        <p:txBody>
          <a:bodyPr/>
          <a:lstStyle/>
          <a:p>
            <a:r>
              <a:rPr lang="en-US" dirty="0"/>
              <a:t>MHDO Board Meeting May 6, 2021</a:t>
            </a:r>
          </a:p>
        </p:txBody>
      </p:sp>
      <p:sp>
        <p:nvSpPr>
          <p:cNvPr id="5" name="Slide Number Placeholder 4">
            <a:extLst>
              <a:ext uri="{FF2B5EF4-FFF2-40B4-BE49-F238E27FC236}">
                <a16:creationId xmlns:a16="http://schemas.microsoft.com/office/drawing/2014/main" id="{83A20AEA-9EF7-4E01-B81C-D8FAF7630D26}"/>
              </a:ext>
            </a:extLst>
          </p:cNvPr>
          <p:cNvSpPr>
            <a:spLocks noGrp="1"/>
          </p:cNvSpPr>
          <p:nvPr>
            <p:ph type="sldNum" sz="quarter" idx="12"/>
          </p:nvPr>
        </p:nvSpPr>
        <p:spPr/>
        <p:txBody>
          <a:bodyPr/>
          <a:lstStyle/>
          <a:p>
            <a:fld id="{4CE482DC-2269-4F26-9D2A-7E44B1A4CD85}" type="slidenum">
              <a:rPr lang="en-US" smtClean="0"/>
              <a:pPr/>
              <a:t>5</a:t>
            </a:fld>
            <a:endParaRPr lang="en-US" dirty="0"/>
          </a:p>
        </p:txBody>
      </p:sp>
    </p:spTree>
    <p:extLst>
      <p:ext uri="{BB962C8B-B14F-4D97-AF65-F5344CB8AC3E}">
        <p14:creationId xmlns:p14="http://schemas.microsoft.com/office/powerpoint/2010/main" val="149495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00DC0-410B-460B-A48C-BA0214299565}"/>
              </a:ext>
            </a:extLst>
          </p:cNvPr>
          <p:cNvSpPr>
            <a:spLocks noGrp="1"/>
          </p:cNvSpPr>
          <p:nvPr>
            <p:ph type="title"/>
          </p:nvPr>
        </p:nvSpPr>
        <p:spPr/>
        <p:txBody>
          <a:bodyPr/>
          <a:lstStyle/>
          <a:p>
            <a:r>
              <a:rPr lang="en-US" dirty="0"/>
              <a:t>Proposed Rulemaking Timeline </a:t>
            </a:r>
          </a:p>
        </p:txBody>
      </p:sp>
      <p:sp>
        <p:nvSpPr>
          <p:cNvPr id="3" name="Content Placeholder 2">
            <a:extLst>
              <a:ext uri="{FF2B5EF4-FFF2-40B4-BE49-F238E27FC236}">
                <a16:creationId xmlns:a16="http://schemas.microsoft.com/office/drawing/2014/main" id="{6FF85E1F-5AAC-4837-80F1-77E724198559}"/>
              </a:ext>
            </a:extLst>
          </p:cNvPr>
          <p:cNvSpPr>
            <a:spLocks noGrp="1"/>
          </p:cNvSpPr>
          <p:nvPr>
            <p:ph idx="1"/>
          </p:nvPr>
        </p:nvSpPr>
        <p:spPr/>
        <p:txBody>
          <a:bodyPr/>
          <a:lstStyle/>
          <a:p>
            <a:pPr marL="0" indent="0" hangingPunct="0">
              <a:buNone/>
            </a:pPr>
            <a:r>
              <a:rPr lang="en-US" b="1" dirty="0"/>
              <a:t>September 3, 2021  </a:t>
            </a:r>
            <a:r>
              <a:rPr lang="en-US" dirty="0"/>
              <a:t>–Public Hearings </a:t>
            </a:r>
          </a:p>
          <a:p>
            <a:pPr marL="0" indent="0" hangingPunct="0">
              <a:buNone/>
            </a:pPr>
            <a:r>
              <a:rPr lang="en-US" dirty="0"/>
              <a:t>		5 Rules-5 public hearings	</a:t>
            </a:r>
          </a:p>
          <a:p>
            <a:pPr marL="0" lvl="0" indent="0" hangingPunct="0">
              <a:buNone/>
            </a:pPr>
            <a:r>
              <a:rPr lang="en-US" b="1" dirty="0"/>
              <a:t>November 6, 2021</a:t>
            </a:r>
            <a:r>
              <a:rPr lang="en-US" dirty="0"/>
              <a:t>-board reviews comments and responses; and considers adoption of proposed rule changes for all 5 rules </a:t>
            </a:r>
          </a:p>
          <a:p>
            <a:endParaRPr lang="en-US" dirty="0"/>
          </a:p>
        </p:txBody>
      </p:sp>
      <p:sp>
        <p:nvSpPr>
          <p:cNvPr id="4" name="Footer Placeholder 3">
            <a:extLst>
              <a:ext uri="{FF2B5EF4-FFF2-40B4-BE49-F238E27FC236}">
                <a16:creationId xmlns:a16="http://schemas.microsoft.com/office/drawing/2014/main" id="{D268FEDB-E2E2-4221-855D-3FCF269557D1}"/>
              </a:ext>
            </a:extLst>
          </p:cNvPr>
          <p:cNvSpPr>
            <a:spLocks noGrp="1"/>
          </p:cNvSpPr>
          <p:nvPr>
            <p:ph type="ftr" sz="quarter" idx="11"/>
          </p:nvPr>
        </p:nvSpPr>
        <p:spPr/>
        <p:txBody>
          <a:bodyPr/>
          <a:lstStyle/>
          <a:p>
            <a:r>
              <a:rPr lang="en-US" dirty="0"/>
              <a:t>MHDO Board Meeting May 6, 2021</a:t>
            </a:r>
          </a:p>
        </p:txBody>
      </p:sp>
      <p:sp>
        <p:nvSpPr>
          <p:cNvPr id="5" name="Slide Number Placeholder 4">
            <a:extLst>
              <a:ext uri="{FF2B5EF4-FFF2-40B4-BE49-F238E27FC236}">
                <a16:creationId xmlns:a16="http://schemas.microsoft.com/office/drawing/2014/main" id="{A4D9EE25-EB4D-447D-9E65-DE7B134635EF}"/>
              </a:ext>
            </a:extLst>
          </p:cNvPr>
          <p:cNvSpPr>
            <a:spLocks noGrp="1"/>
          </p:cNvSpPr>
          <p:nvPr>
            <p:ph type="sldNum" sz="quarter" idx="12"/>
          </p:nvPr>
        </p:nvSpPr>
        <p:spPr/>
        <p:txBody>
          <a:bodyPr/>
          <a:lstStyle/>
          <a:p>
            <a:fld id="{4CE482DC-2269-4F26-9D2A-7E44B1A4CD85}" type="slidenum">
              <a:rPr lang="en-US" smtClean="0"/>
              <a:pPr/>
              <a:t>6</a:t>
            </a:fld>
            <a:endParaRPr lang="en-US" dirty="0"/>
          </a:p>
        </p:txBody>
      </p:sp>
    </p:spTree>
    <p:extLst>
      <p:ext uri="{BB962C8B-B14F-4D97-AF65-F5344CB8AC3E}">
        <p14:creationId xmlns:p14="http://schemas.microsoft.com/office/powerpoint/2010/main" val="141202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5DAA2-5635-4B79-AA0B-7662E8EC75C6}"/>
              </a:ext>
            </a:extLst>
          </p:cNvPr>
          <p:cNvSpPr>
            <a:spLocks noGrp="1"/>
          </p:cNvSpPr>
          <p:nvPr>
            <p:ph type="title"/>
          </p:nvPr>
        </p:nvSpPr>
        <p:spPr/>
        <p:txBody>
          <a:bodyPr/>
          <a:lstStyle/>
          <a:p>
            <a:r>
              <a:rPr lang="en-US" dirty="0">
                <a:solidFill>
                  <a:schemeClr val="tx1"/>
                </a:solidFill>
              </a:rPr>
              <a:t>Legislative Update</a:t>
            </a:r>
          </a:p>
        </p:txBody>
      </p:sp>
      <p:sp>
        <p:nvSpPr>
          <p:cNvPr id="3" name="Content Placeholder 2">
            <a:extLst>
              <a:ext uri="{FF2B5EF4-FFF2-40B4-BE49-F238E27FC236}">
                <a16:creationId xmlns:a16="http://schemas.microsoft.com/office/drawing/2014/main" id="{CBD7E576-C23C-4CFE-8B52-61641026B0A6}"/>
              </a:ext>
            </a:extLst>
          </p:cNvPr>
          <p:cNvSpPr>
            <a:spLocks noGrp="1"/>
          </p:cNvSpPr>
          <p:nvPr>
            <p:ph idx="1"/>
          </p:nvPr>
        </p:nvSpPr>
        <p:spPr/>
        <p:txBody>
          <a:bodyPr>
            <a:normAutofit fontScale="77500" lnSpcReduction="20000"/>
          </a:bodyPr>
          <a:lstStyle/>
          <a:p>
            <a:pPr marL="342900" indent="-342900">
              <a:buAutoNum type="arabicPeriod"/>
            </a:pPr>
            <a:r>
              <a:rPr lang="en-US" sz="1500" dirty="0">
                <a:solidFill>
                  <a:schemeClr val="tx1"/>
                </a:solidFill>
              </a:rPr>
              <a:t>LD 41, Resolve, Regarding Legislative Review of Portions of Chapter 570, Uniform Reporting System for Prescription Drug Price Data Sets, a major substantive rule of the MHDO</a:t>
            </a:r>
          </a:p>
          <a:p>
            <a:pPr marL="342900" indent="-342900">
              <a:buFont typeface="Calibri" panose="020F0502020204030204" pitchFamily="34" charset="0"/>
              <a:buAutoNum type="arabicPeriod"/>
            </a:pPr>
            <a:r>
              <a:rPr lang="en-US" sz="1500" dirty="0">
                <a:solidFill>
                  <a:schemeClr val="tx1"/>
                </a:solidFill>
              </a:rPr>
              <a:t>LD 686, An Act to Increase Prescription Drug Price Transparency</a:t>
            </a:r>
          </a:p>
          <a:p>
            <a:pPr marL="342900" indent="-342900">
              <a:buAutoNum type="arabicPeriod"/>
            </a:pPr>
            <a:r>
              <a:rPr lang="en-US" sz="1500" dirty="0">
                <a:solidFill>
                  <a:schemeClr val="tx1"/>
                </a:solidFill>
              </a:rPr>
              <a:t>LD 46, An Act to Further Protect Consumers on Surprise Medical Bills</a:t>
            </a:r>
          </a:p>
          <a:p>
            <a:pPr marL="342900" indent="-342900">
              <a:buFont typeface="Calibri" panose="020F0502020204030204" pitchFamily="34" charset="0"/>
              <a:buAutoNum type="arabicPeriod"/>
            </a:pPr>
            <a:r>
              <a:rPr lang="en-US" sz="1500" dirty="0">
                <a:solidFill>
                  <a:schemeClr val="tx1"/>
                </a:solidFill>
              </a:rPr>
              <a:t>LD 1481, An Act To Clarify Surprise Billing Restrictions</a:t>
            </a:r>
          </a:p>
          <a:p>
            <a:pPr marL="342900" indent="-342900">
              <a:buAutoNum type="arabicPeriod"/>
            </a:pPr>
            <a:r>
              <a:rPr lang="en-US" sz="1500" dirty="0">
                <a:solidFill>
                  <a:schemeClr val="tx1"/>
                </a:solidFill>
              </a:rPr>
              <a:t>LD 120, An Act to Lower Health Care Costs through the establishment of the Office of Affordable Health Care</a:t>
            </a:r>
          </a:p>
          <a:p>
            <a:pPr marL="342900" indent="-342900">
              <a:buFont typeface="Calibri" panose="020F0502020204030204" pitchFamily="34" charset="0"/>
              <a:buAutoNum type="arabicPeriod"/>
            </a:pPr>
            <a:r>
              <a:rPr lang="en-US" sz="1500" dirty="0">
                <a:solidFill>
                  <a:schemeClr val="tx1"/>
                </a:solidFill>
              </a:rPr>
              <a:t>LD 749, An Act To Establish a Council on Health Systems Development</a:t>
            </a:r>
          </a:p>
          <a:p>
            <a:pPr marL="342900" indent="-342900">
              <a:buAutoNum type="arabicPeriod"/>
            </a:pPr>
            <a:r>
              <a:rPr lang="en-US" sz="1500" dirty="0">
                <a:solidFill>
                  <a:schemeClr val="tx1"/>
                </a:solidFill>
              </a:rPr>
              <a:t>LD 274, Resolve, Directing the Maine Health Data Organization To Determine the Best Methods and Definitions To Use in Collecting Data To Better Understand Racial and Ethnic Disparities in the Provision of Health Care in Maine</a:t>
            </a:r>
          </a:p>
          <a:p>
            <a:pPr marL="342900" indent="-342900">
              <a:buAutoNum type="arabicPeriod"/>
            </a:pPr>
            <a:r>
              <a:rPr lang="en-US" sz="1500" dirty="0">
                <a:solidFill>
                  <a:schemeClr val="tx1"/>
                </a:solidFill>
              </a:rPr>
              <a:t>LD 541, An Act to Improve Health Care Data Analysis</a:t>
            </a:r>
          </a:p>
          <a:p>
            <a:pPr marL="342900" indent="-342900">
              <a:buAutoNum type="arabicPeriod"/>
            </a:pPr>
            <a:r>
              <a:rPr lang="en-US" sz="1500" dirty="0">
                <a:solidFill>
                  <a:schemeClr val="tx1"/>
                </a:solidFill>
              </a:rPr>
              <a:t>LD 1392, An Act Directing the Maine Center for Disease Control and Prevention To Release Annually Public Health Data Regarding Certain Fatalities and Hospitalizations </a:t>
            </a:r>
          </a:p>
          <a:p>
            <a:pPr marL="342900" indent="-342900">
              <a:buAutoNum type="arabicPeriod"/>
            </a:pPr>
            <a:r>
              <a:rPr lang="en-US" sz="1500" dirty="0">
                <a:solidFill>
                  <a:schemeClr val="tx1"/>
                </a:solidFill>
              </a:rPr>
              <a:t>LD 1196, An Act Regarding Targets for Health Plan Investments in Primary Care and Behavioral Health</a:t>
            </a:r>
          </a:p>
          <a:p>
            <a:pPr marL="342900" indent="-342900">
              <a:buAutoNum type="arabicPeriod"/>
            </a:pPr>
            <a:r>
              <a:rPr lang="en-US" sz="1500" dirty="0">
                <a:solidFill>
                  <a:schemeClr val="tx1"/>
                </a:solidFill>
              </a:rPr>
              <a:t>LD 1258, An Act To Implement the Recommendations of the Stakeholder Group Convened by the Emergency Medical Services’ Board Related to Reimbursement Rates for Ambulance Services by Health Insurance Carriers and To Improve Participation of Ambulance Service Providers in Carrier Networks</a:t>
            </a:r>
          </a:p>
          <a:p>
            <a:pPr marL="342900" indent="-342900">
              <a:buAutoNum type="arabicPeriod"/>
            </a:pPr>
            <a:endParaRPr lang="en-US" sz="1500" dirty="0">
              <a:solidFill>
                <a:schemeClr val="tx1"/>
              </a:solidFill>
            </a:endParaRPr>
          </a:p>
          <a:p>
            <a:pPr marL="0" indent="0">
              <a:buNone/>
            </a:pPr>
            <a:endParaRPr lang="en-US" sz="1600" dirty="0">
              <a:solidFill>
                <a:schemeClr val="tx1"/>
              </a:solidFill>
            </a:endParaRPr>
          </a:p>
          <a:p>
            <a:pPr marL="342900" indent="-342900">
              <a:buAutoNum type="arabicPeriod"/>
            </a:pPr>
            <a:endParaRPr lang="en-US" sz="1800" dirty="0"/>
          </a:p>
        </p:txBody>
      </p:sp>
      <p:sp>
        <p:nvSpPr>
          <p:cNvPr id="4" name="Slide Number Placeholder 3">
            <a:extLst>
              <a:ext uri="{FF2B5EF4-FFF2-40B4-BE49-F238E27FC236}">
                <a16:creationId xmlns:a16="http://schemas.microsoft.com/office/drawing/2014/main" id="{BD773576-13CD-4585-B67C-F040AD6D3452}"/>
              </a:ext>
            </a:extLst>
          </p:cNvPr>
          <p:cNvSpPr>
            <a:spLocks noGrp="1"/>
          </p:cNvSpPr>
          <p:nvPr>
            <p:ph type="sldNum" sz="quarter" idx="12"/>
          </p:nvPr>
        </p:nvSpPr>
        <p:spPr/>
        <p:txBody>
          <a:bodyPr/>
          <a:lstStyle/>
          <a:p>
            <a:fld id="{4CE482DC-2269-4F26-9D2A-7E44B1A4CD85}" type="slidenum">
              <a:rPr lang="en-US" smtClean="0"/>
              <a:pPr/>
              <a:t>7</a:t>
            </a:fld>
            <a:endParaRPr lang="en-US" dirty="0"/>
          </a:p>
        </p:txBody>
      </p:sp>
      <p:sp>
        <p:nvSpPr>
          <p:cNvPr id="5" name="Footer Placeholder 4">
            <a:extLst>
              <a:ext uri="{FF2B5EF4-FFF2-40B4-BE49-F238E27FC236}">
                <a16:creationId xmlns:a16="http://schemas.microsoft.com/office/drawing/2014/main" id="{16B4C8A6-C542-49D7-94C6-6B1B7B284DE0}"/>
              </a:ext>
            </a:extLst>
          </p:cNvPr>
          <p:cNvSpPr>
            <a:spLocks noGrp="1"/>
          </p:cNvSpPr>
          <p:nvPr>
            <p:ph type="ftr" sz="quarter" idx="11"/>
          </p:nvPr>
        </p:nvSpPr>
        <p:spPr/>
        <p:txBody>
          <a:bodyPr/>
          <a:lstStyle/>
          <a:p>
            <a:r>
              <a:rPr lang="en-US" dirty="0"/>
              <a:t>MHDO Board Meeting May 6, 2021</a:t>
            </a:r>
          </a:p>
        </p:txBody>
      </p:sp>
    </p:spTree>
    <p:extLst>
      <p:ext uri="{BB962C8B-B14F-4D97-AF65-F5344CB8AC3E}">
        <p14:creationId xmlns:p14="http://schemas.microsoft.com/office/powerpoint/2010/main" val="3492020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2089F-C6A6-4FEE-AF77-6A96CD7ED0FF}"/>
              </a:ext>
            </a:extLst>
          </p:cNvPr>
          <p:cNvSpPr>
            <a:spLocks noGrp="1"/>
          </p:cNvSpPr>
          <p:nvPr>
            <p:ph type="title"/>
          </p:nvPr>
        </p:nvSpPr>
        <p:spPr/>
        <p:txBody>
          <a:bodyPr/>
          <a:lstStyle/>
          <a:p>
            <a:r>
              <a:rPr lang="en-US" dirty="0">
                <a:solidFill>
                  <a:schemeClr val="tx1"/>
                </a:solidFill>
              </a:rPr>
              <a:t>SAMHSA Rule-42 CFR Part 2</a:t>
            </a:r>
            <a:endParaRPr lang="en-US" dirty="0"/>
          </a:p>
        </p:txBody>
      </p:sp>
      <p:sp>
        <p:nvSpPr>
          <p:cNvPr id="3" name="Content Placeholder 2">
            <a:extLst>
              <a:ext uri="{FF2B5EF4-FFF2-40B4-BE49-F238E27FC236}">
                <a16:creationId xmlns:a16="http://schemas.microsoft.com/office/drawing/2014/main" id="{02AAB02D-23EB-418F-9E4F-6B14F7E3E6D8}"/>
              </a:ext>
            </a:extLst>
          </p:cNvPr>
          <p:cNvSpPr>
            <a:spLocks noGrp="1"/>
          </p:cNvSpPr>
          <p:nvPr>
            <p:ph idx="1"/>
          </p:nvPr>
        </p:nvSpPr>
        <p:spPr/>
        <p:txBody>
          <a:bodyPr>
            <a:normAutofit fontScale="25000" lnSpcReduction="20000"/>
          </a:bodyPr>
          <a:lstStyle/>
          <a:p>
            <a:pPr>
              <a:buFont typeface="Wingdings" panose="05000000000000000000" pitchFamily="2" charset="2"/>
              <a:buChar char="Ø"/>
            </a:pPr>
            <a:r>
              <a:rPr lang="en-US" sz="8000" dirty="0">
                <a:solidFill>
                  <a:schemeClr val="tx1"/>
                </a:solidFill>
              </a:rPr>
              <a:t>MHDO (along with other State APCD’s) continue to seek clarification from the Substance Abuse and Mental Health Services Administration (SAMHSA).</a:t>
            </a:r>
          </a:p>
          <a:p>
            <a:pPr>
              <a:buFont typeface="Wingdings" panose="05000000000000000000" pitchFamily="2" charset="2"/>
              <a:buChar char="Ø"/>
            </a:pPr>
            <a:r>
              <a:rPr lang="en-US" sz="8000" dirty="0">
                <a:solidFill>
                  <a:schemeClr val="tx1"/>
                </a:solidFill>
              </a:rPr>
              <a:t>In November 2020, NAHDO and the APCD-Council formally asked SAMHSA to respond to the following key question:</a:t>
            </a:r>
          </a:p>
          <a:p>
            <a:pPr lvl="0"/>
            <a:r>
              <a:rPr lang="en-US" sz="8000" dirty="0">
                <a:solidFill>
                  <a:schemeClr val="tx1"/>
                </a:solidFill>
              </a:rPr>
              <a:t>	</a:t>
            </a:r>
            <a:r>
              <a:rPr lang="en-US" sz="8000" dirty="0"/>
              <a:t>Can a state-created all payer claims database (APCD) lawfully receive data regarding 	substance use claims that are protected under Part 2?  </a:t>
            </a:r>
          </a:p>
          <a:p>
            <a:pPr lvl="0">
              <a:buFont typeface="Wingdings" panose="05000000000000000000" pitchFamily="2" charset="2"/>
              <a:buChar char="Ø"/>
            </a:pPr>
            <a:r>
              <a:rPr lang="en-US" sz="8000" dirty="0"/>
              <a:t>SAMHSA initially stated that they would respond in March 2021.  Still waiting for written response.   </a:t>
            </a:r>
          </a:p>
          <a:p>
            <a:pPr lvl="0">
              <a:buFont typeface="Wingdings" panose="05000000000000000000" pitchFamily="2" charset="2"/>
              <a:buChar char="Ø"/>
            </a:pPr>
            <a:r>
              <a:rPr lang="en-US" sz="8000" dirty="0"/>
              <a:t>In the interim, the lack of access to all SUD data continues to be a significant barrier for MHDO’s data users.</a:t>
            </a:r>
          </a:p>
          <a:p>
            <a:pPr marL="0" lvl="0" indent="0">
              <a:buNone/>
            </a:pPr>
            <a:r>
              <a:rPr lang="en-US" sz="2400" dirty="0"/>
              <a:t>	</a:t>
            </a:r>
          </a:p>
          <a:p>
            <a:pPr marL="0" indent="0">
              <a:buNone/>
            </a:pPr>
            <a:endParaRPr lang="en-US" sz="2400" dirty="0"/>
          </a:p>
          <a:p>
            <a:pPr>
              <a:buFont typeface="Wingdings" panose="05000000000000000000" pitchFamily="2" charset="2"/>
              <a:buChar char="Ø"/>
            </a:pPr>
            <a:endParaRPr lang="en-US" sz="2400" dirty="0"/>
          </a:p>
          <a:p>
            <a:pPr lvl="0"/>
            <a:r>
              <a:rPr lang="en-US" sz="2400" dirty="0"/>
              <a:t>      	</a:t>
            </a:r>
            <a:endParaRPr lang="en-US" sz="2400" b="1" dirty="0"/>
          </a:p>
          <a:p>
            <a:endParaRPr lang="en-US" dirty="0"/>
          </a:p>
          <a:p>
            <a:endParaRPr lang="en-US" i="1" dirty="0"/>
          </a:p>
        </p:txBody>
      </p:sp>
      <p:sp>
        <p:nvSpPr>
          <p:cNvPr id="4" name="Slide Number Placeholder 3">
            <a:extLst>
              <a:ext uri="{FF2B5EF4-FFF2-40B4-BE49-F238E27FC236}">
                <a16:creationId xmlns:a16="http://schemas.microsoft.com/office/drawing/2014/main" id="{D4D88184-D4EB-4CE6-917D-E37BEE03411D}"/>
              </a:ext>
            </a:extLst>
          </p:cNvPr>
          <p:cNvSpPr>
            <a:spLocks noGrp="1"/>
          </p:cNvSpPr>
          <p:nvPr>
            <p:ph type="sldNum" sz="quarter" idx="12"/>
          </p:nvPr>
        </p:nvSpPr>
        <p:spPr/>
        <p:txBody>
          <a:bodyPr/>
          <a:lstStyle/>
          <a:p>
            <a:fld id="{4CE482DC-2269-4F26-9D2A-7E44B1A4CD85}" type="slidenum">
              <a:rPr lang="en-US" smtClean="0"/>
              <a:pPr/>
              <a:t>8</a:t>
            </a:fld>
            <a:endParaRPr lang="en-US" dirty="0"/>
          </a:p>
        </p:txBody>
      </p:sp>
      <p:sp>
        <p:nvSpPr>
          <p:cNvPr id="5" name="Footer Placeholder 4">
            <a:extLst>
              <a:ext uri="{FF2B5EF4-FFF2-40B4-BE49-F238E27FC236}">
                <a16:creationId xmlns:a16="http://schemas.microsoft.com/office/drawing/2014/main" id="{BD3B5DE9-6DD2-4FCF-AAF0-1C7E78C4B758}"/>
              </a:ext>
            </a:extLst>
          </p:cNvPr>
          <p:cNvSpPr>
            <a:spLocks noGrp="1"/>
          </p:cNvSpPr>
          <p:nvPr>
            <p:ph type="ftr" sz="quarter" idx="11"/>
          </p:nvPr>
        </p:nvSpPr>
        <p:spPr/>
        <p:txBody>
          <a:bodyPr/>
          <a:lstStyle/>
          <a:p>
            <a:r>
              <a:rPr lang="en-US" dirty="0"/>
              <a:t>MHDO Board Meeting May 6, 2021</a:t>
            </a:r>
          </a:p>
        </p:txBody>
      </p:sp>
    </p:spTree>
    <p:extLst>
      <p:ext uri="{BB962C8B-B14F-4D97-AF65-F5344CB8AC3E}">
        <p14:creationId xmlns:p14="http://schemas.microsoft.com/office/powerpoint/2010/main" val="3485872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6CFA5-FB45-4716-B5A2-D74CC57F7550}"/>
              </a:ext>
            </a:extLst>
          </p:cNvPr>
          <p:cNvSpPr>
            <a:spLocks noGrp="1"/>
          </p:cNvSpPr>
          <p:nvPr>
            <p:ph type="title"/>
          </p:nvPr>
        </p:nvSpPr>
        <p:spPr/>
        <p:txBody>
          <a:bodyPr>
            <a:normAutofit/>
          </a:bodyPr>
          <a:lstStyle/>
          <a:p>
            <a:r>
              <a:rPr lang="en-US" sz="3200" dirty="0">
                <a:solidFill>
                  <a:schemeClr val="tx1"/>
                </a:solidFill>
              </a:rPr>
              <a:t>SAMHSA Rule-42 CFR Part 2-Continued</a:t>
            </a:r>
            <a:endParaRPr lang="en-US" sz="3200" dirty="0"/>
          </a:p>
        </p:txBody>
      </p:sp>
      <p:sp>
        <p:nvSpPr>
          <p:cNvPr id="3" name="Content Placeholder 2">
            <a:extLst>
              <a:ext uri="{FF2B5EF4-FFF2-40B4-BE49-F238E27FC236}">
                <a16:creationId xmlns:a16="http://schemas.microsoft.com/office/drawing/2014/main" id="{3AFD005B-45D1-43F6-A19F-437375975A1C}"/>
              </a:ext>
            </a:extLst>
          </p:cNvPr>
          <p:cNvSpPr>
            <a:spLocks noGrp="1"/>
          </p:cNvSpPr>
          <p:nvPr>
            <p:ph idx="1"/>
          </p:nvPr>
        </p:nvSpPr>
        <p:spPr/>
        <p:txBody>
          <a:bodyPr>
            <a:normAutofit/>
          </a:bodyPr>
          <a:lstStyle/>
          <a:p>
            <a:r>
              <a:rPr lang="en-US" dirty="0"/>
              <a:t>History of Events/Decisions</a:t>
            </a:r>
          </a:p>
          <a:p>
            <a:r>
              <a:rPr lang="en-US" sz="1900" dirty="0"/>
              <a:t>1. In 2016, MHDO asked the payers if they would use the code list (filter) created by CMS to redact the applicable SUD, Part 2 program data from their claims submissions in an effort to standardize the submissions; </a:t>
            </a:r>
          </a:p>
          <a:p>
            <a:r>
              <a:rPr lang="en-US" sz="1900" dirty="0"/>
              <a:t>2. Payers responded that they would use their own code lists; and that claims submissions did not identify a Part 2 program.</a:t>
            </a:r>
          </a:p>
          <a:p>
            <a:r>
              <a:rPr lang="en-US" sz="1900" dirty="0"/>
              <a:t>3. In response to the payers feedback, at the June 2017 MHDO board retreat, staff proposed a uniform approach to redacting SUD claims data (based on feedback from the data user group).  Board agreed to this approach.  			</a:t>
            </a:r>
          </a:p>
          <a:p>
            <a:pPr lvl="3"/>
            <a:r>
              <a:rPr lang="en-US" sz="1800" dirty="0"/>
              <a:t>MHDO applies the CMS filter to all claims submissions after the payers apply their own SUD filter; and removes these SUD claims from MHDO’s data release files.   </a:t>
            </a:r>
          </a:p>
          <a:p>
            <a:pPr marL="566928" lvl="3" indent="0">
              <a:buNone/>
            </a:pPr>
            <a:endParaRPr lang="en-US" sz="1800" dirty="0"/>
          </a:p>
        </p:txBody>
      </p:sp>
      <p:sp>
        <p:nvSpPr>
          <p:cNvPr id="4" name="Footer Placeholder 3">
            <a:extLst>
              <a:ext uri="{FF2B5EF4-FFF2-40B4-BE49-F238E27FC236}">
                <a16:creationId xmlns:a16="http://schemas.microsoft.com/office/drawing/2014/main" id="{9D886042-121E-4CD8-B46A-6C8E3EA76681}"/>
              </a:ext>
            </a:extLst>
          </p:cNvPr>
          <p:cNvSpPr>
            <a:spLocks noGrp="1"/>
          </p:cNvSpPr>
          <p:nvPr>
            <p:ph type="ftr" sz="quarter" idx="11"/>
          </p:nvPr>
        </p:nvSpPr>
        <p:spPr/>
        <p:txBody>
          <a:bodyPr/>
          <a:lstStyle/>
          <a:p>
            <a:r>
              <a:rPr lang="en-US" dirty="0"/>
              <a:t>MHDO Board Meeting May 6, 2021</a:t>
            </a:r>
          </a:p>
        </p:txBody>
      </p:sp>
      <p:sp>
        <p:nvSpPr>
          <p:cNvPr id="5" name="Slide Number Placeholder 4">
            <a:extLst>
              <a:ext uri="{FF2B5EF4-FFF2-40B4-BE49-F238E27FC236}">
                <a16:creationId xmlns:a16="http://schemas.microsoft.com/office/drawing/2014/main" id="{BE5FE565-AB55-4625-9A81-E7990E7E66EB}"/>
              </a:ext>
            </a:extLst>
          </p:cNvPr>
          <p:cNvSpPr>
            <a:spLocks noGrp="1"/>
          </p:cNvSpPr>
          <p:nvPr>
            <p:ph type="sldNum" sz="quarter" idx="12"/>
          </p:nvPr>
        </p:nvSpPr>
        <p:spPr/>
        <p:txBody>
          <a:bodyPr/>
          <a:lstStyle/>
          <a:p>
            <a:fld id="{4CE482DC-2269-4F26-9D2A-7E44B1A4CD85}" type="slidenum">
              <a:rPr lang="en-US" smtClean="0"/>
              <a:pPr/>
              <a:t>9</a:t>
            </a:fld>
            <a:endParaRPr lang="en-US" dirty="0"/>
          </a:p>
        </p:txBody>
      </p:sp>
    </p:spTree>
    <p:extLst>
      <p:ext uri="{BB962C8B-B14F-4D97-AF65-F5344CB8AC3E}">
        <p14:creationId xmlns:p14="http://schemas.microsoft.com/office/powerpoint/2010/main" val="3676703092"/>
      </p:ext>
    </p:extLst>
  </p:cSld>
  <p:clrMapOvr>
    <a:masterClrMapping/>
  </p:clrMapOvr>
</p:sld>
</file>

<file path=ppt/theme/theme1.xml><?xml version="1.0" encoding="utf-8"?>
<a:theme xmlns:a="http://schemas.openxmlformats.org/drawingml/2006/main" name="Retrospec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Custom Design">
  <a:themeElements>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329184" tIns="329184" rIns="329184" bIns="329184" numCol="1" anchor="t" anchorCtr="0" compatLnSpc="1">
        <a:prstTxWarp prst="textNoShape">
          <a:avLst/>
        </a:prstTxWarp>
        <a:spAutoFit/>
      </a:bodyPr>
      <a:lstStyle>
        <a:defPPr marL="0" marR="0" indent="0" algn="l" defTabSz="3135313" rtl="0" eaLnBrk="1" fontAlgn="base" latinLnBrk="0" hangingPunct="1">
          <a:lnSpc>
            <a:spcPct val="100000"/>
          </a:lnSpc>
          <a:spcBef>
            <a:spcPct val="0"/>
          </a:spcBef>
          <a:spcAft>
            <a:spcPct val="0"/>
          </a:spcAft>
          <a:buClrTx/>
          <a:buSzTx/>
          <a:buFontTx/>
          <a:buNone/>
          <a:tabLst/>
          <a:defRPr kumimoji="0" lang="en-US" sz="21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12">
        <a:dk1>
          <a:srgbClr val="000000"/>
        </a:dk1>
        <a:lt1>
          <a:srgbClr val="5B97B1"/>
        </a:lt1>
        <a:dk2>
          <a:srgbClr val="000000"/>
        </a:dk2>
        <a:lt2>
          <a:srgbClr val="808080"/>
        </a:lt2>
        <a:accent1>
          <a:srgbClr val="D7D7D7"/>
        </a:accent1>
        <a:accent2>
          <a:srgbClr val="003466"/>
        </a:accent2>
        <a:accent3>
          <a:srgbClr val="B5C9D5"/>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B5ABF7CBCBD7D4C97F7B3852BBF8017" ma:contentTypeVersion="5" ma:contentTypeDescription="Create a new document." ma:contentTypeScope="" ma:versionID="114cfa938927b21c61d8745db80dc3d3">
  <xsd:schema xmlns:xsd="http://www.w3.org/2001/XMLSchema" xmlns:xs="http://www.w3.org/2001/XMLSchema" xmlns:p="http://schemas.microsoft.com/office/2006/metadata/properties" xmlns:ns3="8fe2067a-31b0-458f-a81b-54502c5a278d" targetNamespace="http://schemas.microsoft.com/office/2006/metadata/properties" ma:root="true" ma:fieldsID="3e3016455444da2927782e04aed2bc8c" ns3:_="">
    <xsd:import namespace="8fe2067a-31b0-458f-a81b-54502c5a278d"/>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e2067a-31b0-458f-a81b-54502c5a27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6CE121-E200-432B-A479-8F3F8E750E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e2067a-31b0-458f-a81b-54502c5a27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F6FDC4F-32CE-4025-94F1-A4DA19BC6448}">
  <ds:schemaRefs>
    <ds:schemaRef ds:uri="http://schemas.microsoft.com/office/2006/documentManagement/types"/>
    <ds:schemaRef ds:uri="http://purl.org/dc/terms/"/>
    <ds:schemaRef ds:uri="http://schemas.openxmlformats.org/package/2006/metadata/core-properties"/>
    <ds:schemaRef ds:uri="http://www.w3.org/XML/1998/namespace"/>
    <ds:schemaRef ds:uri="http://purl.org/dc/dcmitype/"/>
    <ds:schemaRef ds:uri="8fe2067a-31b0-458f-a81b-54502c5a278d"/>
    <ds:schemaRef ds:uri="http://purl.org/dc/elements/1.1/"/>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D1CB3BA1-9D7F-4CE1-9FB7-41F0141240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9407</TotalTime>
  <Words>2359</Words>
  <Application>Microsoft Office PowerPoint</Application>
  <PresentationFormat>Widescreen</PresentationFormat>
  <Paragraphs>340</Paragraphs>
  <Slides>18</Slides>
  <Notes>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18</vt:i4>
      </vt:variant>
    </vt:vector>
  </HeadingPairs>
  <TitlesOfParts>
    <vt:vector size="26" baseType="lpstr">
      <vt:lpstr>Arial</vt:lpstr>
      <vt:lpstr>Arial Black</vt:lpstr>
      <vt:lpstr>Arial Narrow</vt:lpstr>
      <vt:lpstr>Calibri</vt:lpstr>
      <vt:lpstr>Calibri Light</vt:lpstr>
      <vt:lpstr>Wingdings</vt:lpstr>
      <vt:lpstr>Retrospect</vt:lpstr>
      <vt:lpstr>Custom Design</vt:lpstr>
      <vt:lpstr>Content</vt:lpstr>
      <vt:lpstr>MHDO Rules-Development and Proposed Changes (routine/technical)</vt:lpstr>
      <vt:lpstr>MHDO Rules-Development and Proposed Changes (routine/technical)-continued</vt:lpstr>
      <vt:lpstr>MHDO Rules-Development and Proposed Changes Pending Legislative Action</vt:lpstr>
      <vt:lpstr>MHDO Rules-Development and Proposed Changes Pending Legislative Action-continued</vt:lpstr>
      <vt:lpstr>Proposed Rulemaking Timeline </vt:lpstr>
      <vt:lpstr>Legislative Update</vt:lpstr>
      <vt:lpstr>SAMHSA Rule-42 CFR Part 2</vt:lpstr>
      <vt:lpstr>SAMHSA Rule-42 CFR Part 2-Continued</vt:lpstr>
      <vt:lpstr>SAMHSA Rule-42 CFR Part 2-Continued</vt:lpstr>
      <vt:lpstr>SAMHSA Rule-42 CFR Part 2-Continued</vt:lpstr>
      <vt:lpstr>Data Enhancement Updates</vt:lpstr>
      <vt:lpstr>Data Enhancement Updates - Continued</vt:lpstr>
      <vt:lpstr>CompareMaine Stats</vt:lpstr>
      <vt:lpstr>CompareMaine 10.0</vt:lpstr>
      <vt:lpstr>Continued</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Content</dc:title>
  <dc:creator>Melissa Hillmyer</dc:creator>
  <cp:lastModifiedBy>Bonsant, Kimberly</cp:lastModifiedBy>
  <cp:revision>106</cp:revision>
  <dcterms:created xsi:type="dcterms:W3CDTF">2020-06-02T04:02:18Z</dcterms:created>
  <dcterms:modified xsi:type="dcterms:W3CDTF">2021-05-06T13:20:37Z</dcterms:modified>
</cp:coreProperties>
</file>