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79" r:id="rId2"/>
    <p:sldMasterId id="2147483791" r:id="rId3"/>
    <p:sldMasterId id="2147483815" r:id="rId4"/>
    <p:sldMasterId id="2147483827" r:id="rId5"/>
    <p:sldMasterId id="2147483839" r:id="rId6"/>
    <p:sldMasterId id="2147483863" r:id="rId7"/>
    <p:sldMasterId id="2147483875" r:id="rId8"/>
  </p:sldMasterIdLst>
  <p:notesMasterIdLst>
    <p:notesMasterId r:id="rId31"/>
  </p:notesMasterIdLst>
  <p:handoutMasterIdLst>
    <p:handoutMasterId r:id="rId32"/>
  </p:handoutMasterIdLst>
  <p:sldIdLst>
    <p:sldId id="528" r:id="rId9"/>
    <p:sldId id="626" r:id="rId10"/>
    <p:sldId id="610" r:id="rId11"/>
    <p:sldId id="491" r:id="rId12"/>
    <p:sldId id="494" r:id="rId13"/>
    <p:sldId id="633" r:id="rId14"/>
    <p:sldId id="540" r:id="rId15"/>
    <p:sldId id="539" r:id="rId16"/>
    <p:sldId id="541" r:id="rId17"/>
    <p:sldId id="477" r:id="rId18"/>
    <p:sldId id="481" r:id="rId19"/>
    <p:sldId id="552" r:id="rId20"/>
    <p:sldId id="629" r:id="rId21"/>
    <p:sldId id="630" r:id="rId22"/>
    <p:sldId id="631" r:id="rId23"/>
    <p:sldId id="480" r:id="rId24"/>
    <p:sldId id="632" r:id="rId25"/>
    <p:sldId id="504" r:id="rId26"/>
    <p:sldId id="592" r:id="rId27"/>
    <p:sldId id="507" r:id="rId28"/>
    <p:sldId id="508" r:id="rId29"/>
    <p:sldId id="43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Bearor" initials="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176"/>
    <a:srgbClr val="008575"/>
    <a:srgbClr val="43A1B0"/>
    <a:srgbClr val="00A22E"/>
    <a:srgbClr val="E3F5FF"/>
    <a:srgbClr val="FFFFFF"/>
    <a:srgbClr val="B1C685"/>
    <a:srgbClr val="FF9E37"/>
    <a:srgbClr val="3D76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8"/>
    <p:restoredTop sz="94100"/>
  </p:normalViewPr>
  <p:slideViewPr>
    <p:cSldViewPr>
      <p:cViewPr varScale="1">
        <p:scale>
          <a:sx n="49" d="100"/>
          <a:sy n="49" d="100"/>
        </p:scale>
        <p:origin x="1214" y="43"/>
      </p:cViewPr>
      <p:guideLst>
        <p:guide orient="horz" pos="2160"/>
        <p:guide pos="2880"/>
      </p:guideLst>
    </p:cSldViewPr>
  </p:slideViewPr>
  <p:outlineViewPr>
    <p:cViewPr>
      <p:scale>
        <a:sx n="33" d="100"/>
        <a:sy n="33" d="100"/>
      </p:scale>
      <p:origin x="0" y="-26920"/>
    </p:cViewPr>
  </p:outlineViewPr>
  <p:notesTextViewPr>
    <p:cViewPr>
      <p:scale>
        <a:sx n="100" d="100"/>
        <a:sy n="100" d="100"/>
      </p:scale>
      <p:origin x="0" y="0"/>
    </p:cViewPr>
  </p:notesTextViewPr>
  <p:sorterViewPr>
    <p:cViewPr>
      <p:scale>
        <a:sx n="73" d="100"/>
        <a:sy n="73" d="100"/>
      </p:scale>
      <p:origin x="0" y="0"/>
    </p:cViewPr>
  </p:sorterViewPr>
  <p:notesViewPr>
    <p:cSldViewPr>
      <p:cViewPr varScale="1">
        <p:scale>
          <a:sx n="117" d="100"/>
          <a:sy n="117" d="100"/>
        </p:scale>
        <p:origin x="32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1D60D-7F11-C542-B63F-4577110302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F29E8E9-E934-3B44-B0F6-22D66756B3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5DDB1B-86E4-214D-BA87-FAE00C768876}" type="datetimeFigureOut">
              <a:rPr lang="en-US" smtClean="0"/>
              <a:t>10/29/2018</a:t>
            </a:fld>
            <a:endParaRPr lang="en-US" dirty="0"/>
          </a:p>
        </p:txBody>
      </p:sp>
      <p:sp>
        <p:nvSpPr>
          <p:cNvPr id="4" name="Footer Placeholder 3">
            <a:extLst>
              <a:ext uri="{FF2B5EF4-FFF2-40B4-BE49-F238E27FC236}">
                <a16:creationId xmlns:a16="http://schemas.microsoft.com/office/drawing/2014/main" id="{C46F6397-2E75-FA42-9A33-01A7A53A8E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D299377-6006-3D4A-9CC0-1450C07532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A45C5B-9E48-CE43-9075-A44FD983E899}" type="slidenum">
              <a:rPr lang="en-US" smtClean="0"/>
              <a:t>‹#›</a:t>
            </a:fld>
            <a:endParaRPr lang="en-US" dirty="0"/>
          </a:p>
        </p:txBody>
      </p:sp>
    </p:spTree>
    <p:extLst>
      <p:ext uri="{BB962C8B-B14F-4D97-AF65-F5344CB8AC3E}">
        <p14:creationId xmlns:p14="http://schemas.microsoft.com/office/powerpoint/2010/main" val="3801537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F1E818D6-D233-0645-9514-52E493CC8F7D}" type="datetime1">
              <a:rPr lang="en-US"/>
              <a:pPr>
                <a:defRPr/>
              </a:pPr>
              <a:t>10/29/2018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AFC3EEC8-5DFE-A949-A7B3-75446D8CB233}" type="slidenum">
              <a:rPr lang="en-US"/>
              <a:pPr>
                <a:defRPr/>
              </a:pPr>
              <a:t>‹#›</a:t>
            </a:fld>
            <a:endParaRPr lang="en-US" dirty="0"/>
          </a:p>
        </p:txBody>
      </p:sp>
    </p:spTree>
    <p:extLst>
      <p:ext uri="{BB962C8B-B14F-4D97-AF65-F5344CB8AC3E}">
        <p14:creationId xmlns:p14="http://schemas.microsoft.com/office/powerpoint/2010/main" val="413150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MS PGothic" charset="-128"/>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55B1E4-5ACB-C046-8303-7990709C253C}" type="slidenum">
              <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315281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dirty="0">
              <a:ea typeface="MS PGothic" charset="-128"/>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4E26547B-AFEB-BC48-AB4F-39B6545FC751}" type="slidenum">
              <a:rPr lang="en-US" altLang="en-US">
                <a:latin typeface="Calibri" charset="0"/>
              </a:rPr>
              <a:pPr/>
              <a:t>18</a:t>
            </a:fld>
            <a:endParaRPr lang="en-US" altLang="en-US" dirty="0">
              <a:latin typeface="Calibri" charset="0"/>
            </a:endParaRPr>
          </a:p>
        </p:txBody>
      </p:sp>
    </p:spTree>
    <p:extLst>
      <p:ext uri="{BB962C8B-B14F-4D97-AF65-F5344CB8AC3E}">
        <p14:creationId xmlns:p14="http://schemas.microsoft.com/office/powerpoint/2010/main" val="194363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C3EEC8-5DFE-A949-A7B3-75446D8CB233}" type="slidenum">
              <a:rPr lang="en-US" smtClean="0"/>
              <a:pPr>
                <a:defRPr/>
              </a:pPr>
              <a:t>19</a:t>
            </a:fld>
            <a:endParaRPr lang="en-US" dirty="0"/>
          </a:p>
        </p:txBody>
      </p:sp>
    </p:spTree>
    <p:extLst>
      <p:ext uri="{BB962C8B-B14F-4D97-AF65-F5344CB8AC3E}">
        <p14:creationId xmlns:p14="http://schemas.microsoft.com/office/powerpoint/2010/main" val="2861653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Arial" panose="020B0604020202020204" pitchFamily="34" charset="0"/>
              <a:buChar char="•"/>
            </a:pPr>
            <a:r>
              <a:rPr lang="en-US" altLang="en-US" dirty="0"/>
              <a:t>End users designed the specific inputs they required for the solution. </a:t>
            </a:r>
          </a:p>
          <a:p>
            <a:pPr marL="285750" indent="-285750">
              <a:buFont typeface="Arial" panose="020B0604020202020204" pitchFamily="34" charset="0"/>
              <a:buChar char="•"/>
            </a:pPr>
            <a:r>
              <a:rPr lang="en-US" altLang="en-US" dirty="0"/>
              <a:t>Keeping the design simple, intuitive and specific led to great results. </a:t>
            </a:r>
          </a:p>
          <a:p>
            <a:pPr marL="285750" indent="-285750">
              <a:buFont typeface="Arial" panose="020B0604020202020204" pitchFamily="34" charset="0"/>
              <a:buChar char="•"/>
            </a:pPr>
            <a:r>
              <a:rPr lang="en-US" altLang="en-US" dirty="0"/>
              <a:t>Creating focused data parameters allows a large data set to be actionable. </a:t>
            </a:r>
            <a:r>
              <a:rPr lang="en-US" sz="1200" dirty="0">
                <a:latin typeface="+mn-lt"/>
              </a:rPr>
              <a:t>Simple, specified user selections</a:t>
            </a:r>
          </a:p>
          <a:p>
            <a:pPr marL="285750" indent="-285750">
              <a:buFont typeface="Arial" panose="020B0604020202020204" pitchFamily="34" charset="0"/>
              <a:buChar char="•"/>
            </a:pPr>
            <a:r>
              <a:rPr lang="en-US" sz="1200" dirty="0">
                <a:latin typeface="+mn-lt"/>
              </a:rPr>
              <a:t>Data is sort by public health district, county, or town</a:t>
            </a:r>
          </a:p>
          <a:p>
            <a:pPr marL="285750" indent="-285750">
              <a:buFont typeface="Arial" panose="020B0604020202020204" pitchFamily="34" charset="0"/>
              <a:buChar char="•"/>
            </a:pPr>
            <a:r>
              <a:rPr lang="en-US" sz="1200" dirty="0">
                <a:latin typeface="+mn-lt"/>
              </a:rPr>
              <a:t>Choose measure end date as of </a:t>
            </a:r>
            <a:r>
              <a:rPr lang="en-US" sz="1200" u="sng" dirty="0">
                <a:latin typeface="+mn-lt"/>
              </a:rPr>
              <a:t>t</a:t>
            </a:r>
            <a:r>
              <a:rPr lang="en-US" sz="1200" b="0" u="none" dirty="0">
                <a:latin typeface="+mn-lt"/>
              </a:rPr>
              <a:t>he previous day. </a:t>
            </a:r>
          </a:p>
          <a:p>
            <a:pPr marL="285750" indent="-285750">
              <a:buFont typeface="Arial" panose="020B0604020202020204" pitchFamily="34" charset="0"/>
              <a:buChar char="•"/>
            </a:pPr>
            <a:r>
              <a:rPr lang="en-US" sz="1200" b="0" u="none" dirty="0">
                <a:latin typeface="+mn-lt"/>
              </a:rPr>
              <a:t>Map view available and custom data export</a:t>
            </a:r>
          </a:p>
          <a:p>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18090FF-FABC-49B2-BBC5-507E6B4D98A8}" type="slidenum">
              <a:rPr lang="en-US" altLang="en-US" smtClean="0">
                <a:latin typeface="Calibri" panose="020F0502020204030204" pitchFamily="34" charset="0"/>
              </a:rPr>
              <a:pPr/>
              <a:t>21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37519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7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8BABC4F-0B19-4D26-9218-CCC8C7523CF4}" type="slidenum">
              <a:rPr lang="en-US" altLang="en-US" smtClean="0">
                <a:solidFill>
                  <a:srgbClr val="000000"/>
                </a:solidFill>
                <a:latin typeface="Calibri" panose="020F0502020204030204" pitchFamily="34" charset="0"/>
              </a:rPr>
              <a:pPr/>
              <a:t>22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96760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AAE6DEB4-E0FE-3F40-B708-51DC3B64E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91CC2E9C-6270-B443-80B8-62B0B3D421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0355" name="Slide Number Placeholder 3">
            <a:extLst>
              <a:ext uri="{FF2B5EF4-FFF2-40B4-BE49-F238E27FC236}">
                <a16:creationId xmlns:a16="http://schemas.microsoft.com/office/drawing/2014/main" id="{0AC69A3F-B143-FE4A-B140-96246D470C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4063" indent="-288925">
              <a:defRPr>
                <a:solidFill>
                  <a:schemeClr val="tx1"/>
                </a:solidFill>
                <a:latin typeface="Arial" panose="020B0604020202020204" pitchFamily="34" charset="0"/>
                <a:ea typeface="MS PGothic" panose="020B0600070205080204" pitchFamily="34" charset="-128"/>
              </a:defRPr>
            </a:lvl2pPr>
            <a:lvl3pPr marL="1160463" indent="-231775">
              <a:defRPr>
                <a:solidFill>
                  <a:schemeClr val="tx1"/>
                </a:solidFill>
                <a:latin typeface="Arial" panose="020B0604020202020204" pitchFamily="34" charset="0"/>
                <a:ea typeface="MS PGothic" panose="020B0600070205080204" pitchFamily="34" charset="-128"/>
              </a:defRPr>
            </a:lvl3pPr>
            <a:lvl4pPr marL="1625600" indent="-231775">
              <a:defRPr>
                <a:solidFill>
                  <a:schemeClr val="tx1"/>
                </a:solidFill>
                <a:latin typeface="Arial" panose="020B0604020202020204" pitchFamily="34" charset="0"/>
                <a:ea typeface="MS PGothic" panose="020B0600070205080204" pitchFamily="34" charset="-128"/>
              </a:defRPr>
            </a:lvl4pPr>
            <a:lvl5pPr marL="2089150" indent="-231775">
              <a:defRPr>
                <a:solidFill>
                  <a:schemeClr val="tx1"/>
                </a:solidFill>
                <a:latin typeface="Arial" panose="020B0604020202020204" pitchFamily="34" charset="0"/>
                <a:ea typeface="MS PGothic" panose="020B0600070205080204" pitchFamily="34" charset="-128"/>
              </a:defRPr>
            </a:lvl5pPr>
            <a:lvl6pPr marL="254635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355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075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17950" indent="-2317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F686A7-A1ED-024D-B7B6-8FD17E01768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6498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dirty="0">
              <a:ea typeface="MS PGothic"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1C9D920F-0140-1C4E-94A8-218D9CE247FD}" type="slidenum">
              <a:rPr lang="en-US" altLang="en-US">
                <a:solidFill>
                  <a:srgbClr val="000000"/>
                </a:solidFill>
                <a:latin typeface="Calibri" charset="0"/>
              </a:rPr>
              <a:pPr/>
              <a:t>4</a:t>
            </a:fld>
            <a:endParaRPr lang="en-US" altLang="en-US" dirty="0">
              <a:solidFill>
                <a:srgbClr val="000000"/>
              </a:solidFill>
              <a:latin typeface="Calibri" charset="0"/>
            </a:endParaRPr>
          </a:p>
        </p:txBody>
      </p:sp>
    </p:spTree>
    <p:extLst>
      <p:ext uri="{BB962C8B-B14F-4D97-AF65-F5344CB8AC3E}">
        <p14:creationId xmlns:p14="http://schemas.microsoft.com/office/powerpoint/2010/main" val="237153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dirty="0">
              <a:ea typeface="MS PGothic"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54063" indent="-288925">
              <a:defRPr>
                <a:solidFill>
                  <a:schemeClr val="tx1"/>
                </a:solidFill>
                <a:latin typeface="Arial" charset="0"/>
                <a:ea typeface="MS PGothic" charset="-128"/>
              </a:defRPr>
            </a:lvl2pPr>
            <a:lvl3pPr marL="1160463" indent="-231775">
              <a:defRPr>
                <a:solidFill>
                  <a:schemeClr val="tx1"/>
                </a:solidFill>
                <a:latin typeface="Arial" charset="0"/>
                <a:ea typeface="MS PGothic" charset="-128"/>
              </a:defRPr>
            </a:lvl3pPr>
            <a:lvl4pPr marL="1625600" indent="-231775">
              <a:defRPr>
                <a:solidFill>
                  <a:schemeClr val="tx1"/>
                </a:solidFill>
                <a:latin typeface="Arial" charset="0"/>
                <a:ea typeface="MS PGothic" charset="-128"/>
              </a:defRPr>
            </a:lvl4pPr>
            <a:lvl5pPr marL="2089150" indent="-231775">
              <a:defRPr>
                <a:solidFill>
                  <a:schemeClr val="tx1"/>
                </a:solidFill>
                <a:latin typeface="Arial" charset="0"/>
                <a:ea typeface="MS PGothic" charset="-128"/>
              </a:defRPr>
            </a:lvl5pPr>
            <a:lvl6pPr marL="2546350" indent="-231775" eaLnBrk="0" fontAlgn="base" hangingPunct="0">
              <a:spcBef>
                <a:spcPct val="0"/>
              </a:spcBef>
              <a:spcAft>
                <a:spcPct val="0"/>
              </a:spcAft>
              <a:defRPr>
                <a:solidFill>
                  <a:schemeClr val="tx1"/>
                </a:solidFill>
                <a:latin typeface="Arial" charset="0"/>
                <a:ea typeface="MS PGothic" charset="-128"/>
              </a:defRPr>
            </a:lvl6pPr>
            <a:lvl7pPr marL="3003550" indent="-231775" eaLnBrk="0" fontAlgn="base" hangingPunct="0">
              <a:spcBef>
                <a:spcPct val="0"/>
              </a:spcBef>
              <a:spcAft>
                <a:spcPct val="0"/>
              </a:spcAft>
              <a:defRPr>
                <a:solidFill>
                  <a:schemeClr val="tx1"/>
                </a:solidFill>
                <a:latin typeface="Arial" charset="0"/>
                <a:ea typeface="MS PGothic" charset="-128"/>
              </a:defRPr>
            </a:lvl7pPr>
            <a:lvl8pPr marL="3460750" indent="-231775" eaLnBrk="0" fontAlgn="base" hangingPunct="0">
              <a:spcBef>
                <a:spcPct val="0"/>
              </a:spcBef>
              <a:spcAft>
                <a:spcPct val="0"/>
              </a:spcAft>
              <a:defRPr>
                <a:solidFill>
                  <a:schemeClr val="tx1"/>
                </a:solidFill>
                <a:latin typeface="Arial" charset="0"/>
                <a:ea typeface="MS PGothic" charset="-128"/>
              </a:defRPr>
            </a:lvl8pPr>
            <a:lvl9pPr marL="3917950" indent="-231775" eaLnBrk="0" fontAlgn="base" hangingPunct="0">
              <a:spcBef>
                <a:spcPct val="0"/>
              </a:spcBef>
              <a:spcAft>
                <a:spcPct val="0"/>
              </a:spcAft>
              <a:defRPr>
                <a:solidFill>
                  <a:schemeClr val="tx1"/>
                </a:solidFill>
                <a:latin typeface="Arial" charset="0"/>
                <a:ea typeface="MS PGothic" charset="-128"/>
              </a:defRPr>
            </a:lvl9pPr>
          </a:lstStyle>
          <a:p>
            <a:fld id="{63D34037-34D7-8E4B-B438-929D6FDF305C}" type="slidenum">
              <a:rPr lang="en-US" altLang="en-US">
                <a:latin typeface="Calibri" charset="0"/>
              </a:rPr>
              <a:pPr/>
              <a:t>5</a:t>
            </a:fld>
            <a:endParaRPr lang="en-US" altLang="en-US" dirty="0">
              <a:latin typeface="Calibri" charset="0"/>
            </a:endParaRPr>
          </a:p>
        </p:txBody>
      </p:sp>
    </p:spTree>
    <p:extLst>
      <p:ext uri="{BB962C8B-B14F-4D97-AF65-F5344CB8AC3E}">
        <p14:creationId xmlns:p14="http://schemas.microsoft.com/office/powerpoint/2010/main" val="144903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dirty="0">
              <a:ea typeface="MS PGothic" charset="-128"/>
            </a:endParaRP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067E3CCC-CAB3-464A-B9B5-EABA80D98EA4}" type="slidenum">
              <a:rPr lang="en-US" altLang="en-US">
                <a:latin typeface="Calibri" charset="0"/>
              </a:rPr>
              <a:pPr/>
              <a:t>7</a:t>
            </a:fld>
            <a:endParaRPr lang="en-US" altLang="en-US" dirty="0">
              <a:latin typeface="Calibri" charset="0"/>
            </a:endParaRPr>
          </a:p>
        </p:txBody>
      </p:sp>
    </p:spTree>
    <p:extLst>
      <p:ext uri="{BB962C8B-B14F-4D97-AF65-F5344CB8AC3E}">
        <p14:creationId xmlns:p14="http://schemas.microsoft.com/office/powerpoint/2010/main" val="23701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26F2C1F-CED0-4A85-9F39-2A66805545C6}"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115783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C3EEC8-5DFE-A949-A7B3-75446D8CB233}" type="slidenum">
              <a:rPr lang="en-US" smtClean="0"/>
              <a:pPr>
                <a:defRPr/>
              </a:pPr>
              <a:t>9</a:t>
            </a:fld>
            <a:endParaRPr lang="en-US" dirty="0"/>
          </a:p>
        </p:txBody>
      </p:sp>
    </p:spTree>
    <p:extLst>
      <p:ext uri="{BB962C8B-B14F-4D97-AF65-F5344CB8AC3E}">
        <p14:creationId xmlns:p14="http://schemas.microsoft.com/office/powerpoint/2010/main" val="1600544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C3EEC8-5DFE-A949-A7B3-75446D8CB233}" type="slidenum">
              <a:rPr lang="en-US" smtClean="0"/>
              <a:pPr>
                <a:defRPr/>
              </a:pPr>
              <a:t>11</a:t>
            </a:fld>
            <a:endParaRPr lang="en-US" dirty="0"/>
          </a:p>
        </p:txBody>
      </p:sp>
    </p:spTree>
    <p:extLst>
      <p:ext uri="{BB962C8B-B14F-4D97-AF65-F5344CB8AC3E}">
        <p14:creationId xmlns:p14="http://schemas.microsoft.com/office/powerpoint/2010/main" val="32665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dirty="0">
              <a:ea typeface="MS PGothic" charset="-128"/>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475363F-6FD9-FC4B-BEB5-A1977C4C45BD}" type="slidenum">
              <a:rPr lang="en-US" altLang="en-US">
                <a:solidFill>
                  <a:srgbClr val="000000"/>
                </a:solidFill>
                <a:latin typeface="Calibri" charset="0"/>
              </a:rPr>
              <a:pPr/>
              <a:t>12</a:t>
            </a:fld>
            <a:endParaRPr lang="en-US" altLang="en-US" dirty="0">
              <a:solidFill>
                <a:srgbClr val="000000"/>
              </a:solidFill>
              <a:latin typeface="Calibri" charset="0"/>
            </a:endParaRPr>
          </a:p>
        </p:txBody>
      </p:sp>
    </p:spTree>
    <p:extLst>
      <p:ext uri="{BB962C8B-B14F-4D97-AF65-F5344CB8AC3E}">
        <p14:creationId xmlns:p14="http://schemas.microsoft.com/office/powerpoint/2010/main" val="268275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4B8D">
                    <a:tint val="75000"/>
                  </a:srgbClr>
                </a:solidFill>
              </a:rPr>
              <a:t>© 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6E2933E1-E4D0-C845-888A-B5CCA588E5F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4B8D">
                    <a:tint val="75000"/>
                  </a:srgbClr>
                </a:solidFill>
              </a:rPr>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61754A63-EFAC-5E45-9EB2-D6A87D3D76B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4B8D">
                    <a:tint val="75000"/>
                  </a:srgbClr>
                </a:solidFill>
              </a:rPr>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183288E6-E046-B049-88A3-67BC23BF073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ltLang="en-US" dirty="0"/>
              <a:t>© 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CF78F0B4-73B3-40A2-9E2D-0A97258216D0}" type="slidenum">
              <a:rPr lang="en-US" altLang="en-US"/>
              <a:pPr>
                <a:defRPr/>
              </a:pPr>
              <a:t>‹#›</a:t>
            </a:fld>
            <a:endParaRPr lang="en-US" altLang="en-US" dirty="0"/>
          </a:p>
        </p:txBody>
      </p:sp>
    </p:spTree>
    <p:extLst>
      <p:ext uri="{BB962C8B-B14F-4D97-AF65-F5344CB8AC3E}">
        <p14:creationId xmlns:p14="http://schemas.microsoft.com/office/powerpoint/2010/main" val="2654599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48EFBEFF-0035-4D24-BF48-847FB1836E91}" type="slidenum">
              <a:rPr lang="en-US" altLang="en-US"/>
              <a:pPr>
                <a:defRPr/>
              </a:pPr>
              <a:t>‹#›</a:t>
            </a:fld>
            <a:endParaRPr lang="en-US" altLang="en-US" dirty="0"/>
          </a:p>
        </p:txBody>
      </p:sp>
    </p:spTree>
    <p:extLst>
      <p:ext uri="{BB962C8B-B14F-4D97-AF65-F5344CB8AC3E}">
        <p14:creationId xmlns:p14="http://schemas.microsoft.com/office/powerpoint/2010/main" val="261190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2057E4AD-BB41-419D-8B7F-E7AD1DCFAB33}" type="slidenum">
              <a:rPr lang="en-US" altLang="en-US"/>
              <a:pPr>
                <a:defRPr/>
              </a:pPr>
              <a:t>‹#›</a:t>
            </a:fld>
            <a:endParaRPr lang="en-US" altLang="en-US" dirty="0"/>
          </a:p>
        </p:txBody>
      </p:sp>
    </p:spTree>
    <p:extLst>
      <p:ext uri="{BB962C8B-B14F-4D97-AF65-F5344CB8AC3E}">
        <p14:creationId xmlns:p14="http://schemas.microsoft.com/office/powerpoint/2010/main" val="52138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a:defRPr/>
            </a:lvl1pPr>
          </a:lstStyle>
          <a:p>
            <a:pPr>
              <a:defRPr/>
            </a:pPr>
            <a:fld id="{459C8956-EC9B-4597-BF2A-F916889450E1}" type="slidenum">
              <a:rPr lang="en-US" altLang="en-US"/>
              <a:pPr>
                <a:defRPr/>
              </a:pPr>
              <a:t>‹#›</a:t>
            </a:fld>
            <a:endParaRPr lang="en-US" altLang="en-US" dirty="0"/>
          </a:p>
        </p:txBody>
      </p:sp>
    </p:spTree>
    <p:extLst>
      <p:ext uri="{BB962C8B-B14F-4D97-AF65-F5344CB8AC3E}">
        <p14:creationId xmlns:p14="http://schemas.microsoft.com/office/powerpoint/2010/main" val="3038797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a:defRPr/>
            </a:lvl1pPr>
          </a:lstStyle>
          <a:p>
            <a:pPr>
              <a:defRPr/>
            </a:pPr>
            <a:fld id="{708EFBEB-95ED-43B6-B0AD-0F3CF27B6C1B}" type="slidenum">
              <a:rPr lang="en-US" altLang="en-US"/>
              <a:pPr>
                <a:defRPr/>
              </a:pPr>
              <a:t>‹#›</a:t>
            </a:fld>
            <a:endParaRPr lang="en-US" altLang="en-US" dirty="0"/>
          </a:p>
        </p:txBody>
      </p:sp>
    </p:spTree>
    <p:extLst>
      <p:ext uri="{BB962C8B-B14F-4D97-AF65-F5344CB8AC3E}">
        <p14:creationId xmlns:p14="http://schemas.microsoft.com/office/powerpoint/2010/main" val="64116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a:defRPr/>
            </a:lvl1pPr>
          </a:lstStyle>
          <a:p>
            <a:pPr>
              <a:defRPr/>
            </a:pPr>
            <a:fld id="{889166C6-AF42-495F-AC27-03DE84AD84FA}" type="slidenum">
              <a:rPr lang="en-US" altLang="en-US"/>
              <a:pPr>
                <a:defRPr/>
              </a:pPr>
              <a:t>‹#›</a:t>
            </a:fld>
            <a:endParaRPr lang="en-US" altLang="en-US" dirty="0"/>
          </a:p>
        </p:txBody>
      </p:sp>
    </p:spTree>
    <p:extLst>
      <p:ext uri="{BB962C8B-B14F-4D97-AF65-F5344CB8AC3E}">
        <p14:creationId xmlns:p14="http://schemas.microsoft.com/office/powerpoint/2010/main" val="3608597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a:defRPr/>
            </a:lvl1pPr>
          </a:lstStyle>
          <a:p>
            <a:pPr>
              <a:defRPr/>
            </a:pPr>
            <a:fld id="{239606BA-D00B-4EFE-B334-E78BE4D2399C}" type="slidenum">
              <a:rPr lang="en-US" altLang="en-US"/>
              <a:pPr>
                <a:defRPr/>
              </a:pPr>
              <a:t>‹#›</a:t>
            </a:fld>
            <a:endParaRPr lang="en-US" altLang="en-US" dirty="0"/>
          </a:p>
        </p:txBody>
      </p:sp>
    </p:spTree>
    <p:extLst>
      <p:ext uri="{BB962C8B-B14F-4D97-AF65-F5344CB8AC3E}">
        <p14:creationId xmlns:p14="http://schemas.microsoft.com/office/powerpoint/2010/main" val="222838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0"/>
                <a:cs typeface="MS PGothic"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D2EF3AF9-850C-432A-9FA0-E7511BC33E3E}" type="slidenum">
              <a:rPr lang="en-US" altLang="en-US"/>
              <a:pPr>
                <a:defRPr/>
              </a:pPr>
              <a:t>‹#›</a:t>
            </a:fld>
            <a:endParaRPr lang="en-US" altLang="en-US" dirty="0"/>
          </a:p>
        </p:txBody>
      </p:sp>
    </p:spTree>
    <p:extLst>
      <p:ext uri="{BB962C8B-B14F-4D97-AF65-F5344CB8AC3E}">
        <p14:creationId xmlns:p14="http://schemas.microsoft.com/office/powerpoint/2010/main" val="158505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4B8D">
                    <a:tint val="75000"/>
                  </a:srgbClr>
                </a:solidFill>
              </a:rPr>
              <a:t>© 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3407524A-5207-5349-B7A3-CE0D1D0E146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0"/>
                <a:cs typeface="MS PGothic"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627ED0F1-A9EA-4B26-A851-0D2B90929423}" type="slidenum">
              <a:rPr lang="en-US" altLang="en-US"/>
              <a:pPr>
                <a:defRPr/>
              </a:pPr>
              <a:t>‹#›</a:t>
            </a:fld>
            <a:endParaRPr lang="en-US" altLang="en-US" dirty="0"/>
          </a:p>
        </p:txBody>
      </p:sp>
    </p:spTree>
    <p:extLst>
      <p:ext uri="{BB962C8B-B14F-4D97-AF65-F5344CB8AC3E}">
        <p14:creationId xmlns:p14="http://schemas.microsoft.com/office/powerpoint/2010/main" val="3620522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CA3C0C93-B091-4931-B6C0-2CD2C475428F}" type="slidenum">
              <a:rPr lang="en-US" altLang="en-US"/>
              <a:pPr>
                <a:defRPr/>
              </a:pPr>
              <a:t>‹#›</a:t>
            </a:fld>
            <a:endParaRPr lang="en-US" altLang="en-US" dirty="0"/>
          </a:p>
        </p:txBody>
      </p:sp>
    </p:spTree>
    <p:extLst>
      <p:ext uri="{BB962C8B-B14F-4D97-AF65-F5344CB8AC3E}">
        <p14:creationId xmlns:p14="http://schemas.microsoft.com/office/powerpoint/2010/main" val="68537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8B3A7B56-90E2-4419-B420-7915CA7902A2}" type="slidenum">
              <a:rPr lang="en-US" altLang="en-US"/>
              <a:pPr>
                <a:defRPr/>
              </a:pPr>
              <a:t>‹#›</a:t>
            </a:fld>
            <a:endParaRPr lang="en-US" altLang="en-US" dirty="0"/>
          </a:p>
        </p:txBody>
      </p:sp>
    </p:spTree>
    <p:extLst>
      <p:ext uri="{BB962C8B-B14F-4D97-AF65-F5344CB8AC3E}">
        <p14:creationId xmlns:p14="http://schemas.microsoft.com/office/powerpoint/2010/main" val="2002012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2C25020E-6A09-4F87-A85C-37FC73A0281E}" type="slidenum">
              <a:rPr lang="en-US"/>
              <a:pPr>
                <a:defRPr/>
              </a:pPr>
              <a:t>‹#›</a:t>
            </a:fld>
            <a:endParaRPr lang="en-US" dirty="0"/>
          </a:p>
        </p:txBody>
      </p:sp>
    </p:spTree>
    <p:extLst>
      <p:ext uri="{BB962C8B-B14F-4D97-AF65-F5344CB8AC3E}">
        <p14:creationId xmlns:p14="http://schemas.microsoft.com/office/powerpoint/2010/main" val="2909859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7FBE7480-A62F-4755-88AF-D2407158F2CB}" type="slidenum">
              <a:rPr lang="en-US"/>
              <a:pPr>
                <a:defRPr/>
              </a:pPr>
              <a:t>‹#›</a:t>
            </a:fld>
            <a:endParaRPr lang="en-US" dirty="0"/>
          </a:p>
        </p:txBody>
      </p:sp>
    </p:spTree>
    <p:extLst>
      <p:ext uri="{BB962C8B-B14F-4D97-AF65-F5344CB8AC3E}">
        <p14:creationId xmlns:p14="http://schemas.microsoft.com/office/powerpoint/2010/main" val="574040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15D15569-2344-4790-A7D3-4003755D949E}" type="slidenum">
              <a:rPr lang="en-US"/>
              <a:pPr>
                <a:defRPr/>
              </a:pPr>
              <a:t>‹#›</a:t>
            </a:fld>
            <a:endParaRPr lang="en-US" dirty="0"/>
          </a:p>
        </p:txBody>
      </p:sp>
    </p:spTree>
    <p:extLst>
      <p:ext uri="{BB962C8B-B14F-4D97-AF65-F5344CB8AC3E}">
        <p14:creationId xmlns:p14="http://schemas.microsoft.com/office/powerpoint/2010/main" val="3796523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a:defRPr/>
            </a:lvl1pPr>
          </a:lstStyle>
          <a:p>
            <a:pPr>
              <a:defRPr/>
            </a:pPr>
            <a:fld id="{77F086FD-A69F-4C27-B344-CE5BB1E0C11B}" type="slidenum">
              <a:rPr lang="en-US"/>
              <a:pPr>
                <a:defRPr/>
              </a:pPr>
              <a:t>‹#›</a:t>
            </a:fld>
            <a:endParaRPr lang="en-US" dirty="0"/>
          </a:p>
        </p:txBody>
      </p:sp>
    </p:spTree>
    <p:extLst>
      <p:ext uri="{BB962C8B-B14F-4D97-AF65-F5344CB8AC3E}">
        <p14:creationId xmlns:p14="http://schemas.microsoft.com/office/powerpoint/2010/main" val="3361975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a:defRPr/>
            </a:lvl1pPr>
          </a:lstStyle>
          <a:p>
            <a:pPr>
              <a:defRPr/>
            </a:pPr>
            <a:fld id="{3163E8EE-EFBA-4D2F-9D24-6B1498DBE119}" type="slidenum">
              <a:rPr lang="en-US"/>
              <a:pPr>
                <a:defRPr/>
              </a:pPr>
              <a:t>‹#›</a:t>
            </a:fld>
            <a:endParaRPr lang="en-US" dirty="0"/>
          </a:p>
        </p:txBody>
      </p:sp>
    </p:spTree>
    <p:extLst>
      <p:ext uri="{BB962C8B-B14F-4D97-AF65-F5344CB8AC3E}">
        <p14:creationId xmlns:p14="http://schemas.microsoft.com/office/powerpoint/2010/main" val="3925710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a:defRPr/>
            </a:lvl1pPr>
          </a:lstStyle>
          <a:p>
            <a:pPr>
              <a:defRPr/>
            </a:pPr>
            <a:fld id="{63322C84-FB66-4169-8C2E-CA569078E4C4}" type="slidenum">
              <a:rPr lang="en-US"/>
              <a:pPr>
                <a:defRPr/>
              </a:pPr>
              <a:t>‹#›</a:t>
            </a:fld>
            <a:endParaRPr lang="en-US" dirty="0"/>
          </a:p>
        </p:txBody>
      </p:sp>
    </p:spTree>
    <p:extLst>
      <p:ext uri="{BB962C8B-B14F-4D97-AF65-F5344CB8AC3E}">
        <p14:creationId xmlns:p14="http://schemas.microsoft.com/office/powerpoint/2010/main" val="3805657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a:defRPr/>
            </a:lvl1pPr>
          </a:lstStyle>
          <a:p>
            <a:pPr>
              <a:defRPr/>
            </a:pPr>
            <a:fld id="{9E053957-C84D-40F1-919C-16256CF65F7A}" type="slidenum">
              <a:rPr lang="en-US"/>
              <a:pPr>
                <a:defRPr/>
              </a:pPr>
              <a:t>‹#›</a:t>
            </a:fld>
            <a:endParaRPr lang="en-US" dirty="0"/>
          </a:p>
        </p:txBody>
      </p:sp>
    </p:spTree>
    <p:extLst>
      <p:ext uri="{BB962C8B-B14F-4D97-AF65-F5344CB8AC3E}">
        <p14:creationId xmlns:p14="http://schemas.microsoft.com/office/powerpoint/2010/main" val="16423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4B8D">
                    <a:tint val="75000"/>
                  </a:srgbClr>
                </a:solidFill>
              </a:rPr>
              <a:t>© 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9B57B789-4226-E548-B732-7B12F6E92EF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MS PGothic" charset="-128"/>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2282B3D7-768E-4A1E-B379-7C17EC0188A9}" type="slidenum">
              <a:rPr lang="en-US"/>
              <a:pPr>
                <a:defRPr/>
              </a:pPr>
              <a:t>‹#›</a:t>
            </a:fld>
            <a:endParaRPr lang="en-US" dirty="0"/>
          </a:p>
        </p:txBody>
      </p:sp>
    </p:spTree>
    <p:extLst>
      <p:ext uri="{BB962C8B-B14F-4D97-AF65-F5344CB8AC3E}">
        <p14:creationId xmlns:p14="http://schemas.microsoft.com/office/powerpoint/2010/main" val="550694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MS PGothic" charset="-128"/>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D13EF570-40CB-405E-AE95-1985662C1C8E}" type="slidenum">
              <a:rPr lang="en-US"/>
              <a:pPr>
                <a:defRPr/>
              </a:pPr>
              <a:t>‹#›</a:t>
            </a:fld>
            <a:endParaRPr lang="en-US" dirty="0"/>
          </a:p>
        </p:txBody>
      </p:sp>
    </p:spTree>
    <p:extLst>
      <p:ext uri="{BB962C8B-B14F-4D97-AF65-F5344CB8AC3E}">
        <p14:creationId xmlns:p14="http://schemas.microsoft.com/office/powerpoint/2010/main" val="2470157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A8C0BA6B-9516-4CE0-89E8-B37EE72E9330}" type="slidenum">
              <a:rPr lang="en-US"/>
              <a:pPr>
                <a:defRPr/>
              </a:pPr>
              <a:t>‹#›</a:t>
            </a:fld>
            <a:endParaRPr lang="en-US" dirty="0"/>
          </a:p>
        </p:txBody>
      </p:sp>
    </p:spTree>
    <p:extLst>
      <p:ext uri="{BB962C8B-B14F-4D97-AF65-F5344CB8AC3E}">
        <p14:creationId xmlns:p14="http://schemas.microsoft.com/office/powerpoint/2010/main" val="1647736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F77C623E-7D7A-439F-83C4-71B4CCD568DF}" type="slidenum">
              <a:rPr lang="en-US"/>
              <a:pPr>
                <a:defRPr/>
              </a:pPr>
              <a:t>‹#›</a:t>
            </a:fld>
            <a:endParaRPr lang="en-US" dirty="0"/>
          </a:p>
        </p:txBody>
      </p:sp>
    </p:spTree>
    <p:extLst>
      <p:ext uri="{BB962C8B-B14F-4D97-AF65-F5344CB8AC3E}">
        <p14:creationId xmlns:p14="http://schemas.microsoft.com/office/powerpoint/2010/main" val="3145367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CAACDE08-DE0E-864C-8804-2F151B70AA06}"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0EC44105-0553-BD4D-A38E-518598083D61}"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AF08F957-848D-4544-AF2C-F3B2D531DB6B}"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a:defRPr/>
            </a:lvl1pPr>
          </a:lstStyle>
          <a:p>
            <a:pPr>
              <a:defRPr/>
            </a:pPr>
            <a:fld id="{6EF21DF6-53E4-2447-B2F0-BFF1D805F719}"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a:defRPr/>
            </a:lvl1pPr>
          </a:lstStyle>
          <a:p>
            <a:pPr>
              <a:defRPr/>
            </a:pPr>
            <a:fld id="{9B9B5021-72FD-D648-8B32-46071F964DEA}"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a:defRPr/>
            </a:lvl1pPr>
          </a:lstStyle>
          <a:p>
            <a:pPr>
              <a:defRPr/>
            </a:pPr>
            <a:fld id="{DB1049D9-3E12-394B-AFDC-84BF373CAF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dirty="0">
                <a:solidFill>
                  <a:srgbClr val="004B8D">
                    <a:tint val="75000"/>
                  </a:srgbClr>
                </a:solidFill>
              </a:rPr>
              <a:t>© 2018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a:defRPr/>
            </a:lvl1pPr>
          </a:lstStyle>
          <a:p>
            <a:pPr>
              <a:defRPr/>
            </a:pPr>
            <a:fld id="{46DC894B-4DDD-F541-BB80-3AA43CE5EAED}"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a:defRPr/>
            </a:lvl1pPr>
          </a:lstStyle>
          <a:p>
            <a:pPr>
              <a:defRPr/>
            </a:pPr>
            <a:fld id="{2B953170-98E7-BF40-A60C-A14DE37CCF99}"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srgbClr val="004B8D"/>
                </a:solidFill>
                <a:latin typeface="Arial" charset="0"/>
                <a:ea typeface="MS PGothic" charset="-128"/>
              </a:defRPr>
            </a:lvl1pPr>
          </a:lstStyle>
          <a:p>
            <a:pPr eaLnBrk="0" hangingPunct="0">
              <a:defRPr/>
            </a:pPr>
            <a:endParaRPr lang="en-US" dirty="0">
              <a:cs typeface=""/>
            </a:endParaRPr>
          </a:p>
        </p:txBody>
      </p:sp>
      <p:sp>
        <p:nvSpPr>
          <p:cNvPr id="6" name="Footer Placeholder 4"/>
          <p:cNvSpPr>
            <a:spLocks noGrp="1"/>
          </p:cNvSpPr>
          <p:nvPr>
            <p:ph type="ftr" sz="quarter" idx="11"/>
          </p:nvPr>
        </p:nvSpPr>
        <p:spPr/>
        <p:txBody>
          <a:bodyPr/>
          <a:lstStyle>
            <a:lvl1pPr>
              <a:defRPr/>
            </a:lvl1pPr>
          </a:lstStyle>
          <a:p>
            <a:pPr>
              <a:defRPr/>
            </a:pPr>
            <a:r>
              <a:rPr lang="en-US" dirty="0"/>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B3AB131B-600C-F745-B3E1-B94918796335}"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srgbClr val="004B8D"/>
                </a:solidFill>
                <a:latin typeface="Arial" charset="0"/>
                <a:ea typeface="MS PGothic" charset="-128"/>
              </a:defRPr>
            </a:lvl1pPr>
          </a:lstStyle>
          <a:p>
            <a:pPr eaLnBrk="0" hangingPunct="0">
              <a:defRPr/>
            </a:pPr>
            <a:endParaRPr lang="en-US" dirty="0">
              <a:cs typeface=""/>
            </a:endParaRPr>
          </a:p>
        </p:txBody>
      </p:sp>
      <p:sp>
        <p:nvSpPr>
          <p:cNvPr id="6" name="Footer Placeholder 4"/>
          <p:cNvSpPr>
            <a:spLocks noGrp="1"/>
          </p:cNvSpPr>
          <p:nvPr>
            <p:ph type="ftr" sz="quarter" idx="11"/>
          </p:nvPr>
        </p:nvSpPr>
        <p:spPr/>
        <p:txBody>
          <a:bodyPr/>
          <a:lstStyle>
            <a:lvl1pPr>
              <a:defRPr/>
            </a:lvl1pPr>
          </a:lstStyle>
          <a:p>
            <a:pPr>
              <a:defRPr/>
            </a:pPr>
            <a:r>
              <a:rPr lang="en-US" dirty="0"/>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AA3C8355-6B98-A44C-9B93-F971E8E924CD}"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0694759A-29D7-9445-8FC8-434E8F9B68DB}"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35C3A99F-95B2-4F43-8DB6-E5D6951B5C74}"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FB96DABD-B368-CB4C-B449-59DE91807B39}" type="slidenum">
              <a:rPr lang="en-US" altLang="en-US"/>
              <a:pPr>
                <a:defRPr/>
              </a:pPr>
              <a:t>‹#›</a:t>
            </a:fld>
            <a:endParaRPr lang="en-US"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96B9C377-311F-EA4E-A9FD-712CD3E281C8}" type="slidenum">
              <a:rPr lang="en-US" altLang="en-US"/>
              <a:pPr>
                <a:defRPr/>
              </a:pPr>
              <a:t>‹#›</a:t>
            </a:fld>
            <a:endParaRPr lang="en-US"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732B5C96-BECA-6F42-A570-9D0D414A5525}" type="slidenum">
              <a:rPr lang="en-US" altLang="en-US"/>
              <a:pPr>
                <a:defRPr/>
              </a:pPr>
              <a:t>‹#›</a:t>
            </a:fld>
            <a:endParaRPr lang="en-US"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a:defRPr/>
            </a:lvl1pPr>
          </a:lstStyle>
          <a:p>
            <a:pPr>
              <a:defRPr/>
            </a:pPr>
            <a:fld id="{F2682B82-EA6E-EA40-9F9F-7EB523281CD8}" type="slidenum">
              <a:rPr lang="en-US" altLang="en-US"/>
              <a:pPr>
                <a:defRPr/>
              </a:pPr>
              <a:t>‹#›</a:t>
            </a:fld>
            <a:endParaRPr lang="en-US"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a:defRPr/>
            </a:lvl1pPr>
          </a:lstStyle>
          <a:p>
            <a:pPr>
              <a:defRPr/>
            </a:pPr>
            <a:fld id="{BC5D84B7-0391-864A-9523-9DEA4B045753}"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dirty="0">
                <a:solidFill>
                  <a:srgbClr val="004B8D">
                    <a:tint val="75000"/>
                  </a:srgbClr>
                </a:solidFill>
              </a:rPr>
              <a:t>© 2018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a:defRPr/>
            </a:lvl1pPr>
          </a:lstStyle>
          <a:p>
            <a:pPr>
              <a:defRPr/>
            </a:pPr>
            <a:fld id="{F3B7B985-2CAA-CC41-9A56-698422CDE56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a:defRPr/>
            </a:lvl1pPr>
          </a:lstStyle>
          <a:p>
            <a:pPr>
              <a:defRPr/>
            </a:pPr>
            <a:fld id="{25EE8CA3-7DCD-8347-8937-40B1244BD20A}" type="slidenum">
              <a:rPr lang="en-US" altLang="en-US"/>
              <a:pPr>
                <a:defRPr/>
              </a:pPr>
              <a:t>‹#›</a:t>
            </a:fld>
            <a:endParaRPr lang="en-US"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a:defRPr/>
            </a:lvl1pPr>
          </a:lstStyle>
          <a:p>
            <a:pPr>
              <a:defRPr/>
            </a:pPr>
            <a:fld id="{8B60DCE9-0447-1D40-B874-9C1889EAF03A}" type="slidenum">
              <a:rPr lang="en-US" altLang="en-US"/>
              <a:pPr>
                <a:defRPr/>
              </a:pPr>
              <a:t>‹#›</a:t>
            </a:fld>
            <a:endParaRPr lang="en-US"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0"/>
                <a:cs typeface="MS PGothic" charset="0"/>
              </a:defRPr>
            </a:lvl1pPr>
          </a:lstStyle>
          <a:p>
            <a:pPr eaLnBrk="0" hangingPunct="0">
              <a:defRPr/>
            </a:pPr>
            <a:endParaRPr lang="en-US" dirty="0">
              <a:solidFill>
                <a:srgbClr val="004B8D"/>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dirty="0"/>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00107E71-798D-E14E-AB1E-474698FD6734}" type="slidenum">
              <a:rPr lang="en-US" altLang="en-US"/>
              <a:pPr>
                <a:defRPr/>
              </a:pPr>
              <a:t>‹#›</a:t>
            </a:fld>
            <a:endParaRPr lang="en-US"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0"/>
                <a:cs typeface="MS PGothic" charset="0"/>
              </a:defRPr>
            </a:lvl1pPr>
          </a:lstStyle>
          <a:p>
            <a:pPr eaLnBrk="0" hangingPunct="0">
              <a:defRPr/>
            </a:pPr>
            <a:endParaRPr lang="en-US" dirty="0">
              <a:solidFill>
                <a:srgbClr val="004B8D"/>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en-US" dirty="0"/>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1CAFFD32-73CA-AA4C-AA69-39DAB9C8A5AD}" type="slidenum">
              <a:rPr lang="en-US" altLang="en-US"/>
              <a:pPr>
                <a:defRPr/>
              </a:pPr>
              <a:t>‹#›</a:t>
            </a:fld>
            <a:endParaRPr lang="en-US"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F3E88C7C-3C8B-464A-87F5-11365A1F5562}" type="slidenum">
              <a:rPr lang="en-US" altLang="en-US"/>
              <a:pPr>
                <a:defRPr/>
              </a:pPr>
              <a:t>‹#›</a:t>
            </a:fld>
            <a:endParaRPr lang="en-US"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lt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813CC12B-D448-7743-B9A7-252B5CCAB806}" type="slidenum">
              <a:rPr lang="en-US" altLang="en-US"/>
              <a:pPr>
                <a:defRPr/>
              </a:pPr>
              <a:t>‹#›</a:t>
            </a:fld>
            <a:endParaRPr lang="en-US"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CECEBE14-349B-144C-BA61-3C3131FABEB3}"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67302004-3E77-EF40-B746-E85C69C087A6}"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1E7E12C8-0F2F-1C47-8F64-7553F42E705F}"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a:defRPr/>
            </a:lvl1pPr>
          </a:lstStyle>
          <a:p>
            <a:pPr>
              <a:defRPr/>
            </a:pPr>
            <a:fld id="{2C7FBE64-6BFE-B84A-8176-5844CFFD9F6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solidFill>
                  <a:srgbClr val="004B8D">
                    <a:tint val="75000"/>
                  </a:srgbClr>
                </a:solidFill>
              </a:rPr>
              <a:t>© 2018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a:defRPr/>
            </a:lvl1pPr>
          </a:lstStyle>
          <a:p>
            <a:pPr>
              <a:defRPr/>
            </a:pPr>
            <a:fld id="{06E46C21-775E-CD41-A619-83BD6AC5AD27}"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a:defRPr/>
            </a:lvl1pPr>
          </a:lstStyle>
          <a:p>
            <a:pPr>
              <a:defRPr/>
            </a:pPr>
            <a:fld id="{A7489682-2C7D-C44A-B72F-2B3D5FB0614D}"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a:defRPr/>
            </a:lvl1pPr>
          </a:lstStyle>
          <a:p>
            <a:pPr>
              <a:defRPr/>
            </a:pPr>
            <a:fld id="{4566C6C3-4B34-DC41-B7B9-116FA575CAE1}"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a:defRPr/>
            </a:lvl1pPr>
          </a:lstStyle>
          <a:p>
            <a:pPr>
              <a:defRPr/>
            </a:pPr>
            <a:fld id="{A32AC364-8A8F-CF45-A5C6-402DDD961433}"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srgbClr val="004B8D"/>
                </a:solidFill>
                <a:latin typeface="Arial" charset="0"/>
                <a:ea typeface="MS PGothic" charset="-128"/>
              </a:defRPr>
            </a:lvl1pPr>
          </a:lstStyle>
          <a:p>
            <a:pPr eaLnBrk="0" hangingPunct="0">
              <a:defRPr/>
            </a:pPr>
            <a:endParaRPr lang="en-US" dirty="0">
              <a:cs typeface=""/>
            </a:endParaRPr>
          </a:p>
        </p:txBody>
      </p:sp>
      <p:sp>
        <p:nvSpPr>
          <p:cNvPr id="6" name="Footer Placeholder 4"/>
          <p:cNvSpPr>
            <a:spLocks noGrp="1"/>
          </p:cNvSpPr>
          <p:nvPr>
            <p:ph type="ftr" sz="quarter" idx="11"/>
          </p:nvPr>
        </p:nvSpPr>
        <p:spPr/>
        <p:txBody>
          <a:bodyPr/>
          <a:lstStyle>
            <a:lvl1pPr>
              <a:defRPr/>
            </a:lvl1pPr>
          </a:lstStyle>
          <a:p>
            <a:pPr>
              <a:defRPr/>
            </a:pPr>
            <a:r>
              <a:rPr lang="en-US" dirty="0"/>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E86DD20F-0723-D345-8511-00DBC54AEF9E}"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srgbClr val="004B8D"/>
                </a:solidFill>
                <a:latin typeface="Arial" charset="0"/>
                <a:ea typeface="MS PGothic" charset="-128"/>
              </a:defRPr>
            </a:lvl1pPr>
          </a:lstStyle>
          <a:p>
            <a:pPr eaLnBrk="0" hangingPunct="0">
              <a:defRPr/>
            </a:pPr>
            <a:endParaRPr lang="en-US" dirty="0">
              <a:cs typeface=""/>
            </a:endParaRPr>
          </a:p>
        </p:txBody>
      </p:sp>
      <p:sp>
        <p:nvSpPr>
          <p:cNvPr id="6" name="Footer Placeholder 4"/>
          <p:cNvSpPr>
            <a:spLocks noGrp="1"/>
          </p:cNvSpPr>
          <p:nvPr>
            <p:ph type="ftr" sz="quarter" idx="11"/>
          </p:nvPr>
        </p:nvSpPr>
        <p:spPr/>
        <p:txBody>
          <a:bodyPr/>
          <a:lstStyle>
            <a:lvl1pPr>
              <a:defRPr/>
            </a:lvl1pPr>
          </a:lstStyle>
          <a:p>
            <a:pPr>
              <a:defRPr/>
            </a:pPr>
            <a:r>
              <a:rPr lang="en-US" dirty="0"/>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26EEB5C6-3BA9-F349-9881-96370F30A7D8}"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6FAB2C70-53D0-1F4C-A515-71C5958A99AE}"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a:defRPr/>
            </a:lvl1pPr>
          </a:lstStyle>
          <a:p>
            <a:pPr>
              <a:defRPr/>
            </a:pPr>
            <a:fld id="{7E8D80F8-4494-F047-8177-88AE882E587A}"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eaLnBrk="0" hangingPunct="0">
              <a:defRPr sz="950"/>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4A430782-16DE-354B-ACD3-9E2E6D9581EA}" type="slidenum">
              <a:rPr lang="en-US"/>
              <a:pPr>
                <a:defRPr/>
              </a:pPr>
              <a:t>‹#›</a:t>
            </a:fld>
            <a:endParaRPr lang="en-US" dirty="0"/>
          </a:p>
        </p:txBody>
      </p:sp>
    </p:spTree>
    <p:extLst>
      <p:ext uri="{BB962C8B-B14F-4D97-AF65-F5344CB8AC3E}">
        <p14:creationId xmlns:p14="http://schemas.microsoft.com/office/powerpoint/2010/main" val="2164358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eaLnBrk="0" hangingPunct="0">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09902FB5-3499-FD4D-BBEC-EE5B3651252E}" type="slidenum">
              <a:rPr lang="en-US"/>
              <a:pPr>
                <a:defRPr/>
              </a:pPr>
              <a:t>‹#›</a:t>
            </a:fld>
            <a:endParaRPr lang="en-US" dirty="0"/>
          </a:p>
        </p:txBody>
      </p:sp>
    </p:spTree>
    <p:extLst>
      <p:ext uri="{BB962C8B-B14F-4D97-AF65-F5344CB8AC3E}">
        <p14:creationId xmlns:p14="http://schemas.microsoft.com/office/powerpoint/2010/main" val="24650931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eaLnBrk="0" hangingPunct="0">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8ECEA139-3758-8E40-8F30-FA716A04AF10}" type="slidenum">
              <a:rPr lang="en-US"/>
              <a:pPr>
                <a:defRPr/>
              </a:pPr>
              <a:t>‹#›</a:t>
            </a:fld>
            <a:endParaRPr lang="en-US" dirty="0"/>
          </a:p>
        </p:txBody>
      </p:sp>
    </p:spTree>
    <p:extLst>
      <p:ext uri="{BB962C8B-B14F-4D97-AF65-F5344CB8AC3E}">
        <p14:creationId xmlns:p14="http://schemas.microsoft.com/office/powerpoint/2010/main" val="65591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4B8D">
                    <a:tint val="75000"/>
                  </a:srgbClr>
                </a:solidFill>
              </a:rPr>
              <a:t>© 2018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a:defRPr/>
            </a:lvl1pPr>
          </a:lstStyle>
          <a:p>
            <a:pPr>
              <a:defRPr/>
            </a:pPr>
            <a:fld id="{38B5789A-C791-A84A-9332-DA5A8ED8261B}"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eaLnBrk="0" hangingPunct="0">
              <a:defRPr/>
            </a:lvl1pPr>
          </a:lstStyle>
          <a:p>
            <a:pPr>
              <a:defRPr/>
            </a:pPr>
            <a:r>
              <a:rPr lang="en-US" dirty="0"/>
              <a:t>@2018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58DB7037-D8EE-0B45-98CC-74C0A1AFBF0A}" type="slidenum">
              <a:rPr lang="en-US"/>
              <a:pPr>
                <a:defRPr/>
              </a:pPr>
              <a:t>‹#›</a:t>
            </a:fld>
            <a:endParaRPr lang="en-US" dirty="0"/>
          </a:p>
        </p:txBody>
      </p:sp>
    </p:spTree>
    <p:extLst>
      <p:ext uri="{BB962C8B-B14F-4D97-AF65-F5344CB8AC3E}">
        <p14:creationId xmlns:p14="http://schemas.microsoft.com/office/powerpoint/2010/main" val="41570223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eaLnBrk="0" hangingPunct="0">
              <a:defRPr/>
            </a:lvl1pPr>
          </a:lstStyle>
          <a:p>
            <a:pPr>
              <a:defRPr/>
            </a:pPr>
            <a:r>
              <a:rPr lang="en-US" dirty="0"/>
              <a:t>@2018 HealthInfoNet (HIN) – All Rights Reserved HIN Proprietary – Not for Redistribution </a:t>
            </a:r>
          </a:p>
        </p:txBody>
      </p:sp>
      <p:sp>
        <p:nvSpPr>
          <p:cNvPr id="8"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DA40860A-D52E-9548-A58F-B952E5A2A182}" type="slidenum">
              <a:rPr lang="en-US"/>
              <a:pPr>
                <a:defRPr/>
              </a:pPr>
              <a:t>‹#›</a:t>
            </a:fld>
            <a:endParaRPr lang="en-US" dirty="0"/>
          </a:p>
        </p:txBody>
      </p:sp>
    </p:spTree>
    <p:extLst>
      <p:ext uri="{BB962C8B-B14F-4D97-AF65-F5344CB8AC3E}">
        <p14:creationId xmlns:p14="http://schemas.microsoft.com/office/powerpoint/2010/main" val="38990204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eaLnBrk="0" hangingPunct="0">
              <a:defRPr/>
            </a:lvl1pPr>
          </a:lstStyle>
          <a:p>
            <a:pPr>
              <a:defRPr/>
            </a:pPr>
            <a:r>
              <a:rPr lang="en-US" dirty="0"/>
              <a:t>@2018 HealthInfoNet (HIN) – All Rights Reserved HIN Proprietary – Not for Redistribution </a:t>
            </a:r>
          </a:p>
        </p:txBody>
      </p:sp>
      <p:sp>
        <p:nvSpPr>
          <p:cNvPr id="4"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C9AAE63D-0C7B-4A4E-8188-CAEA0826964D}" type="slidenum">
              <a:rPr lang="en-US"/>
              <a:pPr>
                <a:defRPr/>
              </a:pPr>
              <a:t>‹#›</a:t>
            </a:fld>
            <a:endParaRPr lang="en-US" dirty="0"/>
          </a:p>
        </p:txBody>
      </p:sp>
    </p:spTree>
    <p:extLst>
      <p:ext uri="{BB962C8B-B14F-4D97-AF65-F5344CB8AC3E}">
        <p14:creationId xmlns:p14="http://schemas.microsoft.com/office/powerpoint/2010/main" val="31176640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eaLnBrk="0" hangingPunct="0">
              <a:defRPr/>
            </a:lvl1pPr>
          </a:lstStyle>
          <a:p>
            <a:pPr>
              <a:defRPr/>
            </a:pPr>
            <a:r>
              <a:rPr lang="en-US" dirty="0"/>
              <a:t>@2018 HealthInfoNet (HIN) – All Rights Reserved HIN Proprietary – Not for Redistribution </a:t>
            </a:r>
          </a:p>
        </p:txBody>
      </p:sp>
      <p:sp>
        <p:nvSpPr>
          <p:cNvPr id="3"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9657FEBC-7608-D349-A405-E7BA43321FD1}" type="slidenum">
              <a:rPr lang="en-US"/>
              <a:pPr>
                <a:defRPr/>
              </a:pPr>
              <a:t>‹#›</a:t>
            </a:fld>
            <a:endParaRPr lang="en-US" dirty="0"/>
          </a:p>
        </p:txBody>
      </p:sp>
    </p:spTree>
    <p:extLst>
      <p:ext uri="{BB962C8B-B14F-4D97-AF65-F5344CB8AC3E}">
        <p14:creationId xmlns:p14="http://schemas.microsoft.com/office/powerpoint/2010/main" val="34241456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vl1pPr>
          </a:lstStyle>
          <a:p>
            <a:pPr>
              <a:defRPr/>
            </a:pPr>
            <a:r>
              <a:rPr lang="en-US" dirty="0"/>
              <a:t>@2018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5FE0C296-803C-524E-AEE3-2EAEC90B793E}" type="slidenum">
              <a:rPr lang="en-US"/>
              <a:pPr>
                <a:defRPr/>
              </a:pPr>
              <a:t>‹#›</a:t>
            </a:fld>
            <a:endParaRPr lang="en-US" dirty="0"/>
          </a:p>
        </p:txBody>
      </p:sp>
    </p:spTree>
    <p:extLst>
      <p:ext uri="{BB962C8B-B14F-4D97-AF65-F5344CB8AC3E}">
        <p14:creationId xmlns:p14="http://schemas.microsoft.com/office/powerpoint/2010/main" val="264769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vl1pPr>
          </a:lstStyle>
          <a:p>
            <a:pPr>
              <a:defRPr/>
            </a:pPr>
            <a:r>
              <a:rPr lang="en-US" dirty="0"/>
              <a:t>@2018 HealthInfoNet (HIN) – All Rights Reserved HIN Proprietary – Not for Redistribution </a:t>
            </a:r>
          </a:p>
        </p:txBody>
      </p:sp>
      <p:sp>
        <p:nvSpPr>
          <p:cNvPr id="6"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502A9A52-3B29-E448-9BD1-FFF241C9575E}" type="slidenum">
              <a:rPr lang="en-US"/>
              <a:pPr>
                <a:defRPr/>
              </a:pPr>
              <a:t>‹#›</a:t>
            </a:fld>
            <a:endParaRPr lang="en-US" dirty="0"/>
          </a:p>
        </p:txBody>
      </p:sp>
    </p:spTree>
    <p:extLst>
      <p:ext uri="{BB962C8B-B14F-4D97-AF65-F5344CB8AC3E}">
        <p14:creationId xmlns:p14="http://schemas.microsoft.com/office/powerpoint/2010/main" val="36403061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eaLnBrk="0" hangingPunct="0">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3E992AF2-FD56-8F44-B6DC-DA8F74DBAE11}" type="slidenum">
              <a:rPr lang="en-US"/>
              <a:pPr>
                <a:defRPr/>
              </a:pPr>
              <a:t>‹#›</a:t>
            </a:fld>
            <a:endParaRPr lang="en-US" dirty="0"/>
          </a:p>
        </p:txBody>
      </p:sp>
    </p:spTree>
    <p:extLst>
      <p:ext uri="{BB962C8B-B14F-4D97-AF65-F5344CB8AC3E}">
        <p14:creationId xmlns:p14="http://schemas.microsoft.com/office/powerpoint/2010/main" val="26293367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eaLnBrk="0" hangingPunct="0">
              <a:defRPr/>
            </a:lvl1pPr>
          </a:lstStyle>
          <a:p>
            <a:pPr>
              <a:defRPr/>
            </a:pPr>
            <a:r>
              <a:rPr lang="en-US" dirty="0"/>
              <a:t>@2018 HealthInfoNet (HIN) – All Rights Reserved HIN Proprietary – Not for Redistribution </a:t>
            </a:r>
          </a:p>
        </p:txBody>
      </p:sp>
      <p:sp>
        <p:nvSpPr>
          <p:cNvPr id="5" name="Slide Number Placeholder 5"/>
          <p:cNvSpPr>
            <a:spLocks noGrp="1"/>
          </p:cNvSpPr>
          <p:nvPr>
            <p:ph type="sldNum" sz="quarter" idx="11"/>
          </p:nvPr>
        </p:nvSpPr>
        <p:spPr/>
        <p:txBody>
          <a:bodyPr/>
          <a:lstStyle>
            <a:lvl1pPr eaLnBrk="0" hangingPunct="0">
              <a:defRPr>
                <a:ea typeface="MS PGothic" charset="-128"/>
                <a:cs typeface="+mn-cs"/>
              </a:defRPr>
            </a:lvl1pPr>
          </a:lstStyle>
          <a:p>
            <a:pPr>
              <a:defRPr/>
            </a:pPr>
            <a:fld id="{1451EF92-C7A6-B843-A088-BBC0A052FC8D}" type="slidenum">
              <a:rPr lang="en-US"/>
              <a:pPr>
                <a:defRPr/>
              </a:pPr>
              <a:t>‹#›</a:t>
            </a:fld>
            <a:endParaRPr lang="en-US" dirty="0"/>
          </a:p>
        </p:txBody>
      </p:sp>
    </p:spTree>
    <p:extLst>
      <p:ext uri="{BB962C8B-B14F-4D97-AF65-F5344CB8AC3E}">
        <p14:creationId xmlns:p14="http://schemas.microsoft.com/office/powerpoint/2010/main" val="1936083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a:extLst>
              <a:ext uri="{FF2B5EF4-FFF2-40B4-BE49-F238E27FC236}">
                <a16:creationId xmlns:a16="http://schemas.microsoft.com/office/drawing/2014/main" id="{C13E5692-9E6E-FF4F-A9C1-E924A87EBDF0}"/>
              </a:ext>
            </a:extLst>
          </p:cNvPr>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a:extLst>
              <a:ext uri="{FF2B5EF4-FFF2-40B4-BE49-F238E27FC236}">
                <a16:creationId xmlns:a16="http://schemas.microsoft.com/office/drawing/2014/main" id="{F7E682CB-CD66-3449-BD54-C8CAFA992D3F}"/>
              </a:ext>
            </a:extLst>
          </p:cNvPr>
          <p:cNvSpPr>
            <a:spLocks noGrp="1"/>
          </p:cNvSpPr>
          <p:nvPr>
            <p:ph type="sldNum" sz="quarter" idx="11"/>
          </p:nvPr>
        </p:nvSpPr>
        <p:spPr/>
        <p:txBody>
          <a:bodyPr/>
          <a:lstStyle>
            <a:lvl1pPr>
              <a:defRPr/>
            </a:lvl1pPr>
          </a:lstStyle>
          <a:p>
            <a:pPr>
              <a:defRPr/>
            </a:pPr>
            <a:fld id="{A7D83D00-7017-9A45-A72C-9EE8641E400B}" type="slidenum">
              <a:rPr lang="en-US"/>
              <a:pPr>
                <a:defRPr/>
              </a:pPr>
              <a:t>‹#›</a:t>
            </a:fld>
            <a:endParaRPr lang="en-US" dirty="0"/>
          </a:p>
        </p:txBody>
      </p:sp>
    </p:spTree>
    <p:extLst>
      <p:ext uri="{BB962C8B-B14F-4D97-AF65-F5344CB8AC3E}">
        <p14:creationId xmlns:p14="http://schemas.microsoft.com/office/powerpoint/2010/main" val="1313099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8456042A-ADCB-0240-BE3C-23E522DB4F68}"/>
              </a:ext>
            </a:extLst>
          </p:cNvPr>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a:extLst>
              <a:ext uri="{FF2B5EF4-FFF2-40B4-BE49-F238E27FC236}">
                <a16:creationId xmlns:a16="http://schemas.microsoft.com/office/drawing/2014/main" id="{2C0B0194-2333-7646-A96C-81C4A820DF77}"/>
              </a:ext>
            </a:extLst>
          </p:cNvPr>
          <p:cNvSpPr>
            <a:spLocks noGrp="1"/>
          </p:cNvSpPr>
          <p:nvPr>
            <p:ph type="sldNum" sz="quarter" idx="11"/>
          </p:nvPr>
        </p:nvSpPr>
        <p:spPr/>
        <p:txBody>
          <a:bodyPr/>
          <a:lstStyle>
            <a:lvl1pPr>
              <a:defRPr/>
            </a:lvl1pPr>
          </a:lstStyle>
          <a:p>
            <a:pPr>
              <a:defRPr/>
            </a:pPr>
            <a:fld id="{0C60E187-933C-0342-99E1-3BB6B9B0192A}" type="slidenum">
              <a:rPr lang="en-US"/>
              <a:pPr>
                <a:defRPr/>
              </a:pPr>
              <a:t>‹#›</a:t>
            </a:fld>
            <a:endParaRPr lang="en-US" dirty="0"/>
          </a:p>
        </p:txBody>
      </p:sp>
    </p:spTree>
    <p:extLst>
      <p:ext uri="{BB962C8B-B14F-4D97-AF65-F5344CB8AC3E}">
        <p14:creationId xmlns:p14="http://schemas.microsoft.com/office/powerpoint/2010/main" val="370090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endParaRPr lang="en-US" dirty="0">
              <a:solidFill>
                <a:srgbClr val="004B8D"/>
              </a:solidFill>
              <a:ea typeface="MS PGothic" charset="-128"/>
              <a:cs typeface=""/>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srgbClr val="004B8D">
                    <a:tint val="75000"/>
                  </a:srgbClr>
                </a:solidFill>
              </a:rPr>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84A6394B-B00A-1A48-B842-9406DA7C999F}"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AB0728DE-AFA1-2A44-9424-F0549E49DBDF}"/>
              </a:ext>
            </a:extLst>
          </p:cNvPr>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a:extLst>
              <a:ext uri="{FF2B5EF4-FFF2-40B4-BE49-F238E27FC236}">
                <a16:creationId xmlns:a16="http://schemas.microsoft.com/office/drawing/2014/main" id="{E75FA6AC-A0C7-EF43-B230-76DB822D9C80}"/>
              </a:ext>
            </a:extLst>
          </p:cNvPr>
          <p:cNvSpPr>
            <a:spLocks noGrp="1"/>
          </p:cNvSpPr>
          <p:nvPr>
            <p:ph type="sldNum" sz="quarter" idx="11"/>
          </p:nvPr>
        </p:nvSpPr>
        <p:spPr/>
        <p:txBody>
          <a:bodyPr/>
          <a:lstStyle>
            <a:lvl1pPr>
              <a:defRPr/>
            </a:lvl1pPr>
          </a:lstStyle>
          <a:p>
            <a:pPr>
              <a:defRPr/>
            </a:pPr>
            <a:fld id="{9BCD664F-489C-0B49-A690-A0E621FFCDBD}" type="slidenum">
              <a:rPr lang="en-US"/>
              <a:pPr>
                <a:defRPr/>
              </a:pPr>
              <a:t>‹#›</a:t>
            </a:fld>
            <a:endParaRPr lang="en-US" dirty="0"/>
          </a:p>
        </p:txBody>
      </p:sp>
    </p:spTree>
    <p:extLst>
      <p:ext uri="{BB962C8B-B14F-4D97-AF65-F5344CB8AC3E}">
        <p14:creationId xmlns:p14="http://schemas.microsoft.com/office/powerpoint/2010/main" val="17066821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53C5220-DAF9-794B-BE13-6550A0F74BFC}"/>
              </a:ext>
            </a:extLst>
          </p:cNvPr>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6" name="Slide Number Placeholder 5">
            <a:extLst>
              <a:ext uri="{FF2B5EF4-FFF2-40B4-BE49-F238E27FC236}">
                <a16:creationId xmlns:a16="http://schemas.microsoft.com/office/drawing/2014/main" id="{7174A8EF-C21D-1848-8C27-544023E62579}"/>
              </a:ext>
            </a:extLst>
          </p:cNvPr>
          <p:cNvSpPr>
            <a:spLocks noGrp="1"/>
          </p:cNvSpPr>
          <p:nvPr>
            <p:ph type="sldNum" sz="quarter" idx="11"/>
          </p:nvPr>
        </p:nvSpPr>
        <p:spPr/>
        <p:txBody>
          <a:bodyPr/>
          <a:lstStyle>
            <a:lvl1pPr>
              <a:defRPr/>
            </a:lvl1pPr>
          </a:lstStyle>
          <a:p>
            <a:pPr>
              <a:defRPr/>
            </a:pPr>
            <a:fld id="{698894A3-FC04-A34E-9332-B5B488BB92E8}" type="slidenum">
              <a:rPr lang="en-US"/>
              <a:pPr>
                <a:defRPr/>
              </a:pPr>
              <a:t>‹#›</a:t>
            </a:fld>
            <a:endParaRPr lang="en-US" dirty="0"/>
          </a:p>
        </p:txBody>
      </p:sp>
    </p:spTree>
    <p:extLst>
      <p:ext uri="{BB962C8B-B14F-4D97-AF65-F5344CB8AC3E}">
        <p14:creationId xmlns:p14="http://schemas.microsoft.com/office/powerpoint/2010/main" val="24796362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AC59A3B9-95F2-B94D-B2DF-E6D278062657}"/>
              </a:ext>
            </a:extLst>
          </p:cNvPr>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8" name="Slide Number Placeholder 5">
            <a:extLst>
              <a:ext uri="{FF2B5EF4-FFF2-40B4-BE49-F238E27FC236}">
                <a16:creationId xmlns:a16="http://schemas.microsoft.com/office/drawing/2014/main" id="{3C914BDE-6C89-F34F-BC3A-6E6D3431E4E9}"/>
              </a:ext>
            </a:extLst>
          </p:cNvPr>
          <p:cNvSpPr>
            <a:spLocks noGrp="1"/>
          </p:cNvSpPr>
          <p:nvPr>
            <p:ph type="sldNum" sz="quarter" idx="11"/>
          </p:nvPr>
        </p:nvSpPr>
        <p:spPr/>
        <p:txBody>
          <a:bodyPr/>
          <a:lstStyle>
            <a:lvl1pPr>
              <a:defRPr/>
            </a:lvl1pPr>
          </a:lstStyle>
          <a:p>
            <a:pPr>
              <a:defRPr/>
            </a:pPr>
            <a:fld id="{21C30489-95F3-3F47-9299-E07521DA3239}" type="slidenum">
              <a:rPr lang="en-US"/>
              <a:pPr>
                <a:defRPr/>
              </a:pPr>
              <a:t>‹#›</a:t>
            </a:fld>
            <a:endParaRPr lang="en-US" dirty="0"/>
          </a:p>
        </p:txBody>
      </p:sp>
    </p:spTree>
    <p:extLst>
      <p:ext uri="{BB962C8B-B14F-4D97-AF65-F5344CB8AC3E}">
        <p14:creationId xmlns:p14="http://schemas.microsoft.com/office/powerpoint/2010/main" val="899770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BAF149BF-0DC6-D74C-B4F3-D87CA3A014FE}"/>
              </a:ext>
            </a:extLst>
          </p:cNvPr>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4" name="Slide Number Placeholder 5">
            <a:extLst>
              <a:ext uri="{FF2B5EF4-FFF2-40B4-BE49-F238E27FC236}">
                <a16:creationId xmlns:a16="http://schemas.microsoft.com/office/drawing/2014/main" id="{F738F7DE-6BF9-4E49-85E3-A4AC9EF91AB4}"/>
              </a:ext>
            </a:extLst>
          </p:cNvPr>
          <p:cNvSpPr>
            <a:spLocks noGrp="1"/>
          </p:cNvSpPr>
          <p:nvPr>
            <p:ph type="sldNum" sz="quarter" idx="11"/>
          </p:nvPr>
        </p:nvSpPr>
        <p:spPr/>
        <p:txBody>
          <a:bodyPr/>
          <a:lstStyle>
            <a:lvl1pPr>
              <a:defRPr/>
            </a:lvl1pPr>
          </a:lstStyle>
          <a:p>
            <a:pPr>
              <a:defRPr/>
            </a:pPr>
            <a:fld id="{2D0E64AB-ADB4-C147-B8A3-56EDA1F863B9}" type="slidenum">
              <a:rPr lang="en-US"/>
              <a:pPr>
                <a:defRPr/>
              </a:pPr>
              <a:t>‹#›</a:t>
            </a:fld>
            <a:endParaRPr lang="en-US" dirty="0"/>
          </a:p>
        </p:txBody>
      </p:sp>
    </p:spTree>
    <p:extLst>
      <p:ext uri="{BB962C8B-B14F-4D97-AF65-F5344CB8AC3E}">
        <p14:creationId xmlns:p14="http://schemas.microsoft.com/office/powerpoint/2010/main" val="431908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AAE1377-3890-274F-AA7A-8E9077925047}"/>
              </a:ext>
            </a:extLst>
          </p:cNvPr>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3" name="Slide Number Placeholder 5">
            <a:extLst>
              <a:ext uri="{FF2B5EF4-FFF2-40B4-BE49-F238E27FC236}">
                <a16:creationId xmlns:a16="http://schemas.microsoft.com/office/drawing/2014/main" id="{1274F413-E626-9046-8538-613A0266F1D6}"/>
              </a:ext>
            </a:extLst>
          </p:cNvPr>
          <p:cNvSpPr>
            <a:spLocks noGrp="1"/>
          </p:cNvSpPr>
          <p:nvPr>
            <p:ph type="sldNum" sz="quarter" idx="11"/>
          </p:nvPr>
        </p:nvSpPr>
        <p:spPr/>
        <p:txBody>
          <a:bodyPr/>
          <a:lstStyle>
            <a:lvl1pPr>
              <a:defRPr/>
            </a:lvl1pPr>
          </a:lstStyle>
          <a:p>
            <a:pPr>
              <a:defRPr/>
            </a:pPr>
            <a:fld id="{A5569238-BFA5-414F-96EE-8835C0193AD5}" type="slidenum">
              <a:rPr lang="en-US"/>
              <a:pPr>
                <a:defRPr/>
              </a:pPr>
              <a:t>‹#›</a:t>
            </a:fld>
            <a:endParaRPr lang="en-US" dirty="0"/>
          </a:p>
        </p:txBody>
      </p:sp>
    </p:spTree>
    <p:extLst>
      <p:ext uri="{BB962C8B-B14F-4D97-AF65-F5344CB8AC3E}">
        <p14:creationId xmlns:p14="http://schemas.microsoft.com/office/powerpoint/2010/main" val="506908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969313E-D1DA-7446-AE04-D7B56441AB16}"/>
              </a:ext>
            </a:extLst>
          </p:cNvPr>
          <p:cNvSpPr>
            <a:spLocks noGrp="1"/>
          </p:cNvSpPr>
          <p:nvPr>
            <p:ph type="dt" sz="half" idx="10"/>
          </p:nvPr>
        </p:nvSpPr>
        <p:spPr>
          <a:xfrm>
            <a:off x="457200" y="6356350"/>
            <a:ext cx="2133600" cy="365125"/>
          </a:xfrm>
          <a:prstGeom prst="rect">
            <a:avLst/>
          </a:prstGeom>
        </p:spPr>
        <p:txBody>
          <a:bodyPr/>
          <a:lstStyle>
            <a:lvl1pPr>
              <a:defRPr>
                <a:latin typeface="Arial" charset="0"/>
                <a:ea typeface="MS PGothic" charset="-128"/>
              </a:defRPr>
            </a:lvl1pPr>
          </a:lstStyle>
          <a:p>
            <a:pPr>
              <a:defRPr/>
            </a:pPr>
            <a:endParaRPr lang="en-US" dirty="0"/>
          </a:p>
        </p:txBody>
      </p:sp>
      <p:sp>
        <p:nvSpPr>
          <p:cNvPr id="6" name="Footer Placeholder 4">
            <a:extLst>
              <a:ext uri="{FF2B5EF4-FFF2-40B4-BE49-F238E27FC236}">
                <a16:creationId xmlns:a16="http://schemas.microsoft.com/office/drawing/2014/main" id="{1983D1AF-7002-6E4B-9190-806D316E2AD5}"/>
              </a:ext>
            </a:extLst>
          </p:cNvPr>
          <p:cNvSpPr>
            <a:spLocks noGrp="1"/>
          </p:cNvSpPr>
          <p:nvPr>
            <p:ph type="ftr" sz="quarter" idx="11"/>
          </p:nvPr>
        </p:nvSpPr>
        <p:spPr/>
        <p:txBody>
          <a:bodyPr/>
          <a:lstStyle>
            <a:lvl1pPr>
              <a:defRPr/>
            </a:lvl1pPr>
          </a:lstStyle>
          <a:p>
            <a:pPr>
              <a:defRPr/>
            </a:pPr>
            <a:r>
              <a:rPr lang="en-US" dirty="0"/>
              <a:t>@2018 HealthInfoNet (HIN) – All Rights Reserved HIN Proprietary – Not for Redistribution </a:t>
            </a:r>
          </a:p>
        </p:txBody>
      </p:sp>
      <p:sp>
        <p:nvSpPr>
          <p:cNvPr id="7" name="Slide Number Placeholder 5">
            <a:extLst>
              <a:ext uri="{FF2B5EF4-FFF2-40B4-BE49-F238E27FC236}">
                <a16:creationId xmlns:a16="http://schemas.microsoft.com/office/drawing/2014/main" id="{70438673-546A-DC42-8746-AF56C11ECD69}"/>
              </a:ext>
            </a:extLst>
          </p:cNvPr>
          <p:cNvSpPr>
            <a:spLocks noGrp="1"/>
          </p:cNvSpPr>
          <p:nvPr>
            <p:ph type="sldNum" sz="quarter" idx="12"/>
          </p:nvPr>
        </p:nvSpPr>
        <p:spPr/>
        <p:txBody>
          <a:bodyPr/>
          <a:lstStyle>
            <a:lvl1pPr>
              <a:defRPr/>
            </a:lvl1pPr>
          </a:lstStyle>
          <a:p>
            <a:pPr>
              <a:defRPr/>
            </a:pPr>
            <a:fld id="{584DE323-35BA-254F-B646-8F0797ED7484}" type="slidenum">
              <a:rPr lang="en-US"/>
              <a:pPr>
                <a:defRPr/>
              </a:pPr>
              <a:t>‹#›</a:t>
            </a:fld>
            <a:endParaRPr lang="en-US" dirty="0"/>
          </a:p>
        </p:txBody>
      </p:sp>
    </p:spTree>
    <p:extLst>
      <p:ext uri="{BB962C8B-B14F-4D97-AF65-F5344CB8AC3E}">
        <p14:creationId xmlns:p14="http://schemas.microsoft.com/office/powerpoint/2010/main" val="7836677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6A93672-968C-0343-A5D1-62F17CE9EF2F}"/>
              </a:ext>
            </a:extLst>
          </p:cNvPr>
          <p:cNvSpPr>
            <a:spLocks noGrp="1"/>
          </p:cNvSpPr>
          <p:nvPr>
            <p:ph type="dt" sz="half" idx="10"/>
          </p:nvPr>
        </p:nvSpPr>
        <p:spPr>
          <a:xfrm>
            <a:off x="457200" y="6356350"/>
            <a:ext cx="2133600" cy="365125"/>
          </a:xfrm>
          <a:prstGeom prst="rect">
            <a:avLst/>
          </a:prstGeom>
        </p:spPr>
        <p:txBody>
          <a:bodyPr/>
          <a:lstStyle>
            <a:lvl1pPr>
              <a:defRPr>
                <a:latin typeface="Arial" charset="0"/>
                <a:ea typeface="MS PGothic" charset="-128"/>
              </a:defRPr>
            </a:lvl1pPr>
          </a:lstStyle>
          <a:p>
            <a:pPr>
              <a:defRPr/>
            </a:pPr>
            <a:endParaRPr lang="en-US" dirty="0"/>
          </a:p>
        </p:txBody>
      </p:sp>
      <p:sp>
        <p:nvSpPr>
          <p:cNvPr id="6" name="Footer Placeholder 4">
            <a:extLst>
              <a:ext uri="{FF2B5EF4-FFF2-40B4-BE49-F238E27FC236}">
                <a16:creationId xmlns:a16="http://schemas.microsoft.com/office/drawing/2014/main" id="{BD6D0477-DF34-B341-B5E2-BF42DD04285D}"/>
              </a:ext>
            </a:extLst>
          </p:cNvPr>
          <p:cNvSpPr>
            <a:spLocks noGrp="1"/>
          </p:cNvSpPr>
          <p:nvPr>
            <p:ph type="ftr" sz="quarter" idx="11"/>
          </p:nvPr>
        </p:nvSpPr>
        <p:spPr/>
        <p:txBody>
          <a:bodyPr/>
          <a:lstStyle>
            <a:lvl1pPr>
              <a:defRPr/>
            </a:lvl1pPr>
          </a:lstStyle>
          <a:p>
            <a:pPr>
              <a:defRPr/>
            </a:pPr>
            <a:r>
              <a:rPr lang="en-US" dirty="0"/>
              <a:t>@2018 HealthInfoNet (HIN) – All Rights Reserved HIN Proprietary – Not for Redistribution </a:t>
            </a:r>
          </a:p>
        </p:txBody>
      </p:sp>
      <p:sp>
        <p:nvSpPr>
          <p:cNvPr id="7" name="Slide Number Placeholder 5">
            <a:extLst>
              <a:ext uri="{FF2B5EF4-FFF2-40B4-BE49-F238E27FC236}">
                <a16:creationId xmlns:a16="http://schemas.microsoft.com/office/drawing/2014/main" id="{A39470AB-0C40-7A45-ACF9-F34DA89E2D93}"/>
              </a:ext>
            </a:extLst>
          </p:cNvPr>
          <p:cNvSpPr>
            <a:spLocks noGrp="1"/>
          </p:cNvSpPr>
          <p:nvPr>
            <p:ph type="sldNum" sz="quarter" idx="12"/>
          </p:nvPr>
        </p:nvSpPr>
        <p:spPr/>
        <p:txBody>
          <a:bodyPr/>
          <a:lstStyle>
            <a:lvl1pPr>
              <a:defRPr/>
            </a:lvl1pPr>
          </a:lstStyle>
          <a:p>
            <a:pPr>
              <a:defRPr/>
            </a:pPr>
            <a:fld id="{E185B6CF-CEF3-2248-A916-F9ED358C48FA}" type="slidenum">
              <a:rPr lang="en-US"/>
              <a:pPr>
                <a:defRPr/>
              </a:pPr>
              <a:t>‹#›</a:t>
            </a:fld>
            <a:endParaRPr lang="en-US" dirty="0"/>
          </a:p>
        </p:txBody>
      </p:sp>
    </p:spTree>
    <p:extLst>
      <p:ext uri="{BB962C8B-B14F-4D97-AF65-F5344CB8AC3E}">
        <p14:creationId xmlns:p14="http://schemas.microsoft.com/office/powerpoint/2010/main" val="8077424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566A1DE8-1B19-6747-A985-3D4CB8E01DBB}"/>
              </a:ext>
            </a:extLst>
          </p:cNvPr>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a:extLst>
              <a:ext uri="{FF2B5EF4-FFF2-40B4-BE49-F238E27FC236}">
                <a16:creationId xmlns:a16="http://schemas.microsoft.com/office/drawing/2014/main" id="{EA2D45D7-1852-684D-A2BB-CB96177E1887}"/>
              </a:ext>
            </a:extLst>
          </p:cNvPr>
          <p:cNvSpPr>
            <a:spLocks noGrp="1"/>
          </p:cNvSpPr>
          <p:nvPr>
            <p:ph type="sldNum" sz="quarter" idx="11"/>
          </p:nvPr>
        </p:nvSpPr>
        <p:spPr/>
        <p:txBody>
          <a:bodyPr/>
          <a:lstStyle>
            <a:lvl1pPr>
              <a:defRPr/>
            </a:lvl1pPr>
          </a:lstStyle>
          <a:p>
            <a:pPr>
              <a:defRPr/>
            </a:pPr>
            <a:fld id="{8605AA56-47A5-AF4B-B112-7D618CB0374E}" type="slidenum">
              <a:rPr lang="en-US"/>
              <a:pPr>
                <a:defRPr/>
              </a:pPr>
              <a:t>‹#›</a:t>
            </a:fld>
            <a:endParaRPr lang="en-US" dirty="0"/>
          </a:p>
        </p:txBody>
      </p:sp>
    </p:spTree>
    <p:extLst>
      <p:ext uri="{BB962C8B-B14F-4D97-AF65-F5344CB8AC3E}">
        <p14:creationId xmlns:p14="http://schemas.microsoft.com/office/powerpoint/2010/main" val="383327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3DB9B6F1-840B-414C-A466-DEA1B3E10FEC}"/>
              </a:ext>
            </a:extLst>
          </p:cNvPr>
          <p:cNvSpPr>
            <a:spLocks noGrp="1"/>
          </p:cNvSpPr>
          <p:nvPr>
            <p:ph type="ftr" sz="quarter" idx="10"/>
          </p:nvPr>
        </p:nvSpPr>
        <p:spPr/>
        <p:txBody>
          <a:bodyPr/>
          <a:lstStyle>
            <a:lvl1pPr>
              <a:defRPr/>
            </a:lvl1pPr>
          </a:lstStyle>
          <a:p>
            <a:pPr>
              <a:defRPr/>
            </a:pPr>
            <a:r>
              <a:rPr lang="en-US" dirty="0"/>
              <a:t>@2018 HealthInfoNet (HIN) – All Rights Reserved HIN Proprietary – Not for Redistribution </a:t>
            </a:r>
          </a:p>
        </p:txBody>
      </p:sp>
      <p:sp>
        <p:nvSpPr>
          <p:cNvPr id="5" name="Slide Number Placeholder 5">
            <a:extLst>
              <a:ext uri="{FF2B5EF4-FFF2-40B4-BE49-F238E27FC236}">
                <a16:creationId xmlns:a16="http://schemas.microsoft.com/office/drawing/2014/main" id="{3BFD3CBC-820A-214C-B860-948D6868B15E}"/>
              </a:ext>
            </a:extLst>
          </p:cNvPr>
          <p:cNvSpPr>
            <a:spLocks noGrp="1"/>
          </p:cNvSpPr>
          <p:nvPr>
            <p:ph type="sldNum" sz="quarter" idx="11"/>
          </p:nvPr>
        </p:nvSpPr>
        <p:spPr/>
        <p:txBody>
          <a:bodyPr/>
          <a:lstStyle>
            <a:lvl1pPr>
              <a:defRPr/>
            </a:lvl1pPr>
          </a:lstStyle>
          <a:p>
            <a:pPr>
              <a:defRPr/>
            </a:pPr>
            <a:fld id="{02578776-488A-D74A-8832-2860591ECEC6}" type="slidenum">
              <a:rPr lang="en-US"/>
              <a:pPr>
                <a:defRPr/>
              </a:pPr>
              <a:t>‹#›</a:t>
            </a:fld>
            <a:endParaRPr lang="en-US" dirty="0"/>
          </a:p>
        </p:txBody>
      </p:sp>
    </p:spTree>
    <p:extLst>
      <p:ext uri="{BB962C8B-B14F-4D97-AF65-F5344CB8AC3E}">
        <p14:creationId xmlns:p14="http://schemas.microsoft.com/office/powerpoint/2010/main" val="398764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endParaRPr lang="en-US" dirty="0">
              <a:solidFill>
                <a:srgbClr val="004B8D"/>
              </a:solidFill>
              <a:ea typeface="MS PGothic" charset="-128"/>
              <a:cs typeface=""/>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srgbClr val="004B8D">
                    <a:tint val="75000"/>
                  </a:srgbClr>
                </a:solidFill>
              </a:rPr>
              <a:t>@2018 HealthInfoNet (HIN) – All Rights Reserved HIN Proprietary – Not for Redistribution </a:t>
            </a:r>
          </a:p>
        </p:txBody>
      </p:sp>
      <p:sp>
        <p:nvSpPr>
          <p:cNvPr id="7" name="Slide Number Placeholder 5"/>
          <p:cNvSpPr>
            <a:spLocks noGrp="1"/>
          </p:cNvSpPr>
          <p:nvPr>
            <p:ph type="sldNum" sz="quarter" idx="12"/>
          </p:nvPr>
        </p:nvSpPr>
        <p:spPr/>
        <p:txBody>
          <a:bodyPr/>
          <a:lstStyle>
            <a:lvl1pPr>
              <a:defRPr/>
            </a:lvl1pPr>
          </a:lstStyle>
          <a:p>
            <a:pPr>
              <a:defRPr/>
            </a:pPr>
            <a:fld id="{EF027DB9-9DD8-F440-AECC-DB1B4E664D7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b="2000"/>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50">
                <a:solidFill>
                  <a:schemeClr val="tx1">
                    <a:tint val="75000"/>
                  </a:schemeClr>
                </a:solidFill>
                <a:latin typeface="+mn-lt"/>
                <a:ea typeface="+mn-ea"/>
                <a:cs typeface="+mn-cs"/>
              </a:defRPr>
            </a:lvl1pPr>
          </a:lstStyle>
          <a:p>
            <a:pPr eaLnBrk="0" hangingPunct="0">
              <a:defRPr/>
            </a:pPr>
            <a:r>
              <a:rPr lang="en-US" dirty="0">
                <a:solidFill>
                  <a:srgbClr val="004B8D">
                    <a:tint val="75000"/>
                  </a:srgbClr>
                </a:solidFill>
              </a:rPr>
              <a:t>© 2018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6B3"/>
                </a:solidFill>
                <a:latin typeface="Helvetica" charset="0"/>
              </a:defRPr>
            </a:lvl1pPr>
          </a:lstStyle>
          <a:p>
            <a:pPr eaLnBrk="0" hangingPunct="0">
              <a:defRPr/>
            </a:pPr>
            <a:fld id="{C6284E41-720B-B449-AA54-79630179B95C}" type="slidenum">
              <a:rPr lang="en-US">
                <a:ea typeface="MS PGothic" charset="-128"/>
                <a:cs typeface=""/>
              </a:rPr>
              <a:pPr eaLnBrk="0" hangingPunct="0">
                <a:defRPr/>
              </a:pPr>
              <a:t>‹#›</a:t>
            </a:fld>
            <a:endParaRPr lang="en-US" dirty="0">
              <a:ea typeface="MS PGothic" charset="-128"/>
              <a:cs typeface=""/>
            </a:endParaRPr>
          </a:p>
        </p:txBody>
      </p:sp>
    </p:spTree>
    <p:extLst>
      <p:ext uri="{BB962C8B-B14F-4D97-AF65-F5344CB8AC3E}">
        <p14:creationId xmlns:p14="http://schemas.microsoft.com/office/powerpoint/2010/main" val="17323951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12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charset="-128"/>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96B3"/>
                </a:solidFill>
                <a:latin typeface="Helvetica" charset="0"/>
                <a:ea typeface="MS PGothic" charset="-128"/>
              </a:defRPr>
            </a:lvl1pPr>
          </a:lstStyle>
          <a:p>
            <a:pPr>
              <a:defRPr/>
            </a:pPr>
            <a:r>
              <a:rPr lang="en-US" altLang="en-US" dirty="0"/>
              <a:t>© 2018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6B3"/>
                </a:solidFill>
                <a:latin typeface="Helvetica" charset="0"/>
                <a:ea typeface="MS PGothic" charset="-128"/>
              </a:defRPr>
            </a:lvl1pPr>
          </a:lstStyle>
          <a:p>
            <a:pPr>
              <a:defRPr/>
            </a:pPr>
            <a:fld id="{E6192EC7-B78D-4373-83E7-76758B7799BD}" type="slidenum">
              <a:rPr lang="en-US" altLang="en-US"/>
              <a:pPr>
                <a:defRPr/>
              </a:pPr>
              <a:t>‹#›</a:t>
            </a:fld>
            <a:endParaRPr lang="en-US" altLang="en-US" dirty="0"/>
          </a:p>
        </p:txBody>
      </p:sp>
    </p:spTree>
    <p:extLst>
      <p:ext uri="{BB962C8B-B14F-4D97-AF65-F5344CB8AC3E}">
        <p14:creationId xmlns:p14="http://schemas.microsoft.com/office/powerpoint/2010/main" val="121049402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5pPr>
      <a:lvl6pPr marL="4572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50">
                <a:solidFill>
                  <a:schemeClr val="tx1">
                    <a:tint val="75000"/>
                  </a:schemeClr>
                </a:solidFill>
                <a:latin typeface="+mn-lt"/>
                <a:ea typeface="+mn-ea"/>
                <a:cs typeface="+mn-cs"/>
              </a:defRPr>
            </a:lvl1pPr>
          </a:lstStyle>
          <a:p>
            <a:pPr>
              <a:defRPr/>
            </a:pPr>
            <a:r>
              <a:rPr lang="en-US" dirty="0"/>
              <a:t>@2018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6B3"/>
                </a:solidFill>
                <a:latin typeface="Helvetica" charset="0"/>
                <a:ea typeface="MS PGothic" charset="-128"/>
              </a:defRPr>
            </a:lvl1pPr>
          </a:lstStyle>
          <a:p>
            <a:pPr>
              <a:defRPr/>
            </a:pPr>
            <a:fld id="{52594CCD-8E1B-482C-82DB-08819AC5EFA7}" type="slidenum">
              <a:rPr lang="en-US"/>
              <a:pPr>
                <a:defRPr/>
              </a:pPr>
              <a:t>‹#›</a:t>
            </a:fld>
            <a:endParaRPr lang="en-US" dirty="0"/>
          </a:p>
        </p:txBody>
      </p:sp>
    </p:spTree>
    <p:extLst>
      <p:ext uri="{BB962C8B-B14F-4D97-AF65-F5344CB8AC3E}">
        <p14:creationId xmlns:p14="http://schemas.microsoft.com/office/powerpoint/2010/main" val="341945052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128"/>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50">
                <a:solidFill>
                  <a:srgbClr val="004B8D">
                    <a:tint val="75000"/>
                  </a:srgbClr>
                </a:solidFill>
                <a:latin typeface="+mn-lt"/>
                <a:ea typeface="+mn-ea"/>
                <a:cs typeface="+mn-cs"/>
              </a:defRPr>
            </a:lvl1pPr>
          </a:lstStyle>
          <a:p>
            <a:pPr eaLnBrk="0" hangingPunct="0">
              <a:defRPr/>
            </a:pPr>
            <a:r>
              <a:rPr lang="en-US" dirty="0"/>
              <a:t>@2018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6B3"/>
                </a:solidFill>
                <a:latin typeface="Helvetica" charset="0"/>
                <a:ea typeface="MS PGothic" charset="-128"/>
              </a:defRPr>
            </a:lvl1pPr>
          </a:lstStyle>
          <a:p>
            <a:pPr eaLnBrk="0" hangingPunct="0">
              <a:defRPr/>
            </a:pPr>
            <a:fld id="{C4347C66-3AC0-7A43-9909-2F780F953D31}" type="slidenum">
              <a:rPr lang="en-US">
                <a:cs typeface=""/>
              </a:rPr>
              <a:pPr eaLnBrk="0" hangingPunct="0">
                <a:defRPr/>
              </a:pPr>
              <a:t>‹#›</a:t>
            </a:fld>
            <a:endParaRPr lang="en-US" dirty="0">
              <a:cs typeface=""/>
            </a:endParaRPr>
          </a:p>
        </p:txBody>
      </p:sp>
    </p:spTree>
    <p:extLst>
      <p:ext uri="{BB962C8B-B14F-4D97-AF65-F5344CB8AC3E}">
        <p14:creationId xmlns:p14="http://schemas.microsoft.com/office/powerpoint/2010/main" val="211760127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5pPr>
      <a:lvl6pPr marL="4572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96B3"/>
                </a:solidFill>
                <a:latin typeface="Helvetica" charset="0"/>
                <a:ea typeface="MS PGothic" charset="-128"/>
              </a:defRPr>
            </a:lvl1pPr>
          </a:lstStyle>
          <a:p>
            <a:pPr eaLnBrk="0" hangingPunct="0">
              <a:defRPr/>
            </a:pPr>
            <a:r>
              <a:rPr lang="en-US" altLang="en-US" dirty="0">
                <a:cs typeface=""/>
              </a:rPr>
              <a:t>@2018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6B3"/>
                </a:solidFill>
                <a:latin typeface="Helvetica" charset="0"/>
                <a:ea typeface="MS PGothic" charset="-128"/>
              </a:defRPr>
            </a:lvl1pPr>
          </a:lstStyle>
          <a:p>
            <a:pPr eaLnBrk="0" hangingPunct="0">
              <a:defRPr/>
            </a:pPr>
            <a:fld id="{1E7A618E-71AC-B241-BE11-06F308CE8FD0}" type="slidenum">
              <a:rPr lang="en-US" altLang="en-US">
                <a:cs typeface=""/>
              </a:rPr>
              <a:pPr eaLnBrk="0" hangingPunct="0">
                <a:defRPr/>
              </a:pPr>
              <a:t>‹#›</a:t>
            </a:fld>
            <a:endParaRPr lang="en-US" altLang="en-US" dirty="0">
              <a:cs typeface=""/>
            </a:endParaRPr>
          </a:p>
        </p:txBody>
      </p:sp>
    </p:spTree>
    <p:extLst>
      <p:ext uri="{BB962C8B-B14F-4D97-AF65-F5344CB8AC3E}">
        <p14:creationId xmlns:p14="http://schemas.microsoft.com/office/powerpoint/2010/main" val="47725084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MS PGothic" panose="020B0600070205080204" pitchFamily="34" charset="-128"/>
        </a:defRPr>
      </a:lvl5pPr>
      <a:lvl6pPr marL="4572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50">
                <a:solidFill>
                  <a:srgbClr val="004B8D">
                    <a:tint val="75000"/>
                  </a:srgbClr>
                </a:solidFill>
                <a:latin typeface="+mn-lt"/>
                <a:ea typeface="+mn-ea"/>
                <a:cs typeface="+mn-cs"/>
              </a:defRPr>
            </a:lvl1pPr>
          </a:lstStyle>
          <a:p>
            <a:pPr eaLnBrk="0" hangingPunct="0">
              <a:defRPr/>
            </a:pPr>
            <a:r>
              <a:rPr lang="en-US" dirty="0"/>
              <a:t>@2018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6B3"/>
                </a:solidFill>
                <a:latin typeface="Helvetica" charset="0"/>
                <a:ea typeface="MS PGothic" charset="-128"/>
              </a:defRPr>
            </a:lvl1pPr>
          </a:lstStyle>
          <a:p>
            <a:pPr eaLnBrk="0" hangingPunct="0">
              <a:defRPr/>
            </a:pPr>
            <a:fld id="{E6312938-8453-A543-A10A-453A5A52340F}" type="slidenum">
              <a:rPr lang="en-US">
                <a:cs typeface=""/>
              </a:rPr>
              <a:pPr eaLnBrk="0" hangingPunct="0">
                <a:defRPr/>
              </a:pPr>
              <a:t>‹#›</a:t>
            </a:fld>
            <a:endParaRPr lang="en-US" dirty="0">
              <a:cs typeface=""/>
            </a:endParaRPr>
          </a:p>
        </p:txBody>
      </p:sp>
    </p:spTree>
    <p:extLst>
      <p:ext uri="{BB962C8B-B14F-4D97-AF65-F5344CB8AC3E}">
        <p14:creationId xmlns:p14="http://schemas.microsoft.com/office/powerpoint/2010/main" val="98751784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ＭＳ Ｐゴシック" charset="-12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ＭＳ Ｐゴシック" charset="-128"/>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50">
                <a:solidFill>
                  <a:srgbClr val="004B8D">
                    <a:tint val="75000"/>
                  </a:srgbClr>
                </a:solidFill>
                <a:latin typeface="+mn-lt"/>
                <a:ea typeface="+mn-ea"/>
                <a:cs typeface="+mn-cs"/>
              </a:defRPr>
            </a:lvl1pPr>
          </a:lstStyle>
          <a:p>
            <a:pPr>
              <a:defRPr/>
            </a:pPr>
            <a:r>
              <a:rPr lang="en-US" dirty="0"/>
              <a:t>@2018 HealthInfoNet (HIN) – All Rights Reserved HIN Proprietary – Not for Redistribution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96B3"/>
                </a:solidFill>
                <a:latin typeface="Helvetica" charset="0"/>
                <a:ea typeface="ＭＳ Ｐゴシック" charset="0"/>
                <a:cs typeface="ＭＳ Ｐゴシック" charset="0"/>
              </a:defRPr>
            </a:lvl1pPr>
          </a:lstStyle>
          <a:p>
            <a:pPr>
              <a:defRPr/>
            </a:pPr>
            <a:fld id="{0F3769A5-1AE4-DB49-9A39-EB75B2257128}" type="slidenum">
              <a:rPr lang="en-US"/>
              <a:pPr>
                <a:defRPr/>
              </a:pPr>
              <a:t>‹#›</a:t>
            </a:fld>
            <a:endParaRPr lang="en-US" dirty="0"/>
          </a:p>
        </p:txBody>
      </p:sp>
    </p:spTree>
    <p:extLst>
      <p:ext uri="{BB962C8B-B14F-4D97-AF65-F5344CB8AC3E}">
        <p14:creationId xmlns:p14="http://schemas.microsoft.com/office/powerpoint/2010/main" val="1742882188"/>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12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charset="-128"/>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CA9A3923-B85B-6A4A-A277-A0F7390F73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1E85A7F3-A3DF-8249-A242-2775BA0D5E9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DBCB7913-4971-5D4C-82AE-C4957B97AE6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50">
                <a:solidFill>
                  <a:schemeClr val="tx1">
                    <a:tint val="75000"/>
                  </a:schemeClr>
                </a:solidFill>
                <a:latin typeface="+mn-lt"/>
                <a:ea typeface="+mn-ea"/>
                <a:cs typeface="+mn-cs"/>
              </a:defRPr>
            </a:lvl1pPr>
          </a:lstStyle>
          <a:p>
            <a:pPr>
              <a:defRPr/>
            </a:pPr>
            <a:r>
              <a:rPr lang="en-US" dirty="0"/>
              <a:t>@2018 HealthInfoNet (HIN) – All Rights Reserved HIN Proprietary – Not for Redistribution </a:t>
            </a:r>
          </a:p>
        </p:txBody>
      </p:sp>
      <p:sp>
        <p:nvSpPr>
          <p:cNvPr id="6" name="Slide Number Placeholder 5">
            <a:extLst>
              <a:ext uri="{FF2B5EF4-FFF2-40B4-BE49-F238E27FC236}">
                <a16:creationId xmlns:a16="http://schemas.microsoft.com/office/drawing/2014/main" id="{CF15F97E-E1A9-654A-B323-688A95379F2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6B3"/>
                </a:solidFill>
                <a:latin typeface="Helvetica" charset="0"/>
                <a:ea typeface="MS PGothic" charset="-128"/>
              </a:defRPr>
            </a:lvl1pPr>
          </a:lstStyle>
          <a:p>
            <a:pPr>
              <a:defRPr/>
            </a:pPr>
            <a:fld id="{81CEF402-8CC9-EE44-8195-B6DE1C368E27}" type="slidenum">
              <a:rPr lang="en-US"/>
              <a:pPr>
                <a:defRPr/>
              </a:pPr>
              <a:t>‹#›</a:t>
            </a:fld>
            <a:endParaRPr lang="en-US" dirty="0"/>
          </a:p>
        </p:txBody>
      </p:sp>
    </p:spTree>
    <p:extLst>
      <p:ext uri="{BB962C8B-B14F-4D97-AF65-F5344CB8AC3E}">
        <p14:creationId xmlns:p14="http://schemas.microsoft.com/office/powerpoint/2010/main" val="135635148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Helvetica"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128"/>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hyperlink" Target="mailto:salfreds@hinfonet.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hyperlink" Target="http://www.hinfonet.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www.hinfonet.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4038600" y="1295400"/>
            <a:ext cx="4734338" cy="4267200"/>
          </a:xfrm>
          <a:prstGeom prst="rect">
            <a:avLst/>
          </a:prstGeom>
          <a:noFill/>
          <a:ln>
            <a:noFill/>
          </a:ln>
          <a:extLst>
            <a:ext uri="{FAA26D3D-D897-4be2-8F04-BA451C77F1D7}">
              <ma14:placeholderFlag xmlns:ma14="http://schemas.microsoft.com/office/mac/drawingml/2011/main" xmlns="" val="1"/>
            </a:ext>
            <a:ext uri="{909E8E84-426E-40dd-AFC4-6F175D3DCCD1}"/>
            <a:ext uri="{91240B29-F687-4f45-9708-019B960494DF}"/>
          </a:extLst>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Helvetica"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Helvetica"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Helvetica"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Helvetica"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Helvetica" charset="0"/>
                <a:ea typeface="ＭＳ Ｐゴシック" charset="0"/>
                <a:cs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3300" b="1" dirty="0">
                <a:solidFill>
                  <a:srgbClr val="004B8D"/>
                </a:solidFill>
                <a:latin typeface="Helvetica"/>
                <a:ea typeface="MS PGothic" charset="-128"/>
              </a:rPr>
              <a:t>HealthInfoNet Overview: HAI / AR Collaborating Partners Committee</a:t>
            </a:r>
            <a:endParaRPr kumimoji="0" lang="en-US" altLang="en-US" sz="3300" b="1" u="none" strike="noStrike" kern="1200" cap="none" spc="0" normalizeH="0" baseline="0" noProof="0" dirty="0">
              <a:ln>
                <a:noFill/>
              </a:ln>
              <a:solidFill>
                <a:srgbClr val="004B8D"/>
              </a:solidFill>
              <a:effectLst/>
              <a:uLnTx/>
              <a:uFillTx/>
              <a:latin typeface="Helvetica"/>
              <a:ea typeface="MS PGothic" charset="-128"/>
            </a:endParaRPr>
          </a:p>
        </p:txBody>
      </p:sp>
      <p:pic>
        <p:nvPicPr>
          <p:cNvPr id="91140"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6437" y="1295400"/>
            <a:ext cx="3484563"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a:extLst>
              <a:ext uri="{FF2B5EF4-FFF2-40B4-BE49-F238E27FC236}">
                <a16:creationId xmlns:a16="http://schemas.microsoft.com/office/drawing/2014/main" id="{1F96D759-6BF0-A84A-867E-D919D7232373}"/>
              </a:ext>
            </a:extLst>
          </p:cNvPr>
          <p:cNvSpPr>
            <a:spLocks noGrp="1"/>
          </p:cNvSpPr>
          <p:nvPr>
            <p:ph type="subTitle" idx="1"/>
          </p:nvPr>
        </p:nvSpPr>
        <p:spPr>
          <a:xfrm>
            <a:off x="4495800" y="4572000"/>
            <a:ext cx="3962400" cy="643427"/>
          </a:xfrm>
        </p:spPr>
        <p:txBody>
          <a:bodyPr>
            <a:noAutofit/>
          </a:bodyPr>
          <a:lstStyle/>
          <a:p>
            <a:pPr>
              <a:spcBef>
                <a:spcPts val="0"/>
              </a:spcBef>
            </a:pPr>
            <a:r>
              <a:rPr lang="en-US" sz="2133" b="1" dirty="0">
                <a:solidFill>
                  <a:srgbClr val="008575"/>
                </a:solidFill>
              </a:rPr>
              <a:t>October 26, 2018</a:t>
            </a:r>
          </a:p>
        </p:txBody>
      </p:sp>
      <p:sp>
        <p:nvSpPr>
          <p:cNvPr id="2" name="Footer Placeholder 1">
            <a:extLst>
              <a:ext uri="{FF2B5EF4-FFF2-40B4-BE49-F238E27FC236}">
                <a16:creationId xmlns:a16="http://schemas.microsoft.com/office/drawing/2014/main" id="{BA74F5ED-F09F-DD4F-A754-2920CD679076}"/>
              </a:ext>
            </a:extLst>
          </p:cNvPr>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3" name="Slide Number Placeholder 2">
            <a:extLst>
              <a:ext uri="{FF2B5EF4-FFF2-40B4-BE49-F238E27FC236}">
                <a16:creationId xmlns:a16="http://schemas.microsoft.com/office/drawing/2014/main" id="{94CB84D3-186C-3D48-961D-CD6AE5B0216B}"/>
              </a:ext>
            </a:extLst>
          </p:cNvPr>
          <p:cNvSpPr>
            <a:spLocks noGrp="1"/>
          </p:cNvSpPr>
          <p:nvPr>
            <p:ph type="sldNum" sz="quarter" idx="11"/>
          </p:nvPr>
        </p:nvSpPr>
        <p:spPr/>
        <p:txBody>
          <a:bodyPr/>
          <a:lstStyle/>
          <a:p>
            <a:pPr>
              <a:defRPr/>
            </a:pPr>
            <a:fld id="{4A430782-16DE-354B-ACD3-9E2E6D9581EA}" type="slidenum">
              <a:rPr lang="en-US" smtClean="0"/>
              <a:pPr>
                <a:defRPr/>
              </a:pPr>
              <a:t>1</a:t>
            </a:fld>
            <a:endParaRPr lang="en-US" dirty="0"/>
          </a:p>
        </p:txBody>
      </p:sp>
    </p:spTree>
    <p:extLst>
      <p:ext uri="{BB962C8B-B14F-4D97-AF65-F5344CB8AC3E}">
        <p14:creationId xmlns:p14="http://schemas.microsoft.com/office/powerpoint/2010/main" val="288291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96388" y="76200"/>
            <a:ext cx="8229600" cy="1143000"/>
          </a:xfrm>
        </p:spPr>
        <p:txBody>
          <a:bodyPr/>
          <a:lstStyle/>
          <a:p>
            <a:pPr eaLnBrk="1" hangingPunct="1"/>
            <a:r>
              <a:rPr lang="en-US" altLang="en-US" sz="3600" b="1" dirty="0">
                <a:solidFill>
                  <a:schemeClr val="bg1"/>
                </a:solidFill>
                <a:ea typeface="MS PGothic" charset="-128"/>
                <a:cs typeface="ＭＳ Ｐゴシック" charset="-128"/>
              </a:rPr>
              <a:t>HealthInfoNet HIE Clinical Services</a:t>
            </a:r>
          </a:p>
        </p:txBody>
      </p:sp>
      <p:sp>
        <p:nvSpPr>
          <p:cNvPr id="3" name="Content Placeholder 2"/>
          <p:cNvSpPr>
            <a:spLocks noGrp="1"/>
          </p:cNvSpPr>
          <p:nvPr>
            <p:ph sz="half" idx="1"/>
          </p:nvPr>
        </p:nvSpPr>
        <p:spPr>
          <a:xfrm>
            <a:off x="457200" y="1143000"/>
            <a:ext cx="4038600" cy="5410200"/>
          </a:xfrm>
        </p:spPr>
        <p:txBody>
          <a:bodyPr>
            <a:normAutofit fontScale="62500" lnSpcReduction="20000"/>
          </a:bodyPr>
          <a:lstStyle/>
          <a:p>
            <a:pPr eaLnBrk="1" hangingPunct="1">
              <a:lnSpc>
                <a:spcPct val="120000"/>
              </a:lnSpc>
              <a:spcBef>
                <a:spcPts val="0"/>
              </a:spcBef>
              <a:spcAft>
                <a:spcPts val="600"/>
              </a:spcAft>
              <a:defRPr/>
            </a:pPr>
            <a:r>
              <a:rPr lang="en-US" sz="2600" b="1" dirty="0">
                <a:solidFill>
                  <a:schemeClr val="tx2"/>
                </a:solidFill>
              </a:rPr>
              <a:t>Statewide Clinical Data Repository &amp; Real-time HIE Clinical Portal</a:t>
            </a:r>
          </a:p>
          <a:p>
            <a:pPr lvl="1" eaLnBrk="1" hangingPunct="1">
              <a:lnSpc>
                <a:spcPct val="120000"/>
              </a:lnSpc>
              <a:spcBef>
                <a:spcPts val="0"/>
              </a:spcBef>
              <a:spcAft>
                <a:spcPts val="600"/>
              </a:spcAft>
              <a:defRPr/>
            </a:pPr>
            <a:r>
              <a:rPr lang="en-US" sz="2600" dirty="0">
                <a:solidFill>
                  <a:schemeClr val="bg1"/>
                </a:solidFill>
              </a:rPr>
              <a:t>Aggregated and standardized patient level clinical, encounter and diagnostic coding data </a:t>
            </a:r>
          </a:p>
          <a:p>
            <a:pPr lvl="1" eaLnBrk="1" hangingPunct="1">
              <a:lnSpc>
                <a:spcPct val="120000"/>
              </a:lnSpc>
              <a:spcAft>
                <a:spcPts val="600"/>
              </a:spcAft>
              <a:defRPr/>
            </a:pPr>
            <a:r>
              <a:rPr lang="en-US" sz="2600" dirty="0">
                <a:solidFill>
                  <a:schemeClr val="bg1"/>
                </a:solidFill>
              </a:rPr>
              <a:t>Central resource for accessing patient specific information to support coordination of care and treatment decisions.</a:t>
            </a:r>
          </a:p>
          <a:p>
            <a:pPr lvl="1" eaLnBrk="1" hangingPunct="1">
              <a:lnSpc>
                <a:spcPct val="120000"/>
              </a:lnSpc>
              <a:spcAft>
                <a:spcPts val="600"/>
              </a:spcAft>
              <a:defRPr/>
            </a:pPr>
            <a:endParaRPr lang="en-US" sz="1800" b="1" dirty="0"/>
          </a:p>
          <a:p>
            <a:pPr eaLnBrk="1" hangingPunct="1">
              <a:lnSpc>
                <a:spcPct val="120000"/>
              </a:lnSpc>
              <a:spcBef>
                <a:spcPts val="0"/>
              </a:spcBef>
              <a:spcAft>
                <a:spcPts val="600"/>
              </a:spcAft>
              <a:defRPr/>
            </a:pPr>
            <a:r>
              <a:rPr lang="en-US" sz="2600" b="1" dirty="0">
                <a:solidFill>
                  <a:schemeClr val="tx2"/>
                </a:solidFill>
              </a:rPr>
              <a:t>Real-Time Notifications Service</a:t>
            </a:r>
          </a:p>
          <a:p>
            <a:pPr lvl="1" eaLnBrk="1" hangingPunct="1">
              <a:lnSpc>
                <a:spcPct val="120000"/>
              </a:lnSpc>
              <a:spcBef>
                <a:spcPts val="0"/>
              </a:spcBef>
              <a:spcAft>
                <a:spcPts val="600"/>
              </a:spcAft>
              <a:defRPr/>
            </a:pPr>
            <a:r>
              <a:rPr lang="en-US" sz="2600" dirty="0"/>
              <a:t>Electronic  email “notifications” about specific events of care (i.e., ED &amp; inpatient admin/discharge, new lab results, etc.)</a:t>
            </a:r>
            <a:r>
              <a:rPr lang="en-US" sz="2600" b="1" dirty="0"/>
              <a:t> </a:t>
            </a:r>
            <a:r>
              <a:rPr lang="en-US" sz="2600" dirty="0">
                <a:solidFill>
                  <a:schemeClr val="bg1"/>
                </a:solidFill>
              </a:rPr>
              <a:t>Connections to electronic health record systems across the state of Maine</a:t>
            </a:r>
          </a:p>
          <a:p>
            <a:pPr marL="0" indent="0" eaLnBrk="1" hangingPunct="1">
              <a:buFont typeface="Arial" charset="0"/>
              <a:buNone/>
              <a:defRPr/>
            </a:pPr>
            <a:endParaRPr lang="en-US" sz="2000" dirty="0">
              <a:solidFill>
                <a:schemeClr val="bg2"/>
              </a:solidFill>
            </a:endParaRPr>
          </a:p>
          <a:p>
            <a:pPr eaLnBrk="1" hangingPunct="1">
              <a:defRPr/>
            </a:pPr>
            <a:endParaRPr lang="en-US" sz="1600" dirty="0"/>
          </a:p>
        </p:txBody>
      </p:sp>
      <p:sp>
        <p:nvSpPr>
          <p:cNvPr id="2" name="Footer Placeholder 1"/>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7168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Helvetica" charset="0"/>
                <a:ea typeface="MS PGothic" charset="-128"/>
                <a:cs typeface="ＭＳ Ｐゴシック" charset="-128"/>
              </a:defRPr>
            </a:lvl2pPr>
            <a:lvl3pPr marL="1143000" indent="-228600">
              <a:spcBef>
                <a:spcPct val="20000"/>
              </a:spcBef>
              <a:buFont typeface="Arial" charset="0"/>
              <a:buChar char="•"/>
              <a:defRPr sz="2400">
                <a:solidFill>
                  <a:schemeClr val="tx1"/>
                </a:solidFill>
                <a:latin typeface="Helvetica"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Helvetica" charset="0"/>
                <a:ea typeface="MS PGothic" charset="-128"/>
                <a:cs typeface="ＭＳ Ｐゴシック" charset="-128"/>
              </a:defRPr>
            </a:lvl4pPr>
            <a:lvl5pPr marL="2057400" indent="-228600">
              <a:spcBef>
                <a:spcPct val="20000"/>
              </a:spcBef>
              <a:buFont typeface="Arial" charset="0"/>
              <a:buChar char="»"/>
              <a:defRPr sz="2000">
                <a:solidFill>
                  <a:schemeClr val="tx1"/>
                </a:solidFill>
                <a:latin typeface="Helvetica" charset="0"/>
                <a:ea typeface="MS PGothic"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9pPr>
          </a:lstStyle>
          <a:p>
            <a:pPr>
              <a:spcBef>
                <a:spcPct val="0"/>
              </a:spcBef>
              <a:buFontTx/>
              <a:buNone/>
            </a:pPr>
            <a:fld id="{04321E8E-ACEA-2849-89B4-56BE34FDA006}" type="slidenum">
              <a:rPr lang="en-US" altLang="en-US" sz="1200">
                <a:solidFill>
                  <a:srgbClr val="8996B3"/>
                </a:solidFill>
              </a:rPr>
              <a:pPr>
                <a:spcBef>
                  <a:spcPct val="0"/>
                </a:spcBef>
                <a:buFontTx/>
                <a:buNone/>
              </a:pPr>
              <a:t>10</a:t>
            </a:fld>
            <a:endParaRPr lang="en-US" altLang="en-US" sz="1200" dirty="0">
              <a:solidFill>
                <a:srgbClr val="8996B3"/>
              </a:solidFill>
            </a:endParaRPr>
          </a:p>
        </p:txBody>
      </p:sp>
      <p:pic>
        <p:nvPicPr>
          <p:cNvPr id="7" name="Content Placeholder 8">
            <a:extLst>
              <a:ext uri="{FF2B5EF4-FFF2-40B4-BE49-F238E27FC236}">
                <a16:creationId xmlns:a16="http://schemas.microsoft.com/office/drawing/2014/main" id="{715265F3-6FAA-F945-9B1C-6AB257248A79}"/>
              </a:ext>
            </a:extLst>
          </p:cNvPr>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34741" y="1981200"/>
            <a:ext cx="4114800" cy="2746628"/>
          </a:xfrm>
          <a:ln>
            <a:solidFill>
              <a:schemeClr val="accent1"/>
            </a:solidFill>
          </a:ln>
        </p:spPr>
      </p:pic>
    </p:spTree>
    <p:extLst>
      <p:ext uri="{BB962C8B-B14F-4D97-AF65-F5344CB8AC3E}">
        <p14:creationId xmlns:p14="http://schemas.microsoft.com/office/powerpoint/2010/main" val="74862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sz="half" idx="1"/>
          </p:nvPr>
        </p:nvSpPr>
        <p:spPr>
          <a:xfrm>
            <a:off x="609600" y="1447800"/>
            <a:ext cx="4419600" cy="5022850"/>
          </a:xfrm>
        </p:spPr>
        <p:txBody>
          <a:bodyPr>
            <a:normAutofit fontScale="77500" lnSpcReduction="20000"/>
          </a:bodyPr>
          <a:lstStyle/>
          <a:p>
            <a:pPr eaLnBrk="1" hangingPunct="1"/>
            <a:r>
              <a:rPr lang="en-US" sz="1900" dirty="0">
                <a:solidFill>
                  <a:schemeClr val="bg1"/>
                </a:solidFill>
              </a:rPr>
              <a:t>Real time </a:t>
            </a:r>
            <a:r>
              <a:rPr lang="en-US" sz="1900" b="1" dirty="0">
                <a:solidFill>
                  <a:schemeClr val="tx2"/>
                </a:solidFill>
              </a:rPr>
              <a:t>syndromic surveillance, laboratory and immunization registry </a:t>
            </a:r>
            <a:r>
              <a:rPr lang="en-US" sz="1900" dirty="0">
                <a:solidFill>
                  <a:schemeClr val="bg1"/>
                </a:solidFill>
              </a:rPr>
              <a:t>reporting</a:t>
            </a:r>
          </a:p>
          <a:p>
            <a:pPr eaLnBrk="1" hangingPunct="1"/>
            <a:endParaRPr lang="en-US" altLang="en-US" sz="1900" dirty="0">
              <a:ea typeface="MS PGothic" charset="-128"/>
              <a:cs typeface="ＭＳ Ｐゴシック" charset="-128"/>
            </a:endParaRPr>
          </a:p>
          <a:p>
            <a:pPr eaLnBrk="1" hangingPunct="1"/>
            <a:r>
              <a:rPr lang="en-US" altLang="en-US" sz="1900" dirty="0">
                <a:ea typeface="MS PGothic" charset="-128"/>
                <a:cs typeface="ＭＳ Ｐゴシック" charset="-128"/>
              </a:rPr>
              <a:t>Near real-time </a:t>
            </a:r>
            <a:r>
              <a:rPr lang="en-US" altLang="en-US" sz="1900" b="1" dirty="0">
                <a:solidFill>
                  <a:srgbClr val="007176"/>
                </a:solidFill>
                <a:ea typeface="MS PGothic" charset="-128"/>
                <a:cs typeface="ＭＳ Ｐゴシック" charset="-128"/>
              </a:rPr>
              <a:t>Predictive Analytics</a:t>
            </a:r>
            <a:r>
              <a:rPr lang="en-US" altLang="en-US" sz="1900" dirty="0">
                <a:ea typeface="MS PGothic" charset="-128"/>
                <a:cs typeface="ＭＳ Ｐゴシック" charset="-128"/>
              </a:rPr>
              <a:t> </a:t>
            </a:r>
          </a:p>
          <a:p>
            <a:pPr lvl="1" eaLnBrk="1" hangingPunct="1"/>
            <a:r>
              <a:rPr lang="en-US" altLang="en-US" sz="1600" dirty="0">
                <a:ea typeface="MS PGothic" charset="-128"/>
                <a:cs typeface="ＭＳ Ｐゴシック" charset="-128"/>
              </a:rPr>
              <a:t>Enhance proactive care management to address risk and improve outcomes </a:t>
            </a:r>
          </a:p>
          <a:p>
            <a:pPr lvl="1" eaLnBrk="1" hangingPunct="1"/>
            <a:r>
              <a:rPr lang="en-US" altLang="en-US" sz="1600" dirty="0">
                <a:ea typeface="MS PGothic" charset="-128"/>
                <a:cs typeface="ＭＳ Ｐゴシック" charset="-128"/>
              </a:rPr>
              <a:t>Provide analysis of statewide market share and volume information</a:t>
            </a:r>
          </a:p>
          <a:p>
            <a:pPr eaLnBrk="1" hangingPunct="1"/>
            <a:endParaRPr lang="en-US" altLang="en-US" sz="1900" b="1" dirty="0">
              <a:solidFill>
                <a:srgbClr val="007176"/>
              </a:solidFill>
              <a:ea typeface="MS PGothic" charset="-128"/>
              <a:cs typeface="ＭＳ Ｐゴシック" charset="-128"/>
            </a:endParaRPr>
          </a:p>
          <a:p>
            <a:pPr eaLnBrk="1" hangingPunct="1"/>
            <a:r>
              <a:rPr lang="en-US" altLang="en-US" sz="1900" b="1" dirty="0">
                <a:solidFill>
                  <a:srgbClr val="007176"/>
                </a:solidFill>
                <a:ea typeface="MS PGothic" charset="-128"/>
                <a:cs typeface="ＭＳ Ｐゴシック" charset="-128"/>
              </a:rPr>
              <a:t>Statewide CDC Quality Measure Dashboard</a:t>
            </a:r>
            <a:r>
              <a:rPr lang="en-US" altLang="en-US" sz="1900" dirty="0">
                <a:solidFill>
                  <a:srgbClr val="007176"/>
                </a:solidFill>
                <a:ea typeface="MS PGothic" charset="-128"/>
                <a:cs typeface="ＭＳ Ｐゴシック" charset="-128"/>
              </a:rPr>
              <a:t> </a:t>
            </a:r>
            <a:r>
              <a:rPr lang="en-US" altLang="en-US" sz="1900" dirty="0">
                <a:ea typeface="MS PGothic" charset="-128"/>
                <a:cs typeface="ＭＳ Ｐゴシック" charset="-128"/>
              </a:rPr>
              <a:t>allows for real-time assessment of diabetes, hypertension &amp; obesity</a:t>
            </a:r>
          </a:p>
          <a:p>
            <a:pPr eaLnBrk="1" hangingPunct="1"/>
            <a:endParaRPr lang="en-US" altLang="en-US" sz="1900" b="1" dirty="0">
              <a:solidFill>
                <a:srgbClr val="007176"/>
              </a:solidFill>
              <a:ea typeface="MS PGothic" charset="-128"/>
              <a:cs typeface="ＭＳ Ｐゴシック" charset="-128"/>
            </a:endParaRPr>
          </a:p>
          <a:p>
            <a:pPr eaLnBrk="1" hangingPunct="1"/>
            <a:r>
              <a:rPr lang="en-US" altLang="en-US" sz="1900" b="1" dirty="0">
                <a:solidFill>
                  <a:srgbClr val="007176"/>
                </a:solidFill>
                <a:ea typeface="MS PGothic" charset="-128"/>
                <a:cs typeface="ＭＳ Ｐゴシック" charset="-128"/>
              </a:rPr>
              <a:t>Medicaid Utilization Reporting Tool </a:t>
            </a:r>
            <a:r>
              <a:rPr lang="en-US" altLang="en-US" sz="1900" dirty="0">
                <a:ea typeface="MS PGothic" charset="-128"/>
                <a:cs typeface="ＭＳ Ｐゴシック" charset="-128"/>
              </a:rPr>
              <a:t>supports Medicaid care management and ED utilization (MaineCare ED Collaborative)</a:t>
            </a:r>
          </a:p>
          <a:p>
            <a:pPr eaLnBrk="1" hangingPunct="1"/>
            <a:endParaRPr lang="en-US" altLang="en-US" sz="1900" dirty="0">
              <a:ea typeface="MS PGothic" charset="-128"/>
              <a:cs typeface="ＭＳ Ｐゴシック" charset="-128"/>
            </a:endParaRPr>
          </a:p>
          <a:p>
            <a:pPr eaLnBrk="1" hangingPunct="1"/>
            <a:r>
              <a:rPr lang="en-US" altLang="en-US" sz="1900" b="1" dirty="0">
                <a:solidFill>
                  <a:schemeClr val="tx2"/>
                </a:solidFill>
                <a:ea typeface="MS PGothic" charset="-128"/>
                <a:cs typeface="ＭＳ Ｐゴシック" charset="-128"/>
              </a:rPr>
              <a:t>Hospital and Emergency Utilization Dashboard </a:t>
            </a:r>
            <a:r>
              <a:rPr lang="en-US" altLang="en-US" sz="1900" dirty="0">
                <a:ea typeface="MS PGothic" charset="-128"/>
                <a:cs typeface="ＭＳ Ｐゴシック" charset="-128"/>
              </a:rPr>
              <a:t>– supports quarterly hospital and emergency utilization reporting to CMS for independent practices participating in the Northern New England Practice Transformation Network</a:t>
            </a:r>
          </a:p>
        </p:txBody>
      </p:sp>
      <p:sp>
        <p:nvSpPr>
          <p:cNvPr id="77826" name="Title 1"/>
          <p:cNvSpPr txBox="1">
            <a:spLocks/>
          </p:cNvSpPr>
          <p:nvPr/>
        </p:nvSpPr>
        <p:spPr bwMode="auto">
          <a:xfrm>
            <a:off x="428625" y="381000"/>
            <a:ext cx="8229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Helvetica"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Helvetica" charset="0"/>
                <a:ea typeface="MS PGothic" charset="-128"/>
                <a:cs typeface="ＭＳ Ｐゴシック" charset="-128"/>
              </a:defRPr>
            </a:lvl2pPr>
            <a:lvl3pPr marL="1143000" indent="-228600">
              <a:spcBef>
                <a:spcPct val="20000"/>
              </a:spcBef>
              <a:buFont typeface="Arial" charset="0"/>
              <a:buChar char="•"/>
              <a:defRPr sz="2400">
                <a:solidFill>
                  <a:schemeClr val="tx1"/>
                </a:solidFill>
                <a:latin typeface="Helvetica"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Helvetica" charset="0"/>
                <a:ea typeface="MS PGothic" charset="-128"/>
                <a:cs typeface="ＭＳ Ｐゴシック" charset="-128"/>
              </a:defRPr>
            </a:lvl4pPr>
            <a:lvl5pPr marL="2057400" indent="-228600">
              <a:spcBef>
                <a:spcPct val="20000"/>
              </a:spcBef>
              <a:buFont typeface="Arial" charset="0"/>
              <a:buChar char="»"/>
              <a:defRPr sz="2000">
                <a:solidFill>
                  <a:schemeClr val="tx1"/>
                </a:solidFill>
                <a:latin typeface="Helvetica" charset="0"/>
                <a:ea typeface="MS PGothic"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9pPr>
          </a:lstStyle>
          <a:p>
            <a:pPr algn="ctr">
              <a:spcBef>
                <a:spcPct val="0"/>
              </a:spcBef>
              <a:buFontTx/>
              <a:buNone/>
            </a:pPr>
            <a:r>
              <a:rPr lang="en-US" altLang="en-US" sz="3600" b="1" dirty="0">
                <a:solidFill>
                  <a:srgbClr val="004B8D"/>
                </a:solidFill>
              </a:rPr>
              <a:t>HealthInfoNet Analytics and Reporting</a:t>
            </a:r>
          </a:p>
        </p:txBody>
      </p:sp>
      <p:pic>
        <p:nvPicPr>
          <p:cNvPr id="77827"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1600" y="1590675"/>
            <a:ext cx="30638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7782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Helvetica" charset="0"/>
                <a:ea typeface="MS PGothic" charset="-128"/>
                <a:cs typeface="ＭＳ Ｐゴシック" charset="-128"/>
              </a:defRPr>
            </a:lvl2pPr>
            <a:lvl3pPr marL="1143000" indent="-228600">
              <a:spcBef>
                <a:spcPct val="20000"/>
              </a:spcBef>
              <a:buFont typeface="Arial" charset="0"/>
              <a:buChar char="•"/>
              <a:defRPr sz="2400">
                <a:solidFill>
                  <a:schemeClr val="tx1"/>
                </a:solidFill>
                <a:latin typeface="Helvetica"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Helvetica" charset="0"/>
                <a:ea typeface="MS PGothic" charset="-128"/>
                <a:cs typeface="ＭＳ Ｐゴシック" charset="-128"/>
              </a:defRPr>
            </a:lvl4pPr>
            <a:lvl5pPr marL="2057400" indent="-228600">
              <a:spcBef>
                <a:spcPct val="20000"/>
              </a:spcBef>
              <a:buFont typeface="Arial" charset="0"/>
              <a:buChar char="»"/>
              <a:defRPr sz="2000">
                <a:solidFill>
                  <a:schemeClr val="tx1"/>
                </a:solidFill>
                <a:latin typeface="Helvetica" charset="0"/>
                <a:ea typeface="MS PGothic"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9pPr>
          </a:lstStyle>
          <a:p>
            <a:pPr>
              <a:spcBef>
                <a:spcPct val="0"/>
              </a:spcBef>
              <a:buFontTx/>
              <a:buNone/>
            </a:pPr>
            <a:fld id="{FC88977D-F87C-8447-ABFF-0F743535EEBD}" type="slidenum">
              <a:rPr lang="en-US" altLang="en-US" sz="1200">
                <a:solidFill>
                  <a:srgbClr val="8996B3"/>
                </a:solidFill>
              </a:rPr>
              <a:pPr>
                <a:spcBef>
                  <a:spcPct val="0"/>
                </a:spcBef>
                <a:buFontTx/>
                <a:buNone/>
              </a:pPr>
              <a:t>11</a:t>
            </a:fld>
            <a:endParaRPr lang="en-US" altLang="en-US" sz="1200" dirty="0">
              <a:solidFill>
                <a:srgbClr val="8996B3"/>
              </a:solidFill>
            </a:endParaRPr>
          </a:p>
        </p:txBody>
      </p:sp>
    </p:spTree>
    <p:extLst>
      <p:ext uri="{BB962C8B-B14F-4D97-AF65-F5344CB8AC3E}">
        <p14:creationId xmlns:p14="http://schemas.microsoft.com/office/powerpoint/2010/main" val="402076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275"/>
            <a:ext cx="8229600" cy="1143000"/>
          </a:xfrm>
        </p:spPr>
        <p:txBody>
          <a:bodyPr>
            <a:noAutofit/>
          </a:bodyPr>
          <a:lstStyle/>
          <a:p>
            <a:pPr eaLnBrk="1" hangingPunct="1">
              <a:defRPr/>
            </a:pPr>
            <a:r>
              <a:rPr lang="en-US" sz="3733" b="1" dirty="0">
                <a:solidFill>
                  <a:schemeClr val="bg1"/>
                </a:solidFill>
                <a:ea typeface="ＭＳ Ｐゴシック" charset="0"/>
              </a:rPr>
              <a:t>HealthInfoNet Statistics</a:t>
            </a:r>
          </a:p>
        </p:txBody>
      </p:sp>
      <p:sp>
        <p:nvSpPr>
          <p:cNvPr id="4" name="Footer Placeholder 3"/>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11264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Helvetica" charset="0"/>
                <a:ea typeface="MS PGothic" charset="-128"/>
                <a:cs typeface="ＭＳ Ｐゴシック" charset="-128"/>
              </a:defRPr>
            </a:lvl2pPr>
            <a:lvl3pPr marL="1143000" indent="-228600">
              <a:spcBef>
                <a:spcPct val="20000"/>
              </a:spcBef>
              <a:buFont typeface="Arial" charset="0"/>
              <a:buChar char="•"/>
              <a:defRPr sz="2400">
                <a:solidFill>
                  <a:schemeClr val="tx1"/>
                </a:solidFill>
                <a:latin typeface="Helvetica"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Helvetica" charset="0"/>
                <a:ea typeface="MS PGothic" charset="-128"/>
                <a:cs typeface="ＭＳ Ｐゴシック" charset="-128"/>
              </a:defRPr>
            </a:lvl4pPr>
            <a:lvl5pPr marL="2057400" indent="-228600">
              <a:spcBef>
                <a:spcPct val="20000"/>
              </a:spcBef>
              <a:buFont typeface="Arial" charset="0"/>
              <a:buChar char="»"/>
              <a:defRPr sz="2000">
                <a:solidFill>
                  <a:schemeClr val="tx1"/>
                </a:solidFill>
                <a:latin typeface="Helvetica" charset="0"/>
                <a:ea typeface="MS PGothic"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9pPr>
          </a:lstStyle>
          <a:p>
            <a:pPr>
              <a:spcBef>
                <a:spcPct val="0"/>
              </a:spcBef>
              <a:buFontTx/>
              <a:buNone/>
            </a:pPr>
            <a:fld id="{5B5835E0-E65E-0F45-8170-E7883A0A96AA}" type="slidenum">
              <a:rPr lang="en-US" altLang="en-US" sz="1200">
                <a:solidFill>
                  <a:srgbClr val="8996B3"/>
                </a:solidFill>
              </a:rPr>
              <a:pPr>
                <a:spcBef>
                  <a:spcPct val="0"/>
                </a:spcBef>
                <a:buFontTx/>
                <a:buNone/>
              </a:pPr>
              <a:t>12</a:t>
            </a:fld>
            <a:endParaRPr lang="en-US" altLang="en-US" sz="1200" dirty="0">
              <a:solidFill>
                <a:srgbClr val="8996B3"/>
              </a:solidFill>
            </a:endParaRPr>
          </a:p>
        </p:txBody>
      </p:sp>
      <p:grpSp>
        <p:nvGrpSpPr>
          <p:cNvPr id="112644" name="Group 6"/>
          <p:cNvGrpSpPr>
            <a:grpSpLocks noChangeAspect="1"/>
          </p:cNvGrpSpPr>
          <p:nvPr/>
        </p:nvGrpSpPr>
        <p:grpSpPr bwMode="auto">
          <a:xfrm>
            <a:off x="1279107" y="1433846"/>
            <a:ext cx="712788" cy="611188"/>
            <a:chOff x="6902628" y="5733256"/>
            <a:chExt cx="1053748" cy="903802"/>
          </a:xfrm>
        </p:grpSpPr>
        <p:pic>
          <p:nvPicPr>
            <p:cNvPr id="112659"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02628" y="5733256"/>
              <a:ext cx="1053748" cy="90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60" name="Group 8"/>
            <p:cNvGrpSpPr>
              <a:grpSpLocks/>
            </p:cNvGrpSpPr>
            <p:nvPr/>
          </p:nvGrpSpPr>
          <p:grpSpPr bwMode="auto">
            <a:xfrm>
              <a:off x="7219727" y="5895087"/>
              <a:ext cx="419550" cy="509495"/>
              <a:chOff x="7143880" y="5895087"/>
              <a:chExt cx="419550" cy="509495"/>
            </a:xfrm>
          </p:grpSpPr>
          <p:pic>
            <p:nvPicPr>
              <p:cNvPr id="112664" name="Picture 37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7298293" y="5769920"/>
                <a:ext cx="121685" cy="37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5" name="Picture 37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5400000">
                <a:off x="7299867" y="6141019"/>
                <a:ext cx="107576" cy="4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61" name="Group 9"/>
            <p:cNvGrpSpPr>
              <a:grpSpLocks/>
            </p:cNvGrpSpPr>
            <p:nvPr/>
          </p:nvGrpSpPr>
          <p:grpSpPr bwMode="auto">
            <a:xfrm>
              <a:off x="7042568" y="6029473"/>
              <a:ext cx="773869" cy="232532"/>
              <a:chOff x="7071124" y="6029473"/>
              <a:chExt cx="773869" cy="232532"/>
            </a:xfrm>
          </p:grpSpPr>
          <p:pic>
            <p:nvPicPr>
              <p:cNvPr id="112662" name="Picture 10"/>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71124" y="6029473"/>
                <a:ext cx="387553" cy="23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3" name="Picture 1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57440" y="6029473"/>
                <a:ext cx="387553" cy="23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 name="TextBox 14"/>
          <p:cNvSpPr txBox="1"/>
          <p:nvPr/>
        </p:nvSpPr>
        <p:spPr>
          <a:xfrm>
            <a:off x="714165" y="2086069"/>
            <a:ext cx="1870492" cy="1231299"/>
          </a:xfrm>
          <a:prstGeom prst="rect">
            <a:avLst/>
          </a:prstGeom>
          <a:noFill/>
        </p:spPr>
        <p:txBody>
          <a:bodyPr wrap="square">
            <a:spAutoFit/>
          </a:bodyPr>
          <a:lstStyle/>
          <a:p>
            <a:pPr algn="ctr" defTabSz="609585" eaLnBrk="1" fontAlgn="auto" hangingPunct="1">
              <a:spcBef>
                <a:spcPts val="0"/>
              </a:spcBef>
              <a:spcAft>
                <a:spcPts val="0"/>
              </a:spcAft>
              <a:defRPr/>
            </a:pPr>
            <a:r>
              <a:rPr lang="en-US" b="1" dirty="0">
                <a:solidFill>
                  <a:srgbClr val="007176"/>
                </a:solidFill>
                <a:latin typeface="Helvetica"/>
                <a:ea typeface=""/>
              </a:rPr>
              <a:t>Over 100,000</a:t>
            </a:r>
          </a:p>
          <a:p>
            <a:pPr algn="ctr" defTabSz="609585" eaLnBrk="1" fontAlgn="auto" hangingPunct="1">
              <a:spcBef>
                <a:spcPts val="0"/>
              </a:spcBef>
              <a:spcAft>
                <a:spcPts val="0"/>
              </a:spcAft>
              <a:defRPr/>
            </a:pPr>
            <a:r>
              <a:rPr lang="en-US" sz="1867" dirty="0">
                <a:solidFill>
                  <a:srgbClr val="004B8D"/>
                </a:solidFill>
                <a:latin typeface="Helvetica"/>
                <a:ea typeface=""/>
              </a:rPr>
              <a:t>Patient Records Accessed per Month</a:t>
            </a:r>
          </a:p>
        </p:txBody>
      </p:sp>
      <p:sp>
        <p:nvSpPr>
          <p:cNvPr id="16" name="TextBox 15"/>
          <p:cNvSpPr txBox="1"/>
          <p:nvPr/>
        </p:nvSpPr>
        <p:spPr>
          <a:xfrm>
            <a:off x="322260" y="3357686"/>
            <a:ext cx="8499475" cy="1231900"/>
          </a:xfrm>
          <a:prstGeom prst="rect">
            <a:avLst/>
          </a:prstGeom>
          <a:noFill/>
        </p:spPr>
        <p:txBody>
          <a:bodyPr wrap="none">
            <a:spAutoFit/>
          </a:bodyPr>
          <a:lstStyle/>
          <a:p>
            <a:pPr algn="ctr" defTabSz="609585" eaLnBrk="1" fontAlgn="auto" hangingPunct="1">
              <a:spcBef>
                <a:spcPts val="0"/>
              </a:spcBef>
              <a:spcAft>
                <a:spcPts val="0"/>
              </a:spcAft>
              <a:defRPr/>
            </a:pPr>
            <a:r>
              <a:rPr lang="en-US" b="1" dirty="0">
                <a:solidFill>
                  <a:srgbClr val="007176"/>
                </a:solidFill>
                <a:latin typeface="Helvetica"/>
                <a:ea typeface=""/>
              </a:rPr>
              <a:t>700,000+ </a:t>
            </a:r>
            <a:br>
              <a:rPr lang="en-US" b="1" dirty="0">
                <a:solidFill>
                  <a:srgbClr val="004B8D"/>
                </a:solidFill>
                <a:latin typeface="Helvetica"/>
                <a:ea typeface=""/>
              </a:rPr>
            </a:br>
            <a:r>
              <a:rPr lang="en-US" sz="1867" dirty="0">
                <a:solidFill>
                  <a:srgbClr val="004B8D"/>
                </a:solidFill>
                <a:latin typeface="Helvetica"/>
                <a:ea typeface=""/>
              </a:rPr>
              <a:t>Data transmissions sent to Maine CDC in support of Electronic Lab Reporting, </a:t>
            </a:r>
            <a:br>
              <a:rPr lang="en-US" sz="1867" dirty="0">
                <a:solidFill>
                  <a:srgbClr val="004B8D"/>
                </a:solidFill>
                <a:latin typeface="Helvetica"/>
                <a:ea typeface=""/>
              </a:rPr>
            </a:br>
            <a:r>
              <a:rPr lang="en-US" sz="1867" dirty="0">
                <a:solidFill>
                  <a:srgbClr val="004B8D"/>
                </a:solidFill>
                <a:latin typeface="Helvetica"/>
                <a:ea typeface=""/>
              </a:rPr>
              <a:t>Syndromic Surveillance and Immunization Reporting </a:t>
            </a:r>
          </a:p>
          <a:p>
            <a:pPr algn="ctr" defTabSz="609585" eaLnBrk="1" fontAlgn="auto" hangingPunct="1">
              <a:spcBef>
                <a:spcPts val="0"/>
              </a:spcBef>
              <a:spcAft>
                <a:spcPts val="0"/>
              </a:spcAft>
              <a:defRPr/>
            </a:pPr>
            <a:r>
              <a:rPr lang="en-US" sz="1867" dirty="0">
                <a:solidFill>
                  <a:srgbClr val="004B8D"/>
                </a:solidFill>
                <a:latin typeface="Helvetica"/>
                <a:ea typeface=""/>
              </a:rPr>
              <a:t>(Meaningful Use Measures) per Month </a:t>
            </a:r>
          </a:p>
        </p:txBody>
      </p:sp>
      <p:pic>
        <p:nvPicPr>
          <p:cNvPr id="112647" name="Picture 16"/>
          <p:cNvPicPr>
            <a:picLocks noChangeAspect="1"/>
          </p:cNvPicPr>
          <p:nvPr/>
        </p:nvPicPr>
        <p:blipFill>
          <a:blip r:embed="rId7" cstate="email">
            <a:extLst>
              <a:ext uri="{28A0092B-C50C-407E-A947-70E740481C1C}">
                <a14:useLocalDpi xmlns:a14="http://schemas.microsoft.com/office/drawing/2010/main" val="0"/>
              </a:ext>
            </a:extLst>
          </a:blip>
          <a:srcRect r="-5441" b="-14967"/>
          <a:stretch>
            <a:fillRect/>
          </a:stretch>
        </p:blipFill>
        <p:spPr bwMode="auto">
          <a:xfrm>
            <a:off x="4141786" y="1385841"/>
            <a:ext cx="8604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066253" y="2122348"/>
            <a:ext cx="2971802" cy="933450"/>
          </a:xfrm>
          <a:prstGeom prst="rect">
            <a:avLst/>
          </a:prstGeom>
          <a:noFill/>
        </p:spPr>
        <p:txBody>
          <a:bodyPr wrap="square">
            <a:spAutoFit/>
          </a:bodyPr>
          <a:lstStyle/>
          <a:p>
            <a:pPr algn="ctr" defTabSz="609585" eaLnBrk="1" fontAlgn="auto" hangingPunct="1">
              <a:spcBef>
                <a:spcPts val="0"/>
              </a:spcBef>
              <a:spcAft>
                <a:spcPts val="0"/>
              </a:spcAft>
              <a:defRPr/>
            </a:pPr>
            <a:r>
              <a:rPr lang="en-US" b="1" dirty="0">
                <a:solidFill>
                  <a:srgbClr val="007176"/>
                </a:solidFill>
                <a:latin typeface="Helvetica"/>
                <a:ea typeface=""/>
              </a:rPr>
              <a:t>321,211</a:t>
            </a:r>
          </a:p>
          <a:p>
            <a:pPr algn="ctr" defTabSz="609585" eaLnBrk="1" fontAlgn="auto" hangingPunct="1">
              <a:spcBef>
                <a:spcPts val="0"/>
              </a:spcBef>
              <a:spcAft>
                <a:spcPts val="0"/>
              </a:spcAft>
              <a:defRPr/>
            </a:pPr>
            <a:r>
              <a:rPr lang="en-US" dirty="0">
                <a:solidFill>
                  <a:srgbClr val="004B8D"/>
                </a:solidFill>
                <a:latin typeface="Helvetica"/>
                <a:ea typeface=""/>
              </a:rPr>
              <a:t>Patients Managed in Analytics</a:t>
            </a:r>
            <a:endParaRPr lang="en-US" sz="1867" dirty="0">
              <a:solidFill>
                <a:srgbClr val="004B8D"/>
              </a:solidFill>
              <a:latin typeface="Helvetica"/>
              <a:ea typeface=""/>
            </a:endParaRPr>
          </a:p>
        </p:txBody>
      </p:sp>
      <p:sp>
        <p:nvSpPr>
          <p:cNvPr id="20" name="TextBox 19"/>
          <p:cNvSpPr txBox="1"/>
          <p:nvPr/>
        </p:nvSpPr>
        <p:spPr>
          <a:xfrm>
            <a:off x="6180764" y="2122348"/>
            <a:ext cx="2627643" cy="943976"/>
          </a:xfrm>
          <a:prstGeom prst="rect">
            <a:avLst/>
          </a:prstGeom>
          <a:noFill/>
        </p:spPr>
        <p:txBody>
          <a:bodyPr wrap="none">
            <a:spAutoFit/>
          </a:bodyPr>
          <a:lstStyle/>
          <a:p>
            <a:pPr algn="ctr" defTabSz="609585" eaLnBrk="1" fontAlgn="auto" hangingPunct="1">
              <a:spcBef>
                <a:spcPts val="0"/>
              </a:spcBef>
              <a:spcAft>
                <a:spcPts val="0"/>
              </a:spcAft>
              <a:defRPr/>
            </a:pPr>
            <a:r>
              <a:rPr lang="en-US" b="1" dirty="0">
                <a:solidFill>
                  <a:srgbClr val="007176"/>
                </a:solidFill>
                <a:latin typeface="Helvetica"/>
                <a:ea typeface=""/>
              </a:rPr>
              <a:t>45,000</a:t>
            </a:r>
            <a:r>
              <a:rPr lang="en-US" dirty="0">
                <a:solidFill>
                  <a:srgbClr val="007176"/>
                </a:solidFill>
                <a:latin typeface="Helvetica"/>
                <a:ea typeface=""/>
              </a:rPr>
              <a:t> </a:t>
            </a:r>
            <a:br>
              <a:rPr lang="en-US" dirty="0">
                <a:solidFill>
                  <a:srgbClr val="007176"/>
                </a:solidFill>
                <a:latin typeface="Helvetica"/>
                <a:ea typeface=""/>
              </a:rPr>
            </a:br>
            <a:r>
              <a:rPr lang="en-US" dirty="0">
                <a:solidFill>
                  <a:schemeClr val="bg1"/>
                </a:solidFill>
                <a:latin typeface="Helvetica"/>
                <a:ea typeface=""/>
              </a:rPr>
              <a:t>R</a:t>
            </a:r>
            <a:r>
              <a:rPr lang="en-US" sz="1867" dirty="0">
                <a:solidFill>
                  <a:schemeClr val="bg1"/>
                </a:solidFill>
                <a:latin typeface="Helvetica"/>
                <a:ea typeface=""/>
              </a:rPr>
              <a:t>eal-time </a:t>
            </a:r>
            <a:br>
              <a:rPr lang="en-US" sz="1867" dirty="0">
                <a:solidFill>
                  <a:srgbClr val="004B8D"/>
                </a:solidFill>
                <a:latin typeface="Helvetica"/>
                <a:ea typeface=""/>
              </a:rPr>
            </a:br>
            <a:r>
              <a:rPr lang="en-US" sz="1867" dirty="0">
                <a:solidFill>
                  <a:srgbClr val="004B8D"/>
                </a:solidFill>
                <a:latin typeface="Helvetica"/>
                <a:ea typeface=""/>
              </a:rPr>
              <a:t>Notifications per Month</a:t>
            </a:r>
          </a:p>
        </p:txBody>
      </p:sp>
      <p:grpSp>
        <p:nvGrpSpPr>
          <p:cNvPr id="112650" name="Group 22"/>
          <p:cNvGrpSpPr>
            <a:grpSpLocks/>
          </p:cNvGrpSpPr>
          <p:nvPr/>
        </p:nvGrpSpPr>
        <p:grpSpPr bwMode="auto">
          <a:xfrm>
            <a:off x="7022875" y="1424413"/>
            <a:ext cx="841375" cy="854075"/>
            <a:chOff x="5195515" y="1216347"/>
            <a:chExt cx="631127" cy="640080"/>
          </a:xfrm>
        </p:grpSpPr>
        <p:pic>
          <p:nvPicPr>
            <p:cNvPr id="112657" name="Picture 20"/>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195515" y="1216347"/>
              <a:ext cx="63112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8" name="Picture 21" descr="Referrals.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67599" y="1304902"/>
              <a:ext cx="32770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51" name="Picture 23"/>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765450" y="4786218"/>
            <a:ext cx="4921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2" name="Picture 24"/>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581400" y="3224407"/>
            <a:ext cx="4016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813832" y="5341143"/>
            <a:ext cx="2544287" cy="656655"/>
          </a:xfrm>
          <a:prstGeom prst="rect">
            <a:avLst/>
          </a:prstGeom>
          <a:noFill/>
        </p:spPr>
        <p:txBody>
          <a:bodyPr wrap="none">
            <a:spAutoFit/>
          </a:bodyPr>
          <a:lstStyle/>
          <a:p>
            <a:pPr algn="ctr" defTabSz="609585" eaLnBrk="1" fontAlgn="auto" hangingPunct="1">
              <a:spcBef>
                <a:spcPts val="0"/>
              </a:spcBef>
              <a:spcAft>
                <a:spcPts val="0"/>
              </a:spcAft>
              <a:defRPr/>
            </a:pPr>
            <a:r>
              <a:rPr lang="en-US" b="1" dirty="0">
                <a:solidFill>
                  <a:srgbClr val="007176"/>
                </a:solidFill>
                <a:latin typeface="Helvetica"/>
                <a:ea typeface=""/>
              </a:rPr>
              <a:t>1.6 Million</a:t>
            </a:r>
            <a:r>
              <a:rPr lang="en-US" dirty="0">
                <a:solidFill>
                  <a:srgbClr val="007176"/>
                </a:solidFill>
                <a:latin typeface="Helvetica"/>
                <a:ea typeface=""/>
              </a:rPr>
              <a:t> </a:t>
            </a:r>
          </a:p>
          <a:p>
            <a:pPr algn="ctr" defTabSz="609585" eaLnBrk="1" fontAlgn="auto" hangingPunct="1">
              <a:spcBef>
                <a:spcPts val="0"/>
              </a:spcBef>
              <a:spcAft>
                <a:spcPts val="0"/>
              </a:spcAft>
              <a:defRPr/>
            </a:pPr>
            <a:r>
              <a:rPr lang="en-US" dirty="0">
                <a:solidFill>
                  <a:srgbClr val="004B8D"/>
                </a:solidFill>
                <a:latin typeface="Helvetica"/>
                <a:ea typeface=""/>
              </a:rPr>
              <a:t>Unique Lives Managed</a:t>
            </a:r>
            <a:endParaRPr lang="en-US" sz="1867" dirty="0">
              <a:solidFill>
                <a:srgbClr val="004B8D"/>
              </a:solidFill>
              <a:latin typeface="Helvetica"/>
              <a:ea typeface=""/>
            </a:endParaRPr>
          </a:p>
        </p:txBody>
      </p:sp>
      <p:pic>
        <p:nvPicPr>
          <p:cNvPr id="112654" name="Picture 26"/>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544491" y="4786218"/>
            <a:ext cx="492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4814009" y="5279734"/>
            <a:ext cx="3905251" cy="933654"/>
          </a:xfrm>
          <a:prstGeom prst="rect">
            <a:avLst/>
          </a:prstGeom>
          <a:noFill/>
        </p:spPr>
        <p:txBody>
          <a:bodyPr wrap="square">
            <a:spAutoFit/>
          </a:bodyPr>
          <a:lstStyle/>
          <a:p>
            <a:pPr algn="ctr" defTabSz="609585" eaLnBrk="1" fontAlgn="auto" hangingPunct="1">
              <a:spcBef>
                <a:spcPts val="0"/>
              </a:spcBef>
              <a:spcAft>
                <a:spcPts val="0"/>
              </a:spcAft>
              <a:defRPr/>
            </a:pPr>
            <a:r>
              <a:rPr lang="en-US" b="1" dirty="0">
                <a:solidFill>
                  <a:srgbClr val="007176"/>
                </a:solidFill>
                <a:latin typeface="Helvetica"/>
                <a:ea typeface=""/>
              </a:rPr>
              <a:t>14</a:t>
            </a:r>
            <a:r>
              <a:rPr lang="en-US" b="1" dirty="0">
                <a:solidFill>
                  <a:srgbClr val="004B8D"/>
                </a:solidFill>
                <a:latin typeface="Helvetica"/>
                <a:ea typeface=""/>
              </a:rPr>
              <a:t> </a:t>
            </a:r>
            <a:br>
              <a:rPr lang="en-US" b="1" dirty="0">
                <a:solidFill>
                  <a:srgbClr val="004B8D"/>
                </a:solidFill>
                <a:latin typeface="Helvetica"/>
                <a:ea typeface=""/>
              </a:rPr>
            </a:br>
            <a:r>
              <a:rPr lang="en-US" dirty="0">
                <a:solidFill>
                  <a:schemeClr val="bg1"/>
                </a:solidFill>
                <a:latin typeface="Helvetica"/>
                <a:ea typeface=""/>
              </a:rPr>
              <a:t>Predictive Risk Models</a:t>
            </a:r>
          </a:p>
          <a:p>
            <a:pPr algn="ctr" defTabSz="609585" eaLnBrk="1" fontAlgn="auto" hangingPunct="1">
              <a:spcBef>
                <a:spcPts val="0"/>
              </a:spcBef>
              <a:spcAft>
                <a:spcPts val="0"/>
              </a:spcAft>
              <a:defRPr/>
            </a:pPr>
            <a:r>
              <a:rPr lang="en-US" dirty="0">
                <a:solidFill>
                  <a:srgbClr val="004B8D"/>
                </a:solidFill>
                <a:latin typeface="Helvetica"/>
                <a:ea typeface=""/>
              </a:rPr>
              <a:t>(Utilization and Chronic Illness Risk)</a:t>
            </a:r>
            <a:endParaRPr lang="en-US" sz="1867" dirty="0">
              <a:solidFill>
                <a:srgbClr val="004B8D"/>
              </a:solidFill>
              <a:latin typeface="Helvetica"/>
              <a:ea typeface=""/>
            </a:endParaRPr>
          </a:p>
        </p:txBody>
      </p:sp>
      <p:pic>
        <p:nvPicPr>
          <p:cNvPr id="112656" name="Picture 29"/>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069911" y="3257270"/>
            <a:ext cx="4191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92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3"/>
          <p:cNvSpPr>
            <a:spLocks noGrp="1"/>
          </p:cNvSpPr>
          <p:nvPr>
            <p:ph type="title"/>
          </p:nvPr>
        </p:nvSpPr>
        <p:spPr>
          <a:xfrm>
            <a:off x="457200" y="457200"/>
            <a:ext cx="8229600" cy="1143000"/>
          </a:xfrm>
        </p:spPr>
        <p:txBody>
          <a:bodyPr/>
          <a:lstStyle/>
          <a:p>
            <a:r>
              <a:rPr lang="en-US" altLang="en-US" sz="3600" b="1" dirty="0">
                <a:ea typeface="MS PGothic" charset="-128"/>
              </a:rPr>
              <a:t>Current Public Health Areas of Engagement</a:t>
            </a:r>
          </a:p>
        </p:txBody>
      </p:sp>
      <p:sp>
        <p:nvSpPr>
          <p:cNvPr id="116738" name="Content Placeholder 4"/>
          <p:cNvSpPr>
            <a:spLocks noGrp="1"/>
          </p:cNvSpPr>
          <p:nvPr>
            <p:ph idx="1"/>
          </p:nvPr>
        </p:nvSpPr>
        <p:spPr>
          <a:xfrm>
            <a:off x="838200" y="2038350"/>
            <a:ext cx="8229600" cy="4525963"/>
          </a:xfrm>
        </p:spPr>
        <p:txBody>
          <a:bodyPr/>
          <a:lstStyle/>
          <a:p>
            <a:r>
              <a:rPr lang="en-US" altLang="en-US" dirty="0">
                <a:ea typeface="MS PGothic" charset="-128"/>
              </a:rPr>
              <a:t>Immunization</a:t>
            </a:r>
          </a:p>
          <a:p>
            <a:r>
              <a:rPr lang="en-US" altLang="en-US" dirty="0">
                <a:ea typeface="MS PGothic" charset="-128"/>
              </a:rPr>
              <a:t>Mandated Disease Reporting (ELR)</a:t>
            </a:r>
          </a:p>
          <a:p>
            <a:r>
              <a:rPr lang="en-US" altLang="en-US" dirty="0">
                <a:ea typeface="MS PGothic" charset="-128"/>
              </a:rPr>
              <a:t>Syndromic Surveillance Reporting (SSR)</a:t>
            </a:r>
          </a:p>
          <a:p>
            <a:r>
              <a:rPr lang="en-US" altLang="en-US" dirty="0">
                <a:ea typeface="MS PGothic" charset="-128"/>
              </a:rPr>
              <a:t>Quality Reporting</a:t>
            </a:r>
          </a:p>
        </p:txBody>
      </p:sp>
      <p:sp>
        <p:nvSpPr>
          <p:cNvPr id="116739"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Helvetica" charset="0"/>
                <a:ea typeface="MS PGothic" charset="-128"/>
              </a:defRPr>
            </a:lvl1pPr>
            <a:lvl2pPr marL="741363" indent="-284163">
              <a:spcBef>
                <a:spcPct val="20000"/>
              </a:spcBef>
              <a:buFont typeface="Arial" charset="0"/>
              <a:buChar char="–"/>
              <a:defRPr sz="2800">
                <a:solidFill>
                  <a:schemeClr val="tx1"/>
                </a:solidFill>
                <a:latin typeface="Helvetica" charset="0"/>
                <a:ea typeface="MS PGothic" charset="-128"/>
              </a:defRPr>
            </a:lvl2pPr>
            <a:lvl3pPr marL="1141413" indent="-227013">
              <a:spcBef>
                <a:spcPct val="20000"/>
              </a:spcBef>
              <a:buFont typeface="Arial" charset="0"/>
              <a:buChar char="•"/>
              <a:defRPr sz="2400">
                <a:solidFill>
                  <a:schemeClr val="tx1"/>
                </a:solidFill>
                <a:latin typeface="Helvetica" charset="0"/>
                <a:ea typeface="MS PGothic" charset="-128"/>
              </a:defRPr>
            </a:lvl3pPr>
            <a:lvl4pPr marL="1598613" indent="-227013">
              <a:spcBef>
                <a:spcPct val="20000"/>
              </a:spcBef>
              <a:buFont typeface="Arial" charset="0"/>
              <a:buChar char="–"/>
              <a:defRPr sz="2000">
                <a:solidFill>
                  <a:schemeClr val="tx1"/>
                </a:solidFill>
                <a:latin typeface="Helvetica" charset="0"/>
                <a:ea typeface="MS PGothic" charset="-128"/>
              </a:defRPr>
            </a:lvl4pPr>
            <a:lvl5pPr marL="2055813" indent="-227013">
              <a:spcBef>
                <a:spcPct val="20000"/>
              </a:spcBef>
              <a:buFont typeface="Arial" charset="0"/>
              <a:buChar char="»"/>
              <a:defRPr sz="2000">
                <a:solidFill>
                  <a:schemeClr val="tx1"/>
                </a:solidFill>
                <a:latin typeface="Helvetica" charset="0"/>
                <a:ea typeface="MS PGothic" charset="-128"/>
              </a:defRPr>
            </a:lvl5pPr>
            <a:lvl6pPr marL="2513013" indent="-227013" eaLnBrk="0" fontAlgn="base" hangingPunct="0">
              <a:spcBef>
                <a:spcPct val="20000"/>
              </a:spcBef>
              <a:spcAft>
                <a:spcPct val="0"/>
              </a:spcAft>
              <a:buFont typeface="Arial" charset="0"/>
              <a:buChar char="»"/>
              <a:defRPr sz="2000">
                <a:solidFill>
                  <a:schemeClr val="tx1"/>
                </a:solidFill>
                <a:latin typeface="Helvetica" charset="0"/>
                <a:ea typeface="MS PGothic" charset="-128"/>
              </a:defRPr>
            </a:lvl6pPr>
            <a:lvl7pPr marL="2970213" indent="-227013" eaLnBrk="0" fontAlgn="base" hangingPunct="0">
              <a:spcBef>
                <a:spcPct val="20000"/>
              </a:spcBef>
              <a:spcAft>
                <a:spcPct val="0"/>
              </a:spcAft>
              <a:buFont typeface="Arial" charset="0"/>
              <a:buChar char="»"/>
              <a:defRPr sz="2000">
                <a:solidFill>
                  <a:schemeClr val="tx1"/>
                </a:solidFill>
                <a:latin typeface="Helvetica" charset="0"/>
                <a:ea typeface="MS PGothic" charset="-128"/>
              </a:defRPr>
            </a:lvl7pPr>
            <a:lvl8pPr marL="3427413" indent="-227013" eaLnBrk="0" fontAlgn="base" hangingPunct="0">
              <a:spcBef>
                <a:spcPct val="20000"/>
              </a:spcBef>
              <a:spcAft>
                <a:spcPct val="0"/>
              </a:spcAft>
              <a:buFont typeface="Arial" charset="0"/>
              <a:buChar char="»"/>
              <a:defRPr sz="2000">
                <a:solidFill>
                  <a:schemeClr val="tx1"/>
                </a:solidFill>
                <a:latin typeface="Helvetica" charset="0"/>
                <a:ea typeface="MS PGothic" charset="-128"/>
              </a:defRPr>
            </a:lvl8pPr>
            <a:lvl9pPr marL="3884613" indent="-227013" eaLnBrk="0" fontAlgn="base" hangingPunct="0">
              <a:spcBef>
                <a:spcPct val="20000"/>
              </a:spcBef>
              <a:spcAft>
                <a:spcPct val="0"/>
              </a:spcAft>
              <a:buFont typeface="Arial" charset="0"/>
              <a:buChar char="»"/>
              <a:defRPr sz="2000">
                <a:solidFill>
                  <a:schemeClr val="tx1"/>
                </a:solidFill>
                <a:latin typeface="Helvetica" charset="0"/>
                <a:ea typeface="MS PGothic" charset="-128"/>
              </a:defRPr>
            </a:lvl9pPr>
          </a:lstStyle>
          <a:p>
            <a:pPr fontAlgn="base">
              <a:spcBef>
                <a:spcPct val="0"/>
              </a:spcBef>
              <a:spcAft>
                <a:spcPct val="0"/>
              </a:spcAft>
              <a:buFontTx/>
              <a:buNone/>
            </a:pPr>
            <a:r>
              <a:rPr lang="en-US" altLang="en-US" sz="900" dirty="0">
                <a:solidFill>
                  <a:srgbClr val="8996B3"/>
                </a:solidFill>
              </a:rPr>
              <a:t>© 2018 HealthInfoNet (HIN) – All Rights Reserved HIN Proprietary – Not for Redistribution </a:t>
            </a:r>
          </a:p>
        </p:txBody>
      </p:sp>
      <p:sp>
        <p:nvSpPr>
          <p:cNvPr id="11674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defRPr>
            </a:lvl1pPr>
            <a:lvl2pPr marL="741363" indent="-284163">
              <a:spcBef>
                <a:spcPct val="20000"/>
              </a:spcBef>
              <a:buFont typeface="Arial" charset="0"/>
              <a:buChar char="–"/>
              <a:defRPr sz="2800">
                <a:solidFill>
                  <a:schemeClr val="tx1"/>
                </a:solidFill>
                <a:latin typeface="Helvetica" charset="0"/>
                <a:ea typeface="MS PGothic" charset="-128"/>
              </a:defRPr>
            </a:lvl2pPr>
            <a:lvl3pPr marL="1141413" indent="-227013">
              <a:spcBef>
                <a:spcPct val="20000"/>
              </a:spcBef>
              <a:buFont typeface="Arial" charset="0"/>
              <a:buChar char="•"/>
              <a:defRPr sz="2400">
                <a:solidFill>
                  <a:schemeClr val="tx1"/>
                </a:solidFill>
                <a:latin typeface="Helvetica" charset="0"/>
                <a:ea typeface="MS PGothic" charset="-128"/>
              </a:defRPr>
            </a:lvl3pPr>
            <a:lvl4pPr marL="1598613" indent="-227013">
              <a:spcBef>
                <a:spcPct val="20000"/>
              </a:spcBef>
              <a:buFont typeface="Arial" charset="0"/>
              <a:buChar char="–"/>
              <a:defRPr sz="2000">
                <a:solidFill>
                  <a:schemeClr val="tx1"/>
                </a:solidFill>
                <a:latin typeface="Helvetica" charset="0"/>
                <a:ea typeface="MS PGothic" charset="-128"/>
              </a:defRPr>
            </a:lvl4pPr>
            <a:lvl5pPr marL="2055813" indent="-227013">
              <a:spcBef>
                <a:spcPct val="20000"/>
              </a:spcBef>
              <a:buFont typeface="Arial" charset="0"/>
              <a:buChar char="»"/>
              <a:defRPr sz="2000">
                <a:solidFill>
                  <a:schemeClr val="tx1"/>
                </a:solidFill>
                <a:latin typeface="Helvetica" charset="0"/>
                <a:ea typeface="MS PGothic" charset="-128"/>
              </a:defRPr>
            </a:lvl5pPr>
            <a:lvl6pPr marL="2513013" indent="-227013" eaLnBrk="0" fontAlgn="base" hangingPunct="0">
              <a:spcBef>
                <a:spcPct val="20000"/>
              </a:spcBef>
              <a:spcAft>
                <a:spcPct val="0"/>
              </a:spcAft>
              <a:buFont typeface="Arial" charset="0"/>
              <a:buChar char="»"/>
              <a:defRPr sz="2000">
                <a:solidFill>
                  <a:schemeClr val="tx1"/>
                </a:solidFill>
                <a:latin typeface="Helvetica" charset="0"/>
                <a:ea typeface="MS PGothic" charset="-128"/>
              </a:defRPr>
            </a:lvl6pPr>
            <a:lvl7pPr marL="2970213" indent="-227013" eaLnBrk="0" fontAlgn="base" hangingPunct="0">
              <a:spcBef>
                <a:spcPct val="20000"/>
              </a:spcBef>
              <a:spcAft>
                <a:spcPct val="0"/>
              </a:spcAft>
              <a:buFont typeface="Arial" charset="0"/>
              <a:buChar char="»"/>
              <a:defRPr sz="2000">
                <a:solidFill>
                  <a:schemeClr val="tx1"/>
                </a:solidFill>
                <a:latin typeface="Helvetica" charset="0"/>
                <a:ea typeface="MS PGothic" charset="-128"/>
              </a:defRPr>
            </a:lvl7pPr>
            <a:lvl8pPr marL="3427413" indent="-227013" eaLnBrk="0" fontAlgn="base" hangingPunct="0">
              <a:spcBef>
                <a:spcPct val="20000"/>
              </a:spcBef>
              <a:spcAft>
                <a:spcPct val="0"/>
              </a:spcAft>
              <a:buFont typeface="Arial" charset="0"/>
              <a:buChar char="»"/>
              <a:defRPr sz="2000">
                <a:solidFill>
                  <a:schemeClr val="tx1"/>
                </a:solidFill>
                <a:latin typeface="Helvetica" charset="0"/>
                <a:ea typeface="MS PGothic" charset="-128"/>
              </a:defRPr>
            </a:lvl8pPr>
            <a:lvl9pPr marL="3884613" indent="-227013" eaLnBrk="0" fontAlgn="base" hangingPunct="0">
              <a:spcBef>
                <a:spcPct val="20000"/>
              </a:spcBef>
              <a:spcAft>
                <a:spcPct val="0"/>
              </a:spcAft>
              <a:buFont typeface="Arial" charset="0"/>
              <a:buChar char="»"/>
              <a:defRPr sz="2000">
                <a:solidFill>
                  <a:schemeClr val="tx1"/>
                </a:solidFill>
                <a:latin typeface="Helvetica" charset="0"/>
                <a:ea typeface="MS PGothic" charset="-128"/>
              </a:defRPr>
            </a:lvl9pPr>
          </a:lstStyle>
          <a:p>
            <a:pPr>
              <a:spcBef>
                <a:spcPct val="0"/>
              </a:spcBef>
              <a:buFontTx/>
              <a:buNone/>
            </a:pPr>
            <a:fld id="{5752E775-2036-F540-B620-54583D5FEEB2}" type="slidenum">
              <a:rPr lang="en-US" altLang="en-US" sz="1200">
                <a:solidFill>
                  <a:srgbClr val="8996B3"/>
                </a:solidFill>
              </a:rPr>
              <a:pPr>
                <a:spcBef>
                  <a:spcPct val="0"/>
                </a:spcBef>
                <a:buFontTx/>
                <a:buNone/>
              </a:pPr>
              <a:t>13</a:t>
            </a:fld>
            <a:endParaRPr lang="en-US" altLang="en-US" sz="1200">
              <a:solidFill>
                <a:srgbClr val="8996B3"/>
              </a:solidFill>
            </a:endParaRPr>
          </a:p>
        </p:txBody>
      </p:sp>
    </p:spTree>
    <p:extLst>
      <p:ext uri="{BB962C8B-B14F-4D97-AF65-F5344CB8AC3E}">
        <p14:creationId xmlns:p14="http://schemas.microsoft.com/office/powerpoint/2010/main" val="355213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tLang="x-none" sz="3600" b="1" dirty="0">
                <a:ea typeface="MS PGothic" charset="-128"/>
              </a:rPr>
              <a:t>State Immunization Registry</a:t>
            </a:r>
          </a:p>
        </p:txBody>
      </p:sp>
      <p:sp>
        <p:nvSpPr>
          <p:cNvPr id="117762" name="Content Placeholder 2"/>
          <p:cNvSpPr>
            <a:spLocks noGrp="1"/>
          </p:cNvSpPr>
          <p:nvPr>
            <p:ph idx="1"/>
          </p:nvPr>
        </p:nvSpPr>
        <p:spPr>
          <a:xfrm>
            <a:off x="457200" y="1600200"/>
            <a:ext cx="4343400" cy="4525963"/>
          </a:xfrm>
        </p:spPr>
        <p:txBody>
          <a:bodyPr>
            <a:normAutofit fontScale="85000" lnSpcReduction="10000"/>
          </a:bodyPr>
          <a:lstStyle/>
          <a:p>
            <a:pPr eaLnBrk="1" fontAlgn="auto" hangingPunct="1">
              <a:lnSpc>
                <a:spcPct val="110000"/>
              </a:lnSpc>
              <a:spcBef>
                <a:spcPts val="0"/>
              </a:spcBef>
              <a:spcAft>
                <a:spcPts val="600"/>
              </a:spcAft>
            </a:pPr>
            <a:r>
              <a:rPr lang="en-US" altLang="x-none" dirty="0">
                <a:ea typeface="MS PGothic" charset="-128"/>
              </a:rPr>
              <a:t>Reporting of adult immunizations from client sites to the State Immunization Registry</a:t>
            </a:r>
          </a:p>
          <a:p>
            <a:pPr eaLnBrk="1" fontAlgn="auto" hangingPunct="1">
              <a:lnSpc>
                <a:spcPct val="110000"/>
              </a:lnSpc>
              <a:spcBef>
                <a:spcPts val="0"/>
              </a:spcBef>
              <a:spcAft>
                <a:spcPts val="600"/>
              </a:spcAft>
            </a:pPr>
            <a:r>
              <a:rPr lang="en-US" altLang="x-none" dirty="0">
                <a:ea typeface="MS PGothic" charset="-128"/>
              </a:rPr>
              <a:t>Dose decrement reporting for pediatric vaccine distribution and supply management</a:t>
            </a:r>
          </a:p>
          <a:p>
            <a:pPr eaLnBrk="1" fontAlgn="auto" hangingPunct="1">
              <a:lnSpc>
                <a:spcPct val="110000"/>
              </a:lnSpc>
              <a:spcBef>
                <a:spcPts val="0"/>
              </a:spcBef>
              <a:spcAft>
                <a:spcPts val="600"/>
              </a:spcAft>
            </a:pPr>
            <a:r>
              <a:rPr lang="en-US" altLang="x-none" dirty="0">
                <a:ea typeface="MS PGothic" charset="-128"/>
              </a:rPr>
              <a:t>Discrete data integration to support analytics </a:t>
            </a:r>
            <a:endParaRPr lang="x-none" altLang="x-none" dirty="0">
              <a:ea typeface="MS PGothic" charset="-128"/>
            </a:endParaRPr>
          </a:p>
        </p:txBody>
      </p:sp>
      <p:sp>
        <p:nvSpPr>
          <p:cNvPr id="4" name="Footer Placeholder 3"/>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11776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defRPr>
            </a:lvl1pPr>
            <a:lvl2pPr marL="742950" indent="-285750">
              <a:spcBef>
                <a:spcPct val="20000"/>
              </a:spcBef>
              <a:buFont typeface="Arial" charset="0"/>
              <a:buChar char="–"/>
              <a:defRPr sz="2800">
                <a:solidFill>
                  <a:schemeClr val="tx1"/>
                </a:solidFill>
                <a:latin typeface="Helvetica" charset="0"/>
                <a:ea typeface="MS PGothic" charset="-128"/>
              </a:defRPr>
            </a:lvl2pPr>
            <a:lvl3pPr marL="1143000" indent="-228600">
              <a:spcBef>
                <a:spcPct val="20000"/>
              </a:spcBef>
              <a:buFont typeface="Arial" charset="0"/>
              <a:buChar char="•"/>
              <a:defRPr sz="2400">
                <a:solidFill>
                  <a:schemeClr val="tx1"/>
                </a:solidFill>
                <a:latin typeface="Helvetica" charset="0"/>
                <a:ea typeface="MS PGothic" charset="-128"/>
              </a:defRPr>
            </a:lvl3pPr>
            <a:lvl4pPr marL="1600200" indent="-228600">
              <a:spcBef>
                <a:spcPct val="20000"/>
              </a:spcBef>
              <a:buFont typeface="Arial" charset="0"/>
              <a:buChar char="–"/>
              <a:defRPr sz="2000">
                <a:solidFill>
                  <a:schemeClr val="tx1"/>
                </a:solidFill>
                <a:latin typeface="Helvetica" charset="0"/>
                <a:ea typeface="MS PGothic" charset="-128"/>
              </a:defRPr>
            </a:lvl4pPr>
            <a:lvl5pPr marL="2057400" indent="-228600">
              <a:spcBef>
                <a:spcPct val="20000"/>
              </a:spcBef>
              <a:buFont typeface="Arial" charset="0"/>
              <a:buChar char="»"/>
              <a:defRPr sz="2000">
                <a:solidFill>
                  <a:schemeClr val="tx1"/>
                </a:solidFill>
                <a:latin typeface="Helvetica"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9pPr>
          </a:lstStyle>
          <a:p>
            <a:pPr>
              <a:spcBef>
                <a:spcPct val="0"/>
              </a:spcBef>
              <a:buFontTx/>
              <a:buNone/>
            </a:pPr>
            <a:fld id="{21B9D305-16C1-DA4C-AA9B-9BF672F7F5CA}" type="slidenum">
              <a:rPr lang="en-US" altLang="x-none" sz="1200">
                <a:solidFill>
                  <a:srgbClr val="8996B3"/>
                </a:solidFill>
              </a:rPr>
              <a:pPr>
                <a:spcBef>
                  <a:spcPct val="0"/>
                </a:spcBef>
                <a:buFontTx/>
                <a:buNone/>
              </a:pPr>
              <a:t>14</a:t>
            </a:fld>
            <a:endParaRPr lang="en-US" altLang="x-none" sz="1200" dirty="0">
              <a:solidFill>
                <a:srgbClr val="8996B3"/>
              </a:solidFill>
            </a:endParaRPr>
          </a:p>
        </p:txBody>
      </p:sp>
      <p:sp>
        <p:nvSpPr>
          <p:cNvPr id="6" name="Content Placeholder 2"/>
          <p:cNvSpPr txBox="1">
            <a:spLocks/>
          </p:cNvSpPr>
          <p:nvPr/>
        </p:nvSpPr>
        <p:spPr bwMode="auto">
          <a:xfrm>
            <a:off x="4724400" y="16002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Bef>
                <a:spcPts val="0"/>
              </a:spcBef>
              <a:spcAft>
                <a:spcPts val="0"/>
              </a:spcAft>
            </a:pPr>
            <a:r>
              <a:rPr lang="en-US" altLang="x-none" b="1" dirty="0">
                <a:ea typeface="MS PGothic" charset="-128"/>
              </a:rPr>
              <a:t>Sites Supported and Working Through User Testing:</a:t>
            </a:r>
          </a:p>
          <a:p>
            <a:pPr lvl="1"/>
            <a:r>
              <a:rPr lang="en-US" dirty="0"/>
              <a:t>Mid Coast Hospital </a:t>
            </a:r>
          </a:p>
          <a:p>
            <a:pPr lvl="1"/>
            <a:r>
              <a:rPr lang="en-US" dirty="0"/>
              <a:t>Mid Coast Ambulatory</a:t>
            </a:r>
          </a:p>
          <a:p>
            <a:pPr lvl="1"/>
            <a:r>
              <a:rPr lang="en-US" dirty="0"/>
              <a:t>EMHS (TAMC, BH, CA Dean, EMMC, Mercy, SVH, Inland)</a:t>
            </a:r>
          </a:p>
          <a:p>
            <a:pPr lvl="1"/>
            <a:r>
              <a:rPr lang="en-US" dirty="0"/>
              <a:t>Houlton</a:t>
            </a:r>
          </a:p>
          <a:p>
            <a:pPr lvl="1"/>
            <a:r>
              <a:rPr lang="en-US" dirty="0"/>
              <a:t>Millinocket Regional Medical Center</a:t>
            </a:r>
          </a:p>
          <a:p>
            <a:pPr lvl="1"/>
            <a:r>
              <a:rPr lang="en-US" dirty="0"/>
              <a:t>Penobscot Valley Hospital</a:t>
            </a:r>
          </a:p>
          <a:p>
            <a:pPr lvl="1"/>
            <a:r>
              <a:rPr lang="en-US" dirty="0"/>
              <a:t>Mayo Regional Hospital</a:t>
            </a:r>
          </a:p>
          <a:p>
            <a:pPr lvl="1"/>
            <a:r>
              <a:rPr lang="en-US" dirty="0"/>
              <a:t>Down East Community Hospital</a:t>
            </a:r>
          </a:p>
          <a:p>
            <a:pPr lvl="1"/>
            <a:r>
              <a:rPr lang="en-US" dirty="0"/>
              <a:t>Cary Medical Center</a:t>
            </a:r>
          </a:p>
          <a:p>
            <a:pPr lvl="1"/>
            <a:r>
              <a:rPr lang="en-US" dirty="0"/>
              <a:t>Calais Regional Medical Center</a:t>
            </a:r>
          </a:p>
          <a:p>
            <a:pPr lvl="2"/>
            <a:endParaRPr lang="en-US" dirty="0"/>
          </a:p>
          <a:p>
            <a:pPr lvl="1" eaLnBrk="1" fontAlgn="auto" hangingPunct="1">
              <a:spcBef>
                <a:spcPts val="0"/>
              </a:spcBef>
              <a:spcAft>
                <a:spcPts val="0"/>
              </a:spcAft>
            </a:pPr>
            <a:endParaRPr lang="x-none" altLang="x-none" dirty="0">
              <a:ea typeface="MS PGothic" charset="-128"/>
            </a:endParaRPr>
          </a:p>
        </p:txBody>
      </p:sp>
    </p:spTree>
    <p:extLst>
      <p:ext uri="{BB962C8B-B14F-4D97-AF65-F5344CB8AC3E}">
        <p14:creationId xmlns:p14="http://schemas.microsoft.com/office/powerpoint/2010/main" val="281797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2"/>
          <p:cNvSpPr>
            <a:spLocks noGrp="1"/>
          </p:cNvSpPr>
          <p:nvPr>
            <p:ph sz="half" idx="1"/>
          </p:nvPr>
        </p:nvSpPr>
        <p:spPr>
          <a:xfrm>
            <a:off x="405940" y="3703637"/>
            <a:ext cx="4038600" cy="4525963"/>
          </a:xfrm>
        </p:spPr>
        <p:txBody>
          <a:bodyPr/>
          <a:lstStyle/>
          <a:p>
            <a:pPr eaLnBrk="1" hangingPunct="1"/>
            <a:r>
              <a:rPr lang="en-US" altLang="en-US" sz="2100" dirty="0">
                <a:ea typeface="MS PGothic" charset="-128"/>
              </a:rPr>
              <a:t>Notify Maine CDC on hospital and reference lab behalf </a:t>
            </a:r>
          </a:p>
          <a:p>
            <a:pPr eaLnBrk="1" hangingPunct="1"/>
            <a:r>
              <a:rPr lang="en-US" altLang="en-US" sz="2100" dirty="0">
                <a:ea typeface="MS PGothic" charset="-128"/>
              </a:rPr>
              <a:t>Specific lab results indicating the existence of one of seventy two diseases mandated for reporting</a:t>
            </a:r>
          </a:p>
        </p:txBody>
      </p:sp>
      <p:sp>
        <p:nvSpPr>
          <p:cNvPr id="118786" name="Title 1"/>
          <p:cNvSpPr txBox="1">
            <a:spLocks/>
          </p:cNvSpPr>
          <p:nvPr/>
        </p:nvSpPr>
        <p:spPr bwMode="auto">
          <a:xfrm>
            <a:off x="496888" y="381000"/>
            <a:ext cx="8229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Helvetica" charset="0"/>
                <a:ea typeface="MS PGothic" charset="-128"/>
              </a:defRPr>
            </a:lvl1pPr>
            <a:lvl2pPr marL="742950" indent="-285750">
              <a:spcBef>
                <a:spcPct val="20000"/>
              </a:spcBef>
              <a:buFont typeface="Arial" charset="0"/>
              <a:buChar char="–"/>
              <a:defRPr sz="2800">
                <a:solidFill>
                  <a:schemeClr val="tx1"/>
                </a:solidFill>
                <a:latin typeface="Helvetica" charset="0"/>
                <a:ea typeface="MS PGothic" charset="-128"/>
              </a:defRPr>
            </a:lvl2pPr>
            <a:lvl3pPr marL="1143000" indent="-228600">
              <a:spcBef>
                <a:spcPct val="20000"/>
              </a:spcBef>
              <a:buFont typeface="Arial" charset="0"/>
              <a:buChar char="•"/>
              <a:defRPr sz="2400">
                <a:solidFill>
                  <a:schemeClr val="tx1"/>
                </a:solidFill>
                <a:latin typeface="Helvetica" charset="0"/>
                <a:ea typeface="MS PGothic" charset="-128"/>
              </a:defRPr>
            </a:lvl3pPr>
            <a:lvl4pPr marL="1600200" indent="-228600">
              <a:spcBef>
                <a:spcPct val="20000"/>
              </a:spcBef>
              <a:buFont typeface="Arial" charset="0"/>
              <a:buChar char="–"/>
              <a:defRPr sz="2000">
                <a:solidFill>
                  <a:schemeClr val="tx1"/>
                </a:solidFill>
                <a:latin typeface="Helvetica" charset="0"/>
                <a:ea typeface="MS PGothic" charset="-128"/>
              </a:defRPr>
            </a:lvl4pPr>
            <a:lvl5pPr marL="2057400" indent="-228600">
              <a:spcBef>
                <a:spcPct val="20000"/>
              </a:spcBef>
              <a:buFont typeface="Arial" charset="0"/>
              <a:buChar char="»"/>
              <a:defRPr sz="2000">
                <a:solidFill>
                  <a:schemeClr val="tx1"/>
                </a:solidFill>
                <a:latin typeface="Helvetica"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9pPr>
          </a:lstStyle>
          <a:p>
            <a:pPr algn="ctr">
              <a:spcBef>
                <a:spcPct val="0"/>
              </a:spcBef>
              <a:buFontTx/>
              <a:buNone/>
            </a:pPr>
            <a:r>
              <a:rPr lang="en-US" altLang="en-US" b="1">
                <a:solidFill>
                  <a:srgbClr val="004B8D"/>
                </a:solidFill>
              </a:rPr>
              <a:t>Automated Laboratory Reporting</a:t>
            </a:r>
          </a:p>
        </p:txBody>
      </p:sp>
      <p:pic>
        <p:nvPicPr>
          <p:cNvPr id="118787"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1198143"/>
            <a:ext cx="3087688" cy="245945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dirty="0">
                <a:solidFill>
                  <a:srgbClr val="004B8D">
                    <a:tint val="75000"/>
                  </a:srgbClr>
                </a:solidFill>
              </a:rPr>
              <a:t>© 2018 HealthInfoNet (HIN) – All Rights Reserved HIN Proprietary – Not for Redistribution </a:t>
            </a:r>
          </a:p>
        </p:txBody>
      </p:sp>
      <p:sp>
        <p:nvSpPr>
          <p:cNvPr id="11878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defRPr>
            </a:lvl1pPr>
            <a:lvl2pPr marL="742950" indent="-285750">
              <a:spcBef>
                <a:spcPct val="20000"/>
              </a:spcBef>
              <a:buFont typeface="Arial" charset="0"/>
              <a:buChar char="–"/>
              <a:defRPr sz="2800">
                <a:solidFill>
                  <a:schemeClr val="tx1"/>
                </a:solidFill>
                <a:latin typeface="Helvetica" charset="0"/>
                <a:ea typeface="MS PGothic" charset="-128"/>
              </a:defRPr>
            </a:lvl2pPr>
            <a:lvl3pPr marL="1143000" indent="-228600">
              <a:spcBef>
                <a:spcPct val="20000"/>
              </a:spcBef>
              <a:buFont typeface="Arial" charset="0"/>
              <a:buChar char="•"/>
              <a:defRPr sz="2400">
                <a:solidFill>
                  <a:schemeClr val="tx1"/>
                </a:solidFill>
                <a:latin typeface="Helvetica" charset="0"/>
                <a:ea typeface="MS PGothic" charset="-128"/>
              </a:defRPr>
            </a:lvl3pPr>
            <a:lvl4pPr marL="1600200" indent="-228600">
              <a:spcBef>
                <a:spcPct val="20000"/>
              </a:spcBef>
              <a:buFont typeface="Arial" charset="0"/>
              <a:buChar char="–"/>
              <a:defRPr sz="2000">
                <a:solidFill>
                  <a:schemeClr val="tx1"/>
                </a:solidFill>
                <a:latin typeface="Helvetica" charset="0"/>
                <a:ea typeface="MS PGothic" charset="-128"/>
              </a:defRPr>
            </a:lvl4pPr>
            <a:lvl5pPr marL="2057400" indent="-228600">
              <a:spcBef>
                <a:spcPct val="20000"/>
              </a:spcBef>
              <a:buFont typeface="Arial" charset="0"/>
              <a:buChar char="»"/>
              <a:defRPr sz="2000">
                <a:solidFill>
                  <a:schemeClr val="tx1"/>
                </a:solidFill>
                <a:latin typeface="Helvetica"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9pPr>
          </a:lstStyle>
          <a:p>
            <a:pPr>
              <a:spcBef>
                <a:spcPct val="0"/>
              </a:spcBef>
              <a:buFontTx/>
              <a:buNone/>
            </a:pPr>
            <a:fld id="{4D89098A-F6DA-824F-B632-E0072D5C54AE}" type="slidenum">
              <a:rPr lang="en-US" altLang="en-US" sz="1200">
                <a:solidFill>
                  <a:srgbClr val="8996B3"/>
                </a:solidFill>
              </a:rPr>
              <a:pPr>
                <a:spcBef>
                  <a:spcPct val="0"/>
                </a:spcBef>
                <a:buFontTx/>
                <a:buNone/>
              </a:pPr>
              <a:t>15</a:t>
            </a:fld>
            <a:endParaRPr lang="en-US" altLang="en-US" sz="1200" dirty="0">
              <a:solidFill>
                <a:srgbClr val="8996B3"/>
              </a:solidFill>
            </a:endParaRPr>
          </a:p>
        </p:txBody>
      </p:sp>
      <p:sp>
        <p:nvSpPr>
          <p:cNvPr id="7" name="Content Placeholder 2"/>
          <p:cNvSpPr>
            <a:spLocks noGrp="1"/>
          </p:cNvSpPr>
          <p:nvPr>
            <p:ph sz="half" idx="1"/>
          </p:nvPr>
        </p:nvSpPr>
        <p:spPr>
          <a:xfrm>
            <a:off x="4648200" y="1371600"/>
            <a:ext cx="4038600" cy="4876800"/>
          </a:xfrm>
        </p:spPr>
        <p:txBody>
          <a:bodyPr>
            <a:normAutofit fontScale="47500" lnSpcReduction="20000"/>
          </a:bodyPr>
          <a:lstStyle/>
          <a:p>
            <a:r>
              <a:rPr lang="en-US" sz="2400" b="1" dirty="0"/>
              <a:t>ELR In Production:</a:t>
            </a:r>
            <a:endParaRPr lang="en-US" sz="2400" dirty="0"/>
          </a:p>
          <a:p>
            <a:r>
              <a:rPr lang="en-US" sz="2400" dirty="0"/>
              <a:t>Calais Regional Hospital</a:t>
            </a:r>
          </a:p>
          <a:p>
            <a:r>
              <a:rPr lang="en-US" sz="2400" dirty="0"/>
              <a:t>Central Maine Health Care (CMMH, Rumford, Bridgton).</a:t>
            </a:r>
          </a:p>
          <a:p>
            <a:r>
              <a:rPr lang="en-US" sz="2400" dirty="0"/>
              <a:t>Down East Community Hospital</a:t>
            </a:r>
          </a:p>
          <a:p>
            <a:r>
              <a:rPr lang="en-US" sz="2400" dirty="0"/>
              <a:t>Houlton Regional Hospital</a:t>
            </a:r>
          </a:p>
          <a:p>
            <a:r>
              <a:rPr lang="en-US" sz="2400" dirty="0"/>
              <a:t>MaineGeneral</a:t>
            </a:r>
          </a:p>
          <a:p>
            <a:r>
              <a:rPr lang="en-US" sz="2400" dirty="0"/>
              <a:t>Mayo Regional Hospital</a:t>
            </a:r>
          </a:p>
          <a:p>
            <a:r>
              <a:rPr lang="en-US" sz="2400" dirty="0"/>
              <a:t>Mid Coast Hospital</a:t>
            </a:r>
          </a:p>
          <a:p>
            <a:r>
              <a:rPr lang="en-US" sz="2400" dirty="0"/>
              <a:t>Pen Bay Medical Center</a:t>
            </a:r>
          </a:p>
          <a:p>
            <a:r>
              <a:rPr lang="en-US" sz="2400" dirty="0"/>
              <a:t>Penobscot Valley Hospital</a:t>
            </a:r>
          </a:p>
          <a:p>
            <a:r>
              <a:rPr lang="en-US" sz="2400" dirty="0" err="1"/>
              <a:t>Redington</a:t>
            </a:r>
            <a:r>
              <a:rPr lang="en-US" sz="2400" dirty="0"/>
              <a:t>-Fairview General Hospital</a:t>
            </a:r>
          </a:p>
          <a:p>
            <a:r>
              <a:rPr lang="en-US" sz="2400" dirty="0"/>
              <a:t>St Joseph Hospital</a:t>
            </a:r>
          </a:p>
          <a:p>
            <a:r>
              <a:rPr lang="en-US" sz="2400" dirty="0" err="1"/>
              <a:t>Nordx</a:t>
            </a:r>
            <a:r>
              <a:rPr lang="en-US" sz="2400" dirty="0"/>
              <a:t> Lab (for MaineHealth affiliated hospitals).  Waldo, MMC, </a:t>
            </a:r>
            <a:r>
              <a:rPr lang="en-US" sz="2400" dirty="0" err="1"/>
              <a:t>LincolnHealth</a:t>
            </a:r>
            <a:r>
              <a:rPr lang="en-US" sz="2400" dirty="0"/>
              <a:t>, Western ME</a:t>
            </a:r>
          </a:p>
          <a:p>
            <a:r>
              <a:rPr lang="en-US" sz="2400" dirty="0"/>
              <a:t>Affiliated Labs (for EMHS affiliated hospitals).  EMMC, BH, CA Dean, TAMC, SVH, Mercy, Inland</a:t>
            </a:r>
          </a:p>
          <a:p>
            <a:r>
              <a:rPr lang="en-US" sz="2400" dirty="0"/>
              <a:t>St Mary’s Regional Medical Center</a:t>
            </a:r>
          </a:p>
          <a:p>
            <a:r>
              <a:rPr lang="en-US" sz="2400" dirty="0"/>
              <a:t>York Hospital</a:t>
            </a:r>
          </a:p>
          <a:p>
            <a:r>
              <a:rPr lang="en-US" sz="2400" dirty="0" err="1"/>
              <a:t>NorDx</a:t>
            </a:r>
            <a:r>
              <a:rPr lang="en-US" sz="2400" dirty="0"/>
              <a:t> All Sites Statewide</a:t>
            </a:r>
          </a:p>
          <a:p>
            <a:r>
              <a:rPr lang="en-US" sz="2400" dirty="0"/>
              <a:t>Millinocket Regional Medical Center</a:t>
            </a:r>
          </a:p>
          <a:p>
            <a:r>
              <a:rPr lang="en-US" sz="2400" dirty="0"/>
              <a:t>Cary Medical Center</a:t>
            </a:r>
          </a:p>
          <a:p>
            <a:r>
              <a:rPr lang="en-US" sz="2400" dirty="0"/>
              <a:t>Maine Coast Memorial Hospital</a:t>
            </a:r>
          </a:p>
          <a:p>
            <a:r>
              <a:rPr lang="en-US" sz="2400" dirty="0"/>
              <a:t>MDI Hospital </a:t>
            </a:r>
          </a:p>
          <a:p>
            <a:r>
              <a:rPr lang="en-US" sz="2400" dirty="0"/>
              <a:t>Northern Maine Medical Center</a:t>
            </a:r>
          </a:p>
          <a:p>
            <a:pPr eaLnBrk="1" hangingPunct="1"/>
            <a:endParaRPr lang="en-US" altLang="en-US" sz="2100" dirty="0">
              <a:ea typeface="MS PGothic" charset="-128"/>
            </a:endParaRPr>
          </a:p>
        </p:txBody>
      </p:sp>
    </p:spTree>
    <p:extLst>
      <p:ext uri="{BB962C8B-B14F-4D97-AF65-F5344CB8AC3E}">
        <p14:creationId xmlns:p14="http://schemas.microsoft.com/office/powerpoint/2010/main" val="61191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8229600" cy="1262063"/>
          </a:xfrm>
        </p:spPr>
        <p:txBody>
          <a:bodyPr>
            <a:normAutofit/>
          </a:bodyPr>
          <a:lstStyle/>
          <a:p>
            <a:pPr marL="0" indent="0" eaLnBrk="1" hangingPunct="1">
              <a:buFont typeface="Arial" charset="0"/>
              <a:buNone/>
              <a:defRPr/>
            </a:pPr>
            <a:r>
              <a:rPr lang="en-US" sz="2100" dirty="0"/>
              <a:t>Continuous </a:t>
            </a:r>
            <a:r>
              <a:rPr lang="en-US" sz="2100" b="1" dirty="0">
                <a:solidFill>
                  <a:srgbClr val="007176"/>
                </a:solidFill>
              </a:rPr>
              <a:t>reporting of events of care</a:t>
            </a:r>
            <a:r>
              <a:rPr lang="en-US" sz="2100" dirty="0"/>
              <a:t> where the chief complaint indicates possible disease or condition that requires review/intervention by the Maine CDC </a:t>
            </a:r>
          </a:p>
          <a:p>
            <a:pPr eaLnBrk="1" hangingPunct="1">
              <a:defRPr/>
            </a:pPr>
            <a:endParaRPr lang="en-US" dirty="0"/>
          </a:p>
        </p:txBody>
      </p:sp>
      <p:sp>
        <p:nvSpPr>
          <p:cNvPr id="76802" name="Title 1"/>
          <p:cNvSpPr txBox="1">
            <a:spLocks/>
          </p:cNvSpPr>
          <p:nvPr/>
        </p:nvSpPr>
        <p:spPr bwMode="auto">
          <a:xfrm>
            <a:off x="485775" y="304800"/>
            <a:ext cx="8229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spcBef>
                <a:spcPct val="20000"/>
              </a:spcBef>
              <a:buFont typeface="Arial" charset="0"/>
              <a:buChar char="•"/>
              <a:defRPr sz="3200">
                <a:solidFill>
                  <a:schemeClr val="tx1"/>
                </a:solidFill>
                <a:latin typeface="Helvetica"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Helvetica" charset="0"/>
                <a:ea typeface="MS PGothic" charset="-128"/>
                <a:cs typeface="ＭＳ Ｐゴシック" charset="-128"/>
              </a:defRPr>
            </a:lvl2pPr>
            <a:lvl3pPr marL="1143000" indent="-228600">
              <a:spcBef>
                <a:spcPct val="20000"/>
              </a:spcBef>
              <a:buFont typeface="Arial" charset="0"/>
              <a:buChar char="•"/>
              <a:defRPr sz="2400">
                <a:solidFill>
                  <a:schemeClr val="tx1"/>
                </a:solidFill>
                <a:latin typeface="Helvetica"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Helvetica" charset="0"/>
                <a:ea typeface="MS PGothic" charset="-128"/>
                <a:cs typeface="ＭＳ Ｐゴシック" charset="-128"/>
              </a:defRPr>
            </a:lvl4pPr>
            <a:lvl5pPr marL="2057400" indent="-228600">
              <a:spcBef>
                <a:spcPct val="20000"/>
              </a:spcBef>
              <a:buFont typeface="Arial" charset="0"/>
              <a:buChar char="»"/>
              <a:defRPr sz="2000">
                <a:solidFill>
                  <a:schemeClr val="tx1"/>
                </a:solidFill>
                <a:latin typeface="Helvetica" charset="0"/>
                <a:ea typeface="MS PGothic"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9pPr>
          </a:lstStyle>
          <a:p>
            <a:pPr algn="ctr">
              <a:spcBef>
                <a:spcPct val="0"/>
              </a:spcBef>
              <a:buFontTx/>
              <a:buNone/>
            </a:pPr>
            <a:r>
              <a:rPr lang="en-US" altLang="en-US" sz="3600" b="1" dirty="0">
                <a:solidFill>
                  <a:srgbClr val="004B8D"/>
                </a:solidFill>
              </a:rPr>
              <a:t>Syndromic Surveillance</a:t>
            </a:r>
          </a:p>
        </p:txBody>
      </p:sp>
      <p:pic>
        <p:nvPicPr>
          <p:cNvPr id="76803"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57375" y="2794000"/>
            <a:ext cx="5486400" cy="30861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7680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Helvetica" charset="0"/>
                <a:ea typeface="MS PGothic" charset="-128"/>
                <a:cs typeface="ＭＳ Ｐゴシック" charset="-128"/>
              </a:defRPr>
            </a:lvl2pPr>
            <a:lvl3pPr marL="1143000" indent="-228600">
              <a:spcBef>
                <a:spcPct val="20000"/>
              </a:spcBef>
              <a:buFont typeface="Arial" charset="0"/>
              <a:buChar char="•"/>
              <a:defRPr sz="2400">
                <a:solidFill>
                  <a:schemeClr val="tx1"/>
                </a:solidFill>
                <a:latin typeface="Helvetica"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Helvetica" charset="0"/>
                <a:ea typeface="MS PGothic" charset="-128"/>
                <a:cs typeface="ＭＳ Ｐゴシック" charset="-128"/>
              </a:defRPr>
            </a:lvl4pPr>
            <a:lvl5pPr marL="2057400" indent="-228600">
              <a:spcBef>
                <a:spcPct val="20000"/>
              </a:spcBef>
              <a:buFont typeface="Arial" charset="0"/>
              <a:buChar char="»"/>
              <a:defRPr sz="2000">
                <a:solidFill>
                  <a:schemeClr val="tx1"/>
                </a:solidFill>
                <a:latin typeface="Helvetica" charset="0"/>
                <a:ea typeface="MS PGothic"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9pPr>
          </a:lstStyle>
          <a:p>
            <a:pPr>
              <a:spcBef>
                <a:spcPct val="0"/>
              </a:spcBef>
              <a:buFontTx/>
              <a:buNone/>
            </a:pPr>
            <a:fld id="{A069EA7B-E3CD-D44A-B669-08A0FC1B834A}" type="slidenum">
              <a:rPr lang="en-US" altLang="en-US" sz="1200">
                <a:solidFill>
                  <a:srgbClr val="8996B3"/>
                </a:solidFill>
              </a:rPr>
              <a:pPr>
                <a:spcBef>
                  <a:spcPct val="0"/>
                </a:spcBef>
                <a:buFontTx/>
                <a:buNone/>
              </a:pPr>
              <a:t>16</a:t>
            </a:fld>
            <a:endParaRPr lang="en-US" altLang="en-US" sz="1200" dirty="0">
              <a:solidFill>
                <a:srgbClr val="8996B3"/>
              </a:solidFill>
            </a:endParaRPr>
          </a:p>
        </p:txBody>
      </p:sp>
    </p:spTree>
    <p:extLst>
      <p:ext uri="{BB962C8B-B14F-4D97-AF65-F5344CB8AC3E}">
        <p14:creationId xmlns:p14="http://schemas.microsoft.com/office/powerpoint/2010/main" val="411435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txBox="1">
            <a:spLocks/>
          </p:cNvSpPr>
          <p:nvPr/>
        </p:nvSpPr>
        <p:spPr bwMode="auto">
          <a:xfrm>
            <a:off x="485775" y="304800"/>
            <a:ext cx="8229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Helvetica" charset="0"/>
                <a:ea typeface="MS PGothic" charset="-128"/>
              </a:defRPr>
            </a:lvl1pPr>
            <a:lvl2pPr marL="742950" indent="-285750">
              <a:spcBef>
                <a:spcPct val="20000"/>
              </a:spcBef>
              <a:buFont typeface="Arial" charset="0"/>
              <a:buChar char="–"/>
              <a:defRPr sz="2800">
                <a:solidFill>
                  <a:schemeClr val="tx1"/>
                </a:solidFill>
                <a:latin typeface="Helvetica" charset="0"/>
                <a:ea typeface="MS PGothic" charset="-128"/>
              </a:defRPr>
            </a:lvl2pPr>
            <a:lvl3pPr marL="1143000" indent="-228600">
              <a:spcBef>
                <a:spcPct val="20000"/>
              </a:spcBef>
              <a:buFont typeface="Arial" charset="0"/>
              <a:buChar char="•"/>
              <a:defRPr sz="2400">
                <a:solidFill>
                  <a:schemeClr val="tx1"/>
                </a:solidFill>
                <a:latin typeface="Helvetica" charset="0"/>
                <a:ea typeface="MS PGothic" charset="-128"/>
              </a:defRPr>
            </a:lvl3pPr>
            <a:lvl4pPr marL="1600200" indent="-228600">
              <a:spcBef>
                <a:spcPct val="20000"/>
              </a:spcBef>
              <a:buFont typeface="Arial" charset="0"/>
              <a:buChar char="–"/>
              <a:defRPr sz="2000">
                <a:solidFill>
                  <a:schemeClr val="tx1"/>
                </a:solidFill>
                <a:latin typeface="Helvetica" charset="0"/>
                <a:ea typeface="MS PGothic" charset="-128"/>
              </a:defRPr>
            </a:lvl4pPr>
            <a:lvl5pPr marL="2057400" indent="-228600">
              <a:spcBef>
                <a:spcPct val="20000"/>
              </a:spcBef>
              <a:buFont typeface="Arial" charset="0"/>
              <a:buChar char="»"/>
              <a:defRPr sz="2000">
                <a:solidFill>
                  <a:schemeClr val="tx1"/>
                </a:solidFill>
                <a:latin typeface="Helvetica"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9pPr>
          </a:lstStyle>
          <a:p>
            <a:pPr algn="ctr">
              <a:spcBef>
                <a:spcPct val="0"/>
              </a:spcBef>
              <a:buFontTx/>
              <a:buNone/>
            </a:pPr>
            <a:r>
              <a:rPr lang="en-US" altLang="en-US" b="1">
                <a:solidFill>
                  <a:srgbClr val="004B8D"/>
                </a:solidFill>
              </a:rPr>
              <a:t>Syndromic Surveillance</a:t>
            </a:r>
          </a:p>
        </p:txBody>
      </p:sp>
      <p:sp>
        <p:nvSpPr>
          <p:cNvPr id="2" name="Footer Placeholder 1"/>
          <p:cNvSpPr>
            <a:spLocks noGrp="1"/>
          </p:cNvSpPr>
          <p:nvPr>
            <p:ph type="ftr" sz="quarter" idx="10"/>
          </p:nvPr>
        </p:nvSpPr>
        <p:spPr/>
        <p:txBody>
          <a:bodyPr/>
          <a:lstStyle/>
          <a:p>
            <a:pPr>
              <a:defRPr/>
            </a:pPr>
            <a:r>
              <a:rPr lang="en-US" dirty="0">
                <a:solidFill>
                  <a:srgbClr val="004B8D">
                    <a:tint val="75000"/>
                  </a:srgbClr>
                </a:solidFill>
              </a:rPr>
              <a:t>(c</a:t>
            </a:r>
          </a:p>
          <a:p>
            <a:pPr>
              <a:defRPr/>
            </a:pPr>
            <a:r>
              <a:rPr lang="en-US" dirty="0">
                <a:solidFill>
                  <a:srgbClr val="004B8D">
                    <a:tint val="75000"/>
                  </a:srgbClr>
                </a:solidFill>
              </a:rPr>
              <a:t>©  2018 HealthInfoNet (HIN) – All Rights Reserved HIN Proprietary – Not for Redistribution </a:t>
            </a:r>
          </a:p>
        </p:txBody>
      </p:sp>
      <p:sp>
        <p:nvSpPr>
          <p:cNvPr id="11981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defRPr>
            </a:lvl1pPr>
            <a:lvl2pPr marL="742950" indent="-285750">
              <a:spcBef>
                <a:spcPct val="20000"/>
              </a:spcBef>
              <a:buFont typeface="Arial" charset="0"/>
              <a:buChar char="–"/>
              <a:defRPr sz="2800">
                <a:solidFill>
                  <a:schemeClr val="tx1"/>
                </a:solidFill>
                <a:latin typeface="Helvetica" charset="0"/>
                <a:ea typeface="MS PGothic" charset="-128"/>
              </a:defRPr>
            </a:lvl2pPr>
            <a:lvl3pPr marL="1143000" indent="-228600">
              <a:spcBef>
                <a:spcPct val="20000"/>
              </a:spcBef>
              <a:buFont typeface="Arial" charset="0"/>
              <a:buChar char="•"/>
              <a:defRPr sz="2400">
                <a:solidFill>
                  <a:schemeClr val="tx1"/>
                </a:solidFill>
                <a:latin typeface="Helvetica" charset="0"/>
                <a:ea typeface="MS PGothic" charset="-128"/>
              </a:defRPr>
            </a:lvl3pPr>
            <a:lvl4pPr marL="1600200" indent="-228600">
              <a:spcBef>
                <a:spcPct val="20000"/>
              </a:spcBef>
              <a:buFont typeface="Arial" charset="0"/>
              <a:buChar char="–"/>
              <a:defRPr sz="2000">
                <a:solidFill>
                  <a:schemeClr val="tx1"/>
                </a:solidFill>
                <a:latin typeface="Helvetica" charset="0"/>
                <a:ea typeface="MS PGothic" charset="-128"/>
              </a:defRPr>
            </a:lvl4pPr>
            <a:lvl5pPr marL="2057400" indent="-228600">
              <a:spcBef>
                <a:spcPct val="20000"/>
              </a:spcBef>
              <a:buFont typeface="Arial" charset="0"/>
              <a:buChar char="»"/>
              <a:defRPr sz="2000">
                <a:solidFill>
                  <a:schemeClr val="tx1"/>
                </a:solidFill>
                <a:latin typeface="Helvetica"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9pPr>
          </a:lstStyle>
          <a:p>
            <a:pPr>
              <a:spcBef>
                <a:spcPct val="0"/>
              </a:spcBef>
              <a:buFontTx/>
              <a:buNone/>
            </a:pPr>
            <a:fld id="{2D20D037-E147-D149-8927-C282D16B28DA}" type="slidenum">
              <a:rPr lang="en-US" altLang="en-US" sz="1200">
                <a:solidFill>
                  <a:srgbClr val="8996B3"/>
                </a:solidFill>
              </a:rPr>
              <a:pPr>
                <a:spcBef>
                  <a:spcPct val="0"/>
                </a:spcBef>
                <a:buFontTx/>
                <a:buNone/>
              </a:pPr>
              <a:t>17</a:t>
            </a:fld>
            <a:endParaRPr lang="en-US" altLang="en-US" sz="1200">
              <a:solidFill>
                <a:srgbClr val="8996B3"/>
              </a:solidFill>
            </a:endParaRPr>
          </a:p>
        </p:txBody>
      </p:sp>
      <p:sp>
        <p:nvSpPr>
          <p:cNvPr id="7" name="Content Placeholder 2"/>
          <p:cNvSpPr>
            <a:spLocks noGrp="1"/>
          </p:cNvSpPr>
          <p:nvPr>
            <p:ph sz="half" idx="1"/>
          </p:nvPr>
        </p:nvSpPr>
        <p:spPr>
          <a:xfrm>
            <a:off x="485775" y="1447800"/>
            <a:ext cx="8229600" cy="4572000"/>
          </a:xfrm>
        </p:spPr>
        <p:txBody>
          <a:bodyPr>
            <a:normAutofit fontScale="85000" lnSpcReduction="20000"/>
          </a:bodyPr>
          <a:lstStyle/>
          <a:p>
            <a:pPr marL="0" indent="0">
              <a:buNone/>
            </a:pPr>
            <a:r>
              <a:rPr lang="en-US" sz="3300" b="1" dirty="0"/>
              <a:t>SS In Production:</a:t>
            </a:r>
            <a:endParaRPr lang="en-US" sz="3300" dirty="0"/>
          </a:p>
          <a:p>
            <a:r>
              <a:rPr lang="en-US" sz="2400" dirty="0"/>
              <a:t>Cary Medical Center</a:t>
            </a:r>
          </a:p>
          <a:p>
            <a:r>
              <a:rPr lang="en-US" sz="2400" dirty="0"/>
              <a:t>Central Maine Health Care (CMMH, Rumford, Bridgton)</a:t>
            </a:r>
          </a:p>
          <a:p>
            <a:r>
              <a:rPr lang="en-US" sz="2400" dirty="0"/>
              <a:t>MaineHealth (MMC, Waldo, Lincoln Health, Western ME, Pen Bay)</a:t>
            </a:r>
          </a:p>
          <a:p>
            <a:r>
              <a:rPr lang="en-US" sz="2400" dirty="0"/>
              <a:t>Mayo Regional Hospital</a:t>
            </a:r>
          </a:p>
          <a:p>
            <a:r>
              <a:rPr lang="en-US" sz="2400" dirty="0"/>
              <a:t>Penobscot Valley Hospital</a:t>
            </a:r>
          </a:p>
          <a:p>
            <a:r>
              <a:rPr lang="en-US" sz="2400" dirty="0"/>
              <a:t>St Joseph Hospital</a:t>
            </a:r>
          </a:p>
          <a:p>
            <a:r>
              <a:rPr lang="en-US" sz="2400" dirty="0"/>
              <a:t>EMHS Hospital and Ambulatory (TAMC, BH, CA Dean, EMMC, Mercy, SVH, Inland)</a:t>
            </a:r>
          </a:p>
          <a:p>
            <a:r>
              <a:rPr lang="en-US" sz="2400" dirty="0"/>
              <a:t>St Mary’s Regional Medical Center</a:t>
            </a:r>
          </a:p>
          <a:p>
            <a:r>
              <a:rPr lang="en-US" sz="2400" dirty="0"/>
              <a:t>Reddington-Fairview General Hospital</a:t>
            </a:r>
          </a:p>
          <a:p>
            <a:r>
              <a:rPr lang="en-US" sz="2400" dirty="0"/>
              <a:t>York Hospital</a:t>
            </a:r>
          </a:p>
          <a:p>
            <a:r>
              <a:rPr lang="en-US" sz="2400" dirty="0"/>
              <a:t>SMHC</a:t>
            </a:r>
          </a:p>
          <a:p>
            <a:r>
              <a:rPr lang="en-US" sz="2400" dirty="0"/>
              <a:t>Franklin Memorial   </a:t>
            </a:r>
          </a:p>
          <a:p>
            <a:pPr marL="0" indent="0" eaLnBrk="1" hangingPunct="1"/>
            <a:endParaRPr lang="en-US" altLang="en-US" dirty="0">
              <a:ea typeface="MS PGothic" charset="-128"/>
            </a:endParaRPr>
          </a:p>
        </p:txBody>
      </p:sp>
    </p:spTree>
    <p:extLst>
      <p:ext uri="{BB962C8B-B14F-4D97-AF65-F5344CB8AC3E}">
        <p14:creationId xmlns:p14="http://schemas.microsoft.com/office/powerpoint/2010/main" val="5232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929CB5-4A1C-824D-AA78-3C4B568B2110}"/>
              </a:ext>
            </a:extLst>
          </p:cNvPr>
          <p:cNvSpPr>
            <a:spLocks noGrp="1"/>
          </p:cNvSpPr>
          <p:nvPr>
            <p:ph type="title"/>
          </p:nvPr>
        </p:nvSpPr>
        <p:spPr/>
        <p:txBody>
          <a:bodyPr/>
          <a:lstStyle/>
          <a:p>
            <a:r>
              <a:rPr lang="en-US" sz="3600" b="1" dirty="0"/>
              <a:t>CDC Messages (As of 9/30/18)</a:t>
            </a:r>
          </a:p>
        </p:txBody>
      </p:sp>
      <p:sp>
        <p:nvSpPr>
          <p:cNvPr id="2" name="Footer Placeholder 1"/>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1054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defRPr>
            </a:lvl1pPr>
            <a:lvl2pPr marL="742950" indent="-285750">
              <a:spcBef>
                <a:spcPct val="20000"/>
              </a:spcBef>
              <a:buFont typeface="Arial" charset="0"/>
              <a:buChar char="–"/>
              <a:defRPr sz="2800">
                <a:solidFill>
                  <a:schemeClr val="tx1"/>
                </a:solidFill>
                <a:latin typeface="Helvetica" charset="0"/>
                <a:ea typeface="MS PGothic" charset="-128"/>
              </a:defRPr>
            </a:lvl2pPr>
            <a:lvl3pPr marL="1143000" indent="-228600">
              <a:spcBef>
                <a:spcPct val="20000"/>
              </a:spcBef>
              <a:buFont typeface="Arial" charset="0"/>
              <a:buChar char="•"/>
              <a:defRPr sz="2400">
                <a:solidFill>
                  <a:schemeClr val="tx1"/>
                </a:solidFill>
                <a:latin typeface="Helvetica" charset="0"/>
                <a:ea typeface="MS PGothic" charset="-128"/>
              </a:defRPr>
            </a:lvl3pPr>
            <a:lvl4pPr marL="1600200" indent="-228600">
              <a:spcBef>
                <a:spcPct val="20000"/>
              </a:spcBef>
              <a:buFont typeface="Arial" charset="0"/>
              <a:buChar char="–"/>
              <a:defRPr sz="2000">
                <a:solidFill>
                  <a:schemeClr val="tx1"/>
                </a:solidFill>
                <a:latin typeface="Helvetica" charset="0"/>
                <a:ea typeface="MS PGothic" charset="-128"/>
              </a:defRPr>
            </a:lvl4pPr>
            <a:lvl5pPr marL="2057400" indent="-228600">
              <a:spcBef>
                <a:spcPct val="20000"/>
              </a:spcBef>
              <a:buFont typeface="Arial" charset="0"/>
              <a:buChar char="»"/>
              <a:defRPr sz="2000">
                <a:solidFill>
                  <a:schemeClr val="tx1"/>
                </a:solidFill>
                <a:latin typeface="Helvetica"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9pPr>
          </a:lstStyle>
          <a:p>
            <a:pPr>
              <a:spcBef>
                <a:spcPct val="0"/>
              </a:spcBef>
              <a:buFontTx/>
              <a:buNone/>
            </a:pPr>
            <a:fld id="{EF6647EA-C18D-AD40-9FC8-70743F38545C}" type="slidenum">
              <a:rPr lang="en-US" altLang="en-US" sz="1200">
                <a:solidFill>
                  <a:srgbClr val="8996B3"/>
                </a:solidFill>
              </a:rPr>
              <a:pPr>
                <a:spcBef>
                  <a:spcPct val="0"/>
                </a:spcBef>
                <a:buFontTx/>
                <a:buNone/>
              </a:pPr>
              <a:t>18</a:t>
            </a:fld>
            <a:endParaRPr lang="en-US" altLang="en-US" sz="1200" dirty="0">
              <a:solidFill>
                <a:srgbClr val="8996B3"/>
              </a:solidFill>
            </a:endParaRPr>
          </a:p>
        </p:txBody>
      </p:sp>
      <p:sp>
        <p:nvSpPr>
          <p:cNvPr id="7" name="Rectangle 5">
            <a:extLst>
              <a:ext uri="{FF2B5EF4-FFF2-40B4-BE49-F238E27FC236}">
                <a16:creationId xmlns:a16="http://schemas.microsoft.com/office/drawing/2014/main" id="{C86E4308-F918-E447-BC9F-48233206FE43}"/>
              </a:ext>
            </a:extLst>
          </p:cNvPr>
          <p:cNvSpPr>
            <a:spLocks noChangeArrowheads="1"/>
          </p:cNvSpPr>
          <p:nvPr/>
        </p:nvSpPr>
        <p:spPr bwMode="auto">
          <a:xfrm>
            <a:off x="1460500" y="1401346"/>
            <a:ext cx="60071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Public Health Reporting</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CDC Data Services Total: </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723,711	    </a:t>
            </a:r>
            <a:r>
              <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a:t>
            </a:r>
            <a:r>
              <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80% from September 2017</a:t>
            </a:r>
            <a:endParaRPr kumimoji="0" lang="en-US" altLang="en-US" sz="400" b="0" i="0" u="none" strike="noStrike" cap="none" normalizeH="0" baseline="0" dirty="0">
              <a:ln>
                <a:noFill/>
              </a:ln>
              <a:solidFill>
                <a:schemeClr val="tx1"/>
              </a:solidFill>
              <a:effectLst/>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p:txBody>
      </p:sp>
      <p:pic>
        <p:nvPicPr>
          <p:cNvPr id="1028" name="Picture 7">
            <a:extLst>
              <a:ext uri="{FF2B5EF4-FFF2-40B4-BE49-F238E27FC236}">
                <a16:creationId xmlns:a16="http://schemas.microsoft.com/office/drawing/2014/main" id="{E04CEC05-2B6D-9547-9D8A-4B03DF5E489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6100" y="1909828"/>
            <a:ext cx="7982124" cy="38813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476397BF-14C4-2F4F-BDDE-99D5685A64B6}"/>
              </a:ext>
            </a:extLst>
          </p:cNvPr>
          <p:cNvSpPr>
            <a:spLocks noChangeArrowheads="1"/>
          </p:cNvSpPr>
          <p:nvPr/>
        </p:nvSpPr>
        <p:spPr bwMode="auto">
          <a:xfrm>
            <a:off x="228600" y="4889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3640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66DD-B0A3-4F42-8795-9BF7CACFF4F7}"/>
              </a:ext>
            </a:extLst>
          </p:cNvPr>
          <p:cNvSpPr>
            <a:spLocks noGrp="1"/>
          </p:cNvSpPr>
          <p:nvPr>
            <p:ph type="title"/>
          </p:nvPr>
        </p:nvSpPr>
        <p:spPr>
          <a:xfrm>
            <a:off x="457200" y="472440"/>
            <a:ext cx="8229600" cy="1143000"/>
          </a:xfrm>
        </p:spPr>
        <p:txBody>
          <a:bodyPr/>
          <a:lstStyle/>
          <a:p>
            <a:r>
              <a:rPr lang="en-US" sz="3600" b="1" i="1" dirty="0"/>
              <a:t>HIN in Action</a:t>
            </a:r>
            <a:r>
              <a:rPr lang="en-US" sz="3600" b="1" dirty="0"/>
              <a:t>: </a:t>
            </a:r>
            <a:br>
              <a:rPr lang="en-US" sz="3600" b="1" dirty="0"/>
            </a:br>
            <a:r>
              <a:rPr lang="en-US" sz="3600" b="1" dirty="0"/>
              <a:t>Public Health Reporting</a:t>
            </a:r>
          </a:p>
        </p:txBody>
      </p:sp>
      <p:sp>
        <p:nvSpPr>
          <p:cNvPr id="4" name="Footer Placeholder 3">
            <a:extLst>
              <a:ext uri="{FF2B5EF4-FFF2-40B4-BE49-F238E27FC236}">
                <a16:creationId xmlns:a16="http://schemas.microsoft.com/office/drawing/2014/main" id="{AC0C2CDF-B030-834D-832E-F39660B4B822}"/>
              </a:ext>
            </a:extLst>
          </p:cNvPr>
          <p:cNvSpPr>
            <a:spLocks noGrp="1"/>
          </p:cNvSpPr>
          <p:nvPr>
            <p:ph type="ftr" sz="quarter" idx="10"/>
          </p:nvPr>
        </p:nvSpPr>
        <p:spPr/>
        <p:txBody>
          <a:bodyPr/>
          <a:lstStyle/>
          <a:p>
            <a:pPr>
              <a:defRPr/>
            </a:pPr>
            <a:r>
              <a:rPr lang="en-US" dirty="0">
                <a:solidFill>
                  <a:srgbClr val="004B8D">
                    <a:tint val="75000"/>
                  </a:srgbClr>
                </a:solidFill>
              </a:rPr>
              <a:t>© 2018 HealthInfoNet (HIN) – All Rights Reserved HIN Proprietary – Not for Redistribution </a:t>
            </a:r>
          </a:p>
        </p:txBody>
      </p:sp>
      <p:sp>
        <p:nvSpPr>
          <p:cNvPr id="5" name="Slide Number Placeholder 4">
            <a:extLst>
              <a:ext uri="{FF2B5EF4-FFF2-40B4-BE49-F238E27FC236}">
                <a16:creationId xmlns:a16="http://schemas.microsoft.com/office/drawing/2014/main" id="{B8C235BE-98A4-C944-9404-451E85B26CC3}"/>
              </a:ext>
            </a:extLst>
          </p:cNvPr>
          <p:cNvSpPr>
            <a:spLocks noGrp="1"/>
          </p:cNvSpPr>
          <p:nvPr>
            <p:ph type="sldNum" sz="quarter" idx="11"/>
          </p:nvPr>
        </p:nvSpPr>
        <p:spPr/>
        <p:txBody>
          <a:bodyPr/>
          <a:lstStyle/>
          <a:p>
            <a:pPr>
              <a:defRPr/>
            </a:pPr>
            <a:fld id="{3407524A-5207-5349-B7A3-CE0D1D0E146E}" type="slidenum">
              <a:rPr lang="en-US" smtClean="0"/>
              <a:pPr>
                <a:defRPr/>
              </a:pPr>
              <a:t>19</a:t>
            </a:fld>
            <a:endParaRPr lang="en-US" dirty="0"/>
          </a:p>
        </p:txBody>
      </p:sp>
      <p:sp>
        <p:nvSpPr>
          <p:cNvPr id="6" name="Rectangle 2">
            <a:extLst>
              <a:ext uri="{FF2B5EF4-FFF2-40B4-BE49-F238E27FC236}">
                <a16:creationId xmlns:a16="http://schemas.microsoft.com/office/drawing/2014/main" id="{B6D8832C-A72A-D545-B46D-9DBEE615851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ounded Rectangle 6">
            <a:extLst>
              <a:ext uri="{FF2B5EF4-FFF2-40B4-BE49-F238E27FC236}">
                <a16:creationId xmlns:a16="http://schemas.microsoft.com/office/drawing/2014/main" id="{38AD4EFC-8B8D-D74E-84BB-2A334BBC48E1}"/>
              </a:ext>
            </a:extLst>
          </p:cNvPr>
          <p:cNvSpPr/>
          <p:nvPr/>
        </p:nvSpPr>
        <p:spPr>
          <a:xfrm>
            <a:off x="457200" y="1752600"/>
            <a:ext cx="8229600" cy="4191000"/>
          </a:xfrm>
          <a:prstGeom prst="roundRect">
            <a:avLst/>
          </a:prstGeom>
          <a:solidFill>
            <a:srgbClr val="007176"/>
          </a:solidFill>
        </p:spPr>
        <p:style>
          <a:lnRef idx="2">
            <a:schemeClr val="accent1">
              <a:shade val="50000"/>
            </a:schemeClr>
          </a:lnRef>
          <a:fillRef idx="1">
            <a:schemeClr val="accent1"/>
          </a:fillRef>
          <a:effectRef idx="0">
            <a:schemeClr val="accent1"/>
          </a:effectRef>
          <a:fontRef idx="minor">
            <a:schemeClr val="lt1"/>
          </a:fontRef>
        </p:style>
        <p:txBody>
          <a:bodyPr wrap="square" bIns="0" anchor="t" anchorCtr="0">
            <a:noAutofit/>
          </a:bodyPr>
          <a:lstStyle/>
          <a:p>
            <a:pPr marL="0" indent="0">
              <a:spcBef>
                <a:spcPts val="0"/>
              </a:spcBef>
              <a:spcAft>
                <a:spcPts val="0"/>
              </a:spcAft>
              <a:buNone/>
            </a:pPr>
            <a:r>
              <a:rPr lang="en-US" sz="2200" dirty="0">
                <a:solidFill>
                  <a:schemeClr val="bg2"/>
                </a:solidFill>
                <a:latin typeface="Calibri" panose="020F0502020204030204" pitchFamily="34" charset="0"/>
              </a:rPr>
              <a:t>“I am always reminded of the words by former U.S. Surgeon General, Everett Koop, MD: </a:t>
            </a:r>
          </a:p>
          <a:p>
            <a:pPr marL="0" indent="0" algn="ctr">
              <a:spcBef>
                <a:spcPts val="0"/>
              </a:spcBef>
              <a:spcAft>
                <a:spcPts val="0"/>
              </a:spcAft>
              <a:buNone/>
            </a:pPr>
            <a:endParaRPr lang="en-US" sz="1300" i="1" dirty="0">
              <a:solidFill>
                <a:schemeClr val="bg2"/>
              </a:solidFill>
              <a:latin typeface="Calibri" panose="020F0502020204030204" pitchFamily="34" charset="0"/>
            </a:endParaRPr>
          </a:p>
          <a:p>
            <a:pPr marL="0" indent="0" algn="ctr">
              <a:spcBef>
                <a:spcPts val="0"/>
              </a:spcBef>
              <a:spcAft>
                <a:spcPts val="0"/>
              </a:spcAft>
              <a:buNone/>
            </a:pPr>
            <a:r>
              <a:rPr lang="en-US" sz="2600" b="1" i="1" dirty="0">
                <a:solidFill>
                  <a:schemeClr val="bg2"/>
                </a:solidFill>
                <a:latin typeface="Calibri" panose="020F0502020204030204" pitchFamily="34" charset="0"/>
              </a:rPr>
              <a:t>‘Health care is vital to all of us some of the time, public health is vital to all of us all of the time.’ </a:t>
            </a:r>
          </a:p>
          <a:p>
            <a:pPr marL="0" indent="0" algn="ctr">
              <a:spcBef>
                <a:spcPts val="0"/>
              </a:spcBef>
              <a:spcAft>
                <a:spcPts val="0"/>
              </a:spcAft>
              <a:buNone/>
            </a:pPr>
            <a:endParaRPr lang="en-US" sz="1300" i="1" dirty="0">
              <a:solidFill>
                <a:schemeClr val="bg2"/>
              </a:solidFill>
              <a:latin typeface="Calibri" panose="020F0502020204030204" pitchFamily="34" charset="0"/>
            </a:endParaRPr>
          </a:p>
          <a:p>
            <a:pPr marL="0" indent="0">
              <a:spcBef>
                <a:spcPts val="0"/>
              </a:spcBef>
              <a:spcAft>
                <a:spcPts val="0"/>
              </a:spcAft>
              <a:buNone/>
            </a:pPr>
            <a:r>
              <a:rPr lang="en-US" sz="2200" dirty="0">
                <a:solidFill>
                  <a:schemeClr val="bg2"/>
                </a:solidFill>
                <a:latin typeface="Calibri" panose="020F0502020204030204" pitchFamily="34" charset="0"/>
              </a:rPr>
              <a:t>Data on population health is essential for public health. Accurate reporting of health data is at the core of successful public health programs. Without the data public health will not succeed.”</a:t>
            </a:r>
            <a:r>
              <a:rPr lang="en-US" sz="2600" dirty="0">
                <a:solidFill>
                  <a:schemeClr val="bg2"/>
                </a:solidFill>
                <a:latin typeface="Calibri" panose="020F0502020204030204" pitchFamily="34" charset="0"/>
              </a:rPr>
              <a:t> </a:t>
            </a:r>
          </a:p>
          <a:p>
            <a:pPr marL="0" indent="0">
              <a:spcBef>
                <a:spcPts val="0"/>
              </a:spcBef>
              <a:spcAft>
                <a:spcPts val="0"/>
              </a:spcAft>
              <a:buNone/>
            </a:pPr>
            <a:endParaRPr lang="en-US" sz="100" dirty="0">
              <a:solidFill>
                <a:schemeClr val="bg2"/>
              </a:solidFill>
              <a:latin typeface="Calibri" panose="020F0502020204030204" pitchFamily="34" charset="0"/>
            </a:endParaRPr>
          </a:p>
          <a:p>
            <a:pPr marL="0" indent="0">
              <a:spcBef>
                <a:spcPts val="0"/>
              </a:spcBef>
              <a:spcAft>
                <a:spcPts val="0"/>
              </a:spcAft>
              <a:buNone/>
            </a:pPr>
            <a:endParaRPr lang="en-US" sz="100" dirty="0">
              <a:solidFill>
                <a:schemeClr val="bg2"/>
              </a:solidFill>
              <a:latin typeface="Calibri" panose="020F0502020204030204" pitchFamily="34" charset="0"/>
            </a:endParaRPr>
          </a:p>
          <a:p>
            <a:pPr marL="0" indent="0">
              <a:spcBef>
                <a:spcPts val="0"/>
              </a:spcBef>
              <a:spcAft>
                <a:spcPts val="0"/>
              </a:spcAft>
              <a:buNone/>
            </a:pPr>
            <a:endParaRPr lang="en-US" sz="100" dirty="0">
              <a:solidFill>
                <a:schemeClr val="bg2"/>
              </a:solidFill>
              <a:latin typeface="Calibri" panose="020F0502020204030204" pitchFamily="34" charset="0"/>
            </a:endParaRPr>
          </a:p>
          <a:p>
            <a:pPr marL="0" indent="0">
              <a:spcBef>
                <a:spcPts val="0"/>
              </a:spcBef>
              <a:spcAft>
                <a:spcPts val="0"/>
              </a:spcAft>
              <a:buNone/>
            </a:pPr>
            <a:endParaRPr lang="en-US" sz="100" dirty="0">
              <a:solidFill>
                <a:schemeClr val="bg2"/>
              </a:solidFill>
              <a:latin typeface="Calibri" panose="020F0502020204030204" pitchFamily="34" charset="0"/>
            </a:endParaRPr>
          </a:p>
          <a:p>
            <a:pPr marL="0" indent="0">
              <a:spcBef>
                <a:spcPts val="0"/>
              </a:spcBef>
              <a:spcAft>
                <a:spcPts val="0"/>
              </a:spcAft>
              <a:buNone/>
            </a:pPr>
            <a:endParaRPr lang="en-US" sz="100" dirty="0">
              <a:solidFill>
                <a:schemeClr val="bg2"/>
              </a:solidFill>
              <a:latin typeface="Calibri" panose="020F0502020204030204" pitchFamily="34" charset="0"/>
            </a:endParaRPr>
          </a:p>
          <a:p>
            <a:pPr marL="0" indent="0">
              <a:spcBef>
                <a:spcPts val="0"/>
              </a:spcBef>
              <a:spcAft>
                <a:spcPts val="0"/>
              </a:spcAft>
              <a:buNone/>
            </a:pPr>
            <a:endParaRPr lang="en-US" sz="100" dirty="0">
              <a:solidFill>
                <a:schemeClr val="bg2"/>
              </a:solidFill>
              <a:latin typeface="Calibri" panose="020F0502020204030204" pitchFamily="34" charset="0"/>
            </a:endParaRPr>
          </a:p>
          <a:p>
            <a:pPr marL="0" indent="0">
              <a:spcBef>
                <a:spcPts val="0"/>
              </a:spcBef>
              <a:spcAft>
                <a:spcPts val="0"/>
              </a:spcAft>
              <a:buNone/>
            </a:pPr>
            <a:endParaRPr lang="en-US" sz="100" dirty="0">
              <a:solidFill>
                <a:schemeClr val="bg2"/>
              </a:solidFill>
              <a:latin typeface="Calibri" panose="020F0502020204030204" pitchFamily="34" charset="0"/>
            </a:endParaRPr>
          </a:p>
          <a:p>
            <a:pPr marL="0" indent="0">
              <a:spcBef>
                <a:spcPts val="0"/>
              </a:spcBef>
              <a:spcAft>
                <a:spcPts val="0"/>
              </a:spcAft>
              <a:buNone/>
            </a:pPr>
            <a:endParaRPr lang="en-US" sz="100" dirty="0">
              <a:solidFill>
                <a:schemeClr val="bg2"/>
              </a:solidFill>
              <a:latin typeface="Calibri" panose="020F0502020204030204" pitchFamily="34" charset="0"/>
            </a:endParaRPr>
          </a:p>
          <a:p>
            <a:pPr marL="0" indent="0">
              <a:spcBef>
                <a:spcPts val="0"/>
              </a:spcBef>
              <a:spcAft>
                <a:spcPts val="0"/>
              </a:spcAft>
              <a:buNone/>
            </a:pPr>
            <a:endParaRPr lang="en-US" sz="100" dirty="0">
              <a:solidFill>
                <a:schemeClr val="bg2"/>
              </a:solidFill>
              <a:latin typeface="Calibri" panose="020F0502020204030204" pitchFamily="34" charset="0"/>
            </a:endParaRPr>
          </a:p>
          <a:p>
            <a:pPr marL="0" indent="0">
              <a:spcBef>
                <a:spcPts val="0"/>
              </a:spcBef>
              <a:spcAft>
                <a:spcPts val="0"/>
              </a:spcAft>
              <a:buNone/>
            </a:pPr>
            <a:endParaRPr lang="en-US" sz="100" dirty="0">
              <a:solidFill>
                <a:schemeClr val="bg2"/>
              </a:solidFill>
              <a:latin typeface="Calibri" panose="020F0502020204030204" pitchFamily="34" charset="0"/>
            </a:endParaRPr>
          </a:p>
          <a:p>
            <a:pPr algn="r">
              <a:lnSpc>
                <a:spcPct val="110000"/>
              </a:lnSpc>
              <a:buFontTx/>
              <a:buChar char="-"/>
            </a:pPr>
            <a:r>
              <a:rPr lang="en-US" altLang="en-US" sz="20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Stephen Sears, MD,  Chief of Staff, VA Maine </a:t>
            </a:r>
          </a:p>
          <a:p>
            <a:pPr algn="r">
              <a:lnSpc>
                <a:spcPct val="110000"/>
              </a:lnSpc>
            </a:pPr>
            <a:r>
              <a:rPr lang="en-US" altLang="en-US" sz="20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and former Maine State Epidemiologist</a:t>
            </a:r>
            <a:endParaRPr lang="en-US" altLang="en-US" sz="3600" b="1" dirty="0">
              <a:solidFill>
                <a:schemeClr val="bg2"/>
              </a:solidFill>
              <a:latin typeface="Arial" panose="020B0604020202020204" pitchFamily="34" charset="0"/>
            </a:endParaRPr>
          </a:p>
        </p:txBody>
      </p:sp>
    </p:spTree>
    <p:extLst>
      <p:ext uri="{BB962C8B-B14F-4D97-AF65-F5344CB8AC3E}">
        <p14:creationId xmlns:p14="http://schemas.microsoft.com/office/powerpoint/2010/main" val="427990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4"/>
          <p:cNvSpPr>
            <a:spLocks noGrp="1"/>
          </p:cNvSpPr>
          <p:nvPr>
            <p:ph type="title"/>
          </p:nvPr>
        </p:nvSpPr>
        <p:spPr>
          <a:xfrm>
            <a:off x="457199" y="228600"/>
            <a:ext cx="8229600" cy="1143000"/>
          </a:xfrm>
        </p:spPr>
        <p:txBody>
          <a:bodyPr/>
          <a:lstStyle/>
          <a:p>
            <a:r>
              <a:rPr lang="en-US" altLang="en-US" sz="3600" b="1" dirty="0"/>
              <a:t>Objectives</a:t>
            </a:r>
          </a:p>
        </p:txBody>
      </p:sp>
      <p:sp>
        <p:nvSpPr>
          <p:cNvPr id="91138" name="Content Placeholder 6"/>
          <p:cNvSpPr>
            <a:spLocks noGrp="1"/>
          </p:cNvSpPr>
          <p:nvPr>
            <p:ph idx="1"/>
          </p:nvPr>
        </p:nvSpPr>
        <p:spPr>
          <a:xfrm>
            <a:off x="457199" y="1081088"/>
            <a:ext cx="8229600" cy="4938712"/>
          </a:xfrm>
        </p:spPr>
        <p:txBody>
          <a:bodyPr/>
          <a:lstStyle/>
          <a:p>
            <a:r>
              <a:rPr lang="en-US" altLang="en-US" dirty="0"/>
              <a:t>HealthInfoNet Overview </a:t>
            </a:r>
          </a:p>
          <a:p>
            <a:r>
              <a:rPr lang="en-US" altLang="en-US" dirty="0"/>
              <a:t>HIN’s Role for Public Health Reporting</a:t>
            </a:r>
          </a:p>
          <a:p>
            <a:r>
              <a:rPr lang="en-US" altLang="en-US" dirty="0"/>
              <a:t>Public Health Quality Measurement </a:t>
            </a:r>
          </a:p>
          <a:p>
            <a:r>
              <a:rPr lang="en-US" altLang="en-US" dirty="0"/>
              <a:t>Discussion of Potential Uses for HAI</a:t>
            </a:r>
          </a:p>
          <a:p>
            <a:pPr marL="0" indent="0">
              <a:buNone/>
            </a:pPr>
            <a:endParaRPr lang="en-US" altLang="en-US" dirty="0"/>
          </a:p>
          <a:p>
            <a:endParaRPr lang="en-US" altLang="en-US" dirty="0"/>
          </a:p>
        </p:txBody>
      </p:sp>
      <p:sp>
        <p:nvSpPr>
          <p:cNvPr id="3" name="Footer Placeholder 2">
            <a:extLst>
              <a:ext uri="{FF2B5EF4-FFF2-40B4-BE49-F238E27FC236}">
                <a16:creationId xmlns:a16="http://schemas.microsoft.com/office/drawing/2014/main" id="{AED872C8-46E7-2140-854C-5C91FDEE984F}"/>
              </a:ext>
            </a:extLst>
          </p:cNvPr>
          <p:cNvSpPr>
            <a:spLocks noGrp="1"/>
          </p:cNvSpPr>
          <p:nvPr>
            <p:ph type="ftr" sz="quarter" idx="10"/>
          </p:nvPr>
        </p:nvSpPr>
        <p:spPr/>
        <p:txBody>
          <a:bodyPr/>
          <a:lstStyle/>
          <a:p>
            <a:pPr>
              <a:defRPr/>
            </a:pPr>
            <a:r>
              <a:rPr lang="en-US" dirty="0"/>
              <a:t>©2018 HealthInfoNet (HIN) – All Rights Reserved HIN Proprietary – Not for Redistribution </a:t>
            </a:r>
          </a:p>
        </p:txBody>
      </p:sp>
      <p:sp>
        <p:nvSpPr>
          <p:cNvPr id="91140" name="Slide Number Placeholder 1"/>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20C5AC14-965F-4BB8-84A0-696722598C2C}" type="slidenum">
              <a:rPr lang="en-US" altLang="en-US" sz="1200" smtClean="0">
                <a:solidFill>
                  <a:srgbClr val="8996B3"/>
                </a:solidFill>
              </a:rPr>
              <a:pPr>
                <a:spcBef>
                  <a:spcPct val="0"/>
                </a:spcBef>
                <a:buFontTx/>
                <a:buNone/>
              </a:pPr>
              <a:t>2</a:t>
            </a:fld>
            <a:endParaRPr lang="en-US" altLang="en-US" sz="1200">
              <a:solidFill>
                <a:srgbClr val="8996B3"/>
              </a:solidFill>
            </a:endParaRPr>
          </a:p>
        </p:txBody>
      </p:sp>
      <p:pic>
        <p:nvPicPr>
          <p:cNvPr id="2" name="Picture 1"/>
          <p:cNvPicPr>
            <a:picLocks noChangeAspect="1"/>
          </p:cNvPicPr>
          <p:nvPr/>
        </p:nvPicPr>
        <p:blipFill>
          <a:blip r:embed="rId2"/>
          <a:stretch>
            <a:fillRect/>
          </a:stretch>
        </p:blipFill>
        <p:spPr>
          <a:xfrm>
            <a:off x="1243295" y="3886201"/>
            <a:ext cx="6657409" cy="2285999"/>
          </a:xfrm>
          <a:prstGeom prst="rect">
            <a:avLst/>
          </a:prstGeom>
        </p:spPr>
      </p:pic>
    </p:spTree>
    <p:extLst>
      <p:ext uri="{BB962C8B-B14F-4D97-AF65-F5344CB8AC3E}">
        <p14:creationId xmlns:p14="http://schemas.microsoft.com/office/powerpoint/2010/main" val="1818857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613"/>
            <a:ext cx="8229600" cy="1143000"/>
          </a:xfrm>
        </p:spPr>
        <p:txBody>
          <a:bodyPr/>
          <a:lstStyle/>
          <a:p>
            <a:r>
              <a:rPr lang="en-US" sz="3200" b="1" dirty="0"/>
              <a:t>Maine CDC Statewide Quality </a:t>
            </a:r>
            <a:br>
              <a:rPr lang="en-US" sz="3200" b="1" dirty="0"/>
            </a:br>
            <a:r>
              <a:rPr lang="en-US" sz="3200" b="1" dirty="0"/>
              <a:t>Measures Dashboard</a:t>
            </a:r>
          </a:p>
        </p:txBody>
      </p:sp>
      <p:sp>
        <p:nvSpPr>
          <p:cNvPr id="3" name="Content Placeholder 2"/>
          <p:cNvSpPr>
            <a:spLocks noGrp="1"/>
          </p:cNvSpPr>
          <p:nvPr>
            <p:ph idx="1"/>
          </p:nvPr>
        </p:nvSpPr>
        <p:spPr>
          <a:xfrm>
            <a:off x="457200" y="1828800"/>
            <a:ext cx="8229600" cy="4297363"/>
          </a:xfrm>
        </p:spPr>
        <p:txBody>
          <a:bodyPr/>
          <a:lstStyle/>
          <a:p>
            <a:r>
              <a:rPr lang="en-US" sz="2800" dirty="0"/>
              <a:t>Maine CDC contracted HIN to design the </a:t>
            </a:r>
            <a:r>
              <a:rPr lang="en-US" sz="2800" b="1" dirty="0">
                <a:solidFill>
                  <a:srgbClr val="007176"/>
                </a:solidFill>
              </a:rPr>
              <a:t>statewide clinical quality measures dashboard</a:t>
            </a:r>
            <a:r>
              <a:rPr lang="en-US" sz="2800" dirty="0"/>
              <a:t> to support disease prevention programs.</a:t>
            </a:r>
          </a:p>
          <a:p>
            <a:r>
              <a:rPr lang="en-US" sz="2800" dirty="0"/>
              <a:t>CDC team requested HIN use NQF “e-measure specifications” when possible.</a:t>
            </a:r>
          </a:p>
          <a:p>
            <a:r>
              <a:rPr lang="en-US" sz="2800" dirty="0"/>
              <a:t>Together, HIN and the CDC customize the measure specifications to create more informed measures for </a:t>
            </a:r>
            <a:r>
              <a:rPr lang="en-US" sz="2800" b="1" dirty="0">
                <a:solidFill>
                  <a:srgbClr val="007176"/>
                </a:solidFill>
              </a:rPr>
              <a:t>hypertension and diabetes</a:t>
            </a:r>
            <a:r>
              <a:rPr lang="en-US" sz="2800" dirty="0"/>
              <a:t>. </a:t>
            </a:r>
          </a:p>
        </p:txBody>
      </p:sp>
      <p:sp>
        <p:nvSpPr>
          <p:cNvPr id="4" name="Footer Placeholder 3"/>
          <p:cNvSpPr>
            <a:spLocks noGrp="1"/>
          </p:cNvSpPr>
          <p:nvPr>
            <p:ph type="ftr" sz="quarter" idx="10"/>
          </p:nvPr>
        </p:nvSpPr>
        <p:spPr/>
        <p:txBody>
          <a:bodyPr/>
          <a:lstStyle/>
          <a:p>
            <a:pPr>
              <a:defRPr/>
            </a:pPr>
            <a:r>
              <a:rPr lang="en-US" dirty="0">
                <a:solidFill>
                  <a:srgbClr val="004B8D">
                    <a:tint val="75000"/>
                  </a:srgbClr>
                </a:solidFill>
              </a:rPr>
              <a:t>© 2018 HealthInfoNet (HIN) – All Rights Reserved HIN Proprietary – Not for Redistribution </a:t>
            </a:r>
          </a:p>
        </p:txBody>
      </p:sp>
      <p:sp>
        <p:nvSpPr>
          <p:cNvPr id="5" name="Slide Number Placeholder 4"/>
          <p:cNvSpPr>
            <a:spLocks noGrp="1"/>
          </p:cNvSpPr>
          <p:nvPr>
            <p:ph type="sldNum" sz="quarter" idx="11"/>
          </p:nvPr>
        </p:nvSpPr>
        <p:spPr/>
        <p:txBody>
          <a:bodyPr/>
          <a:lstStyle/>
          <a:p>
            <a:pPr>
              <a:defRPr/>
            </a:pPr>
            <a:fld id="{3407524A-5207-5349-B7A3-CE0D1D0E146E}" type="slidenum">
              <a:rPr lang="en-US" smtClean="0"/>
              <a:pPr>
                <a:defRPr/>
              </a:pPr>
              <a:t>20</a:t>
            </a:fld>
            <a:endParaRPr lang="en-US" dirty="0"/>
          </a:p>
        </p:txBody>
      </p:sp>
    </p:spTree>
    <p:extLst>
      <p:ext uri="{BB962C8B-B14F-4D97-AF65-F5344CB8AC3E}">
        <p14:creationId xmlns:p14="http://schemas.microsoft.com/office/powerpoint/2010/main" val="868546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8294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DC96E6B4-00D6-47FA-8DA7-CF1FE9383547}" type="slidenum">
              <a:rPr lang="en-US" altLang="en-US" sz="1200" smtClean="0">
                <a:solidFill>
                  <a:srgbClr val="8996B3"/>
                </a:solidFill>
              </a:rPr>
              <a:pPr>
                <a:spcBef>
                  <a:spcPct val="0"/>
                </a:spcBef>
                <a:buFontTx/>
                <a:buNone/>
              </a:pPr>
              <a:t>21</a:t>
            </a:fld>
            <a:endParaRPr lang="en-US" altLang="en-US" sz="1200" dirty="0">
              <a:solidFill>
                <a:srgbClr val="8996B3"/>
              </a:solidFill>
            </a:endParaRPr>
          </a:p>
        </p:txBody>
      </p:sp>
      <p:pic>
        <p:nvPicPr>
          <p:cNvPr id="6" name="Picture 5">
            <a:extLst>
              <a:ext uri="{FF2B5EF4-FFF2-40B4-BE49-F238E27FC236}">
                <a16:creationId xmlns:a16="http://schemas.microsoft.com/office/drawing/2014/main" id="{0537B296-9978-7043-A565-E00BDF335B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304800"/>
            <a:ext cx="7696200" cy="1461713"/>
          </a:xfrm>
          <a:prstGeom prst="rect">
            <a:avLst/>
          </a:prstGeom>
          <a:ln>
            <a:solidFill>
              <a:schemeClr val="accent1"/>
            </a:solidFill>
          </a:ln>
        </p:spPr>
      </p:pic>
      <p:pic>
        <p:nvPicPr>
          <p:cNvPr id="14" name="Picture 13">
            <a:extLst>
              <a:ext uri="{FF2B5EF4-FFF2-40B4-BE49-F238E27FC236}">
                <a16:creationId xmlns:a16="http://schemas.microsoft.com/office/drawing/2014/main" id="{9FA0E471-DCD6-B24E-96B9-4E32C9CDAC5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800" y="1790462"/>
            <a:ext cx="7696200" cy="4468996"/>
          </a:xfrm>
          <a:prstGeom prst="rect">
            <a:avLst/>
          </a:prstGeom>
          <a:ln>
            <a:solidFill>
              <a:schemeClr val="accent1"/>
            </a:solidFill>
          </a:ln>
        </p:spPr>
      </p:pic>
    </p:spTree>
    <p:extLst>
      <p:ext uri="{BB962C8B-B14F-4D97-AF65-F5344CB8AC3E}">
        <p14:creationId xmlns:p14="http://schemas.microsoft.com/office/powerpoint/2010/main" val="1938210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ubtitle 2"/>
          <p:cNvSpPr>
            <a:spLocks noGrp="1"/>
          </p:cNvSpPr>
          <p:nvPr>
            <p:ph type="subTitle" idx="1"/>
          </p:nvPr>
        </p:nvSpPr>
        <p:spPr>
          <a:xfrm>
            <a:off x="1219200" y="1835150"/>
            <a:ext cx="7010400" cy="4202113"/>
          </a:xfrm>
        </p:spPr>
        <p:txBody>
          <a:bodyPr/>
          <a:lstStyle/>
          <a:p>
            <a:pPr>
              <a:lnSpc>
                <a:spcPct val="60000"/>
              </a:lnSpc>
            </a:pPr>
            <a:r>
              <a:rPr lang="en-US" altLang="en-US" sz="2800" b="1" dirty="0">
                <a:solidFill>
                  <a:schemeClr val="bg1"/>
                </a:solidFill>
              </a:rPr>
              <a:t>Questions and Discussion</a:t>
            </a:r>
          </a:p>
          <a:p>
            <a:pPr>
              <a:lnSpc>
                <a:spcPct val="60000"/>
              </a:lnSpc>
            </a:pPr>
            <a:endParaRPr lang="en-US" altLang="en-US" sz="2200" b="1" dirty="0">
              <a:solidFill>
                <a:schemeClr val="bg1"/>
              </a:solidFill>
            </a:endParaRPr>
          </a:p>
          <a:p>
            <a:pPr>
              <a:lnSpc>
                <a:spcPct val="60000"/>
              </a:lnSpc>
            </a:pPr>
            <a:endParaRPr lang="en-US" altLang="en-US" sz="2200" b="1" dirty="0">
              <a:solidFill>
                <a:schemeClr val="bg1"/>
              </a:solidFill>
            </a:endParaRPr>
          </a:p>
          <a:p>
            <a:pPr>
              <a:lnSpc>
                <a:spcPct val="60000"/>
              </a:lnSpc>
            </a:pPr>
            <a:r>
              <a:rPr lang="en-US" altLang="en-US" sz="2200" b="1" dirty="0">
                <a:solidFill>
                  <a:schemeClr val="bg1"/>
                </a:solidFill>
              </a:rPr>
              <a:t>Contact Information</a:t>
            </a:r>
          </a:p>
          <a:p>
            <a:pPr>
              <a:lnSpc>
                <a:spcPct val="60000"/>
              </a:lnSpc>
            </a:pPr>
            <a:endParaRPr lang="en-US" altLang="en-US" sz="2200" dirty="0">
              <a:solidFill>
                <a:schemeClr val="bg1"/>
              </a:solidFill>
            </a:endParaRPr>
          </a:p>
          <a:p>
            <a:r>
              <a:rPr lang="en-US" altLang="en-US" sz="2200" dirty="0">
                <a:solidFill>
                  <a:schemeClr val="bg1"/>
                </a:solidFill>
              </a:rPr>
              <a:t>Shaun T. Alfreds, Executive Director &amp; CEO</a:t>
            </a:r>
          </a:p>
          <a:p>
            <a:r>
              <a:rPr lang="en-US" altLang="en-US" sz="2200" dirty="0">
                <a:solidFill>
                  <a:schemeClr val="bg1"/>
                </a:solidFill>
                <a:hlinkClick r:id="rId3"/>
              </a:rPr>
              <a:t>salfreds@hinfonet.org</a:t>
            </a:r>
            <a:r>
              <a:rPr lang="en-US" altLang="en-US" sz="2200" dirty="0">
                <a:solidFill>
                  <a:schemeClr val="bg1"/>
                </a:solidFill>
              </a:rPr>
              <a:t> </a:t>
            </a:r>
          </a:p>
          <a:p>
            <a:endParaRPr lang="en-US" altLang="en-US" sz="2200" dirty="0">
              <a:solidFill>
                <a:schemeClr val="bg1"/>
              </a:solidFill>
            </a:endParaRPr>
          </a:p>
          <a:p>
            <a:r>
              <a:rPr lang="en-US" altLang="en-US" sz="1800" dirty="0">
                <a:solidFill>
                  <a:schemeClr val="bg1"/>
                </a:solidFill>
              </a:rPr>
              <a:t>60 Pineland Drive, Suite 230</a:t>
            </a:r>
          </a:p>
          <a:p>
            <a:r>
              <a:rPr lang="en-US" altLang="en-US" sz="1800" dirty="0">
                <a:solidFill>
                  <a:schemeClr val="bg1"/>
                </a:solidFill>
              </a:rPr>
              <a:t>New Gloucester, Maine 04260</a:t>
            </a:r>
          </a:p>
          <a:p>
            <a:r>
              <a:rPr lang="en-US" altLang="en-US" sz="1800" dirty="0">
                <a:solidFill>
                  <a:schemeClr val="bg1"/>
                </a:solidFill>
              </a:rPr>
              <a:t>Main: (207) 541- 9250 </a:t>
            </a:r>
            <a:br>
              <a:rPr lang="en-US" altLang="en-US" sz="1800" dirty="0">
                <a:solidFill>
                  <a:schemeClr val="bg1"/>
                </a:solidFill>
              </a:rPr>
            </a:br>
            <a:r>
              <a:rPr lang="en-US" altLang="en-US" sz="1800" dirty="0">
                <a:solidFill>
                  <a:schemeClr val="bg1"/>
                </a:solidFill>
                <a:hlinkClick r:id="rId4"/>
              </a:rPr>
              <a:t>www.hinfonet.org</a:t>
            </a:r>
            <a:endParaRPr lang="en-US" altLang="en-US" sz="1800" dirty="0">
              <a:solidFill>
                <a:schemeClr val="bg1"/>
              </a:solidFill>
            </a:endParaRPr>
          </a:p>
          <a:p>
            <a:pPr>
              <a:lnSpc>
                <a:spcPct val="60000"/>
              </a:lnSpc>
            </a:pPr>
            <a:br>
              <a:rPr lang="en-US" altLang="en-US" sz="1900" dirty="0">
                <a:solidFill>
                  <a:schemeClr val="bg1"/>
                </a:solidFill>
              </a:rPr>
            </a:br>
            <a:endParaRPr lang="en-US" altLang="en-US" sz="600" dirty="0">
              <a:solidFill>
                <a:srgbClr val="8996B3"/>
              </a:solidFill>
            </a:endParaRPr>
          </a:p>
        </p:txBody>
      </p:sp>
      <p:pic>
        <p:nvPicPr>
          <p:cNvPr id="216066"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00200" y="533400"/>
            <a:ext cx="54864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CAB35E3-1EE6-024C-B66A-9077738EB686}"/>
              </a:ext>
            </a:extLst>
          </p:cNvPr>
          <p:cNvSpPr>
            <a:spLocks noGrp="1"/>
          </p:cNvSpPr>
          <p:nvPr>
            <p:ph type="ftr" sz="quarter" idx="10"/>
          </p:nvPr>
        </p:nvSpPr>
        <p:spPr/>
        <p:txBody>
          <a:bodyPr/>
          <a:lstStyle/>
          <a:p>
            <a:pPr>
              <a:defRPr/>
            </a:pPr>
            <a:r>
              <a:rPr lang="en-US" dirty="0">
                <a:solidFill>
                  <a:srgbClr val="004B8D">
                    <a:tint val="75000"/>
                  </a:srgbClr>
                </a:solidFill>
              </a:rPr>
              <a:t>@2018 HealthInfoNet (HIN) – All Rights Reserved HIN Proprietary – Not for Redistribution </a:t>
            </a:r>
          </a:p>
        </p:txBody>
      </p:sp>
      <p:sp>
        <p:nvSpPr>
          <p:cNvPr id="216068" name="Slide Number Placeholder 2"/>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7F324CF-EFCF-45E2-A228-92A384C278FC}" type="slidenum">
              <a:rPr lang="en-US" altLang="en-US" smtClean="0">
                <a:solidFill>
                  <a:srgbClr val="8996B3"/>
                </a:solidFill>
                <a:latin typeface="Helvetica" panose="020B0604020202020204" pitchFamily="34" charset="0"/>
              </a:rPr>
              <a:pPr/>
              <a:t>22</a:t>
            </a:fld>
            <a:endParaRPr lang="en-US" altLang="en-US">
              <a:solidFill>
                <a:srgbClr val="8996B3"/>
              </a:solidFill>
              <a:latin typeface="Helvetica" panose="020B0604020202020204" pitchFamily="34" charset="0"/>
            </a:endParaRPr>
          </a:p>
        </p:txBody>
      </p:sp>
    </p:spTree>
    <p:extLst>
      <p:ext uri="{BB962C8B-B14F-4D97-AF65-F5344CB8AC3E}">
        <p14:creationId xmlns:p14="http://schemas.microsoft.com/office/powerpoint/2010/main" val="306249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9010D841-02BF-D44B-9F96-764B9C54ABE3}"/>
              </a:ext>
            </a:extLst>
          </p:cNvPr>
          <p:cNvSpPr>
            <a:spLocks noGrp="1" noChangeArrowheads="1"/>
          </p:cNvSpPr>
          <p:nvPr>
            <p:ph type="title"/>
          </p:nvPr>
        </p:nvSpPr>
        <p:spPr/>
        <p:txBody>
          <a:bodyPr/>
          <a:lstStyle/>
          <a:p>
            <a:pPr eaLnBrk="1" hangingPunct="1"/>
            <a:r>
              <a:rPr lang="en-US" altLang="en-US" sz="3600" b="1" dirty="0">
                <a:solidFill>
                  <a:schemeClr val="bg1"/>
                </a:solidFill>
              </a:rPr>
              <a:t>Mission &amp; Vision</a:t>
            </a:r>
          </a:p>
        </p:txBody>
      </p:sp>
      <p:sp>
        <p:nvSpPr>
          <p:cNvPr id="99330" name="Rectangle 3">
            <a:extLst>
              <a:ext uri="{FF2B5EF4-FFF2-40B4-BE49-F238E27FC236}">
                <a16:creationId xmlns:a16="http://schemas.microsoft.com/office/drawing/2014/main" id="{E4B281AA-59BC-D745-BA82-80AC967B414B}"/>
              </a:ext>
            </a:extLst>
          </p:cNvPr>
          <p:cNvSpPr>
            <a:spLocks noGrp="1" noChangeArrowheads="1"/>
          </p:cNvSpPr>
          <p:nvPr>
            <p:ph idx="1"/>
          </p:nvPr>
        </p:nvSpPr>
        <p:spPr>
          <a:xfrm>
            <a:off x="609600" y="1295400"/>
            <a:ext cx="8229600" cy="4953000"/>
          </a:xfrm>
        </p:spPr>
        <p:txBody>
          <a:bodyPr>
            <a:normAutofit fontScale="70000" lnSpcReduction="20000"/>
          </a:bodyPr>
          <a:lstStyle/>
          <a:p>
            <a:pPr marL="0" indent="0" algn="ctr">
              <a:lnSpc>
                <a:spcPct val="120000"/>
              </a:lnSpc>
              <a:spcBef>
                <a:spcPts val="0"/>
              </a:spcBef>
              <a:spcAft>
                <a:spcPts val="600"/>
              </a:spcAft>
              <a:buNone/>
            </a:pPr>
            <a:r>
              <a:rPr lang="en-US" b="1" dirty="0"/>
              <a:t>MISSION Statement: </a:t>
            </a:r>
          </a:p>
          <a:p>
            <a:pPr marL="0" indent="0" algn="ctr">
              <a:lnSpc>
                <a:spcPct val="120000"/>
              </a:lnSpc>
              <a:spcBef>
                <a:spcPts val="0"/>
              </a:spcBef>
              <a:spcAft>
                <a:spcPts val="600"/>
              </a:spcAft>
              <a:buNone/>
            </a:pPr>
            <a:r>
              <a:rPr lang="en-US" b="1" dirty="0">
                <a:solidFill>
                  <a:schemeClr val="tx2"/>
                </a:solidFill>
              </a:rPr>
              <a:t>To deliver trusted health information exchange services that help the healthcare community create lasting system-wide improvements in the value of patient care.</a:t>
            </a:r>
            <a:endParaRPr lang="en-US" dirty="0">
              <a:solidFill>
                <a:schemeClr val="tx2"/>
              </a:solidFill>
            </a:endParaRPr>
          </a:p>
          <a:p>
            <a:pPr marL="0" indent="0">
              <a:lnSpc>
                <a:spcPct val="120000"/>
              </a:lnSpc>
              <a:spcBef>
                <a:spcPts val="0"/>
              </a:spcBef>
              <a:spcAft>
                <a:spcPts val="600"/>
              </a:spcAft>
              <a:buNone/>
            </a:pPr>
            <a:r>
              <a:rPr lang="en-US" b="1" dirty="0"/>
              <a:t> </a:t>
            </a:r>
            <a:endParaRPr lang="en-US" dirty="0"/>
          </a:p>
          <a:p>
            <a:pPr marL="0" indent="0" algn="ctr">
              <a:lnSpc>
                <a:spcPct val="120000"/>
              </a:lnSpc>
              <a:spcBef>
                <a:spcPts val="0"/>
              </a:spcBef>
              <a:spcAft>
                <a:spcPts val="600"/>
              </a:spcAft>
              <a:buNone/>
            </a:pPr>
            <a:r>
              <a:rPr lang="en-US" b="1" dirty="0"/>
              <a:t>VISION Statement: </a:t>
            </a:r>
          </a:p>
          <a:p>
            <a:pPr marL="0" indent="0" algn="ctr">
              <a:lnSpc>
                <a:spcPct val="120000"/>
              </a:lnSpc>
              <a:spcBef>
                <a:spcPts val="0"/>
              </a:spcBef>
              <a:spcAft>
                <a:spcPts val="600"/>
              </a:spcAft>
              <a:buNone/>
            </a:pPr>
            <a:r>
              <a:rPr lang="en-US" b="1" dirty="0">
                <a:solidFill>
                  <a:schemeClr val="tx2"/>
                </a:solidFill>
              </a:rPr>
              <a:t>To be the leading resource of health information exchange series in Northern new England. Partnering with the health care community, HealthInfoNet will deliver innovative technical tools built on comprehensive, timely and actionable information. Services will be responsive to changing clinical decision-making and operational needs across the care continuum</a:t>
            </a:r>
            <a:r>
              <a:rPr lang="en-US" b="1" i="1" dirty="0">
                <a:solidFill>
                  <a:schemeClr val="tx2"/>
                </a:solidFill>
              </a:rPr>
              <a:t>.</a:t>
            </a:r>
            <a:endParaRPr lang="en-US" dirty="0">
              <a:solidFill>
                <a:schemeClr val="tx2"/>
              </a:solidFill>
            </a:endParaRPr>
          </a:p>
        </p:txBody>
      </p:sp>
      <p:sp>
        <p:nvSpPr>
          <p:cNvPr id="2" name="Footer Placeholder 1">
            <a:extLst>
              <a:ext uri="{FF2B5EF4-FFF2-40B4-BE49-F238E27FC236}">
                <a16:creationId xmlns:a16="http://schemas.microsoft.com/office/drawing/2014/main" id="{82BE75A2-A326-C240-9A4C-A76DE56F819B}"/>
              </a:ext>
            </a:extLst>
          </p:cNvPr>
          <p:cNvSpPr>
            <a:spLocks noGrp="1"/>
          </p:cNvSpPr>
          <p:nvPr>
            <p:ph type="ftr" sz="quarter" idx="10"/>
          </p:nvPr>
        </p:nvSpPr>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dirty="0">
                <a:solidFill>
                  <a:srgbClr val="004B8D">
                    <a:tint val="75000"/>
                  </a:srgbClr>
                </a:solidFill>
                <a:latin typeface="Helvetica"/>
              </a:rPr>
              <a:t>© </a:t>
            </a:r>
            <a:r>
              <a:rPr kumimoji="0" lang="en-US" sz="950" b="0" i="0" u="none" strike="noStrike" kern="1200" cap="none" spc="0" normalizeH="0" baseline="0" noProof="0" dirty="0">
                <a:ln>
                  <a:noFill/>
                </a:ln>
                <a:solidFill>
                  <a:srgbClr val="004B8D">
                    <a:tint val="75000"/>
                  </a:srgbClr>
                </a:solidFill>
                <a:effectLst/>
                <a:uLnTx/>
                <a:uFillTx/>
                <a:latin typeface="Helvetica"/>
                <a:ea typeface="+mn-ea"/>
                <a:cs typeface="+mn-cs"/>
              </a:rPr>
              <a:t>2018 HealthInfoNet (HIN) – All Rights Reserved HIN Proprietary – Not for Redistribution </a:t>
            </a:r>
          </a:p>
        </p:txBody>
      </p:sp>
      <p:sp>
        <p:nvSpPr>
          <p:cNvPr id="99332" name="Slide Number Placeholder 2">
            <a:extLst>
              <a:ext uri="{FF2B5EF4-FFF2-40B4-BE49-F238E27FC236}">
                <a16:creationId xmlns:a16="http://schemas.microsoft.com/office/drawing/2014/main" id="{6CEFA90C-D97E-4A43-8393-B8D549EB249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itchFamily="2"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Helvetica" pitchFamily="2"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Helvetica" pitchFamily="2"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Helvetica" pitchFamily="2"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itchFamily="2"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2"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2"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2"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DEFCB6D-5F11-3340-8878-CE3672A72D3C}" type="slidenum">
              <a:rPr kumimoji="0" lang="en-US" altLang="en-US" sz="1200" b="0" i="0" u="none" strike="noStrike" kern="1200" cap="none" spc="0" normalizeH="0" baseline="0" noProof="0" smtClean="0">
                <a:ln>
                  <a:noFill/>
                </a:ln>
                <a:solidFill>
                  <a:srgbClr val="8996B3"/>
                </a:solidFill>
                <a:effectLst/>
                <a:uLnTx/>
                <a:uFillTx/>
                <a:latin typeface="Helvetica"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8996B3"/>
              </a:solidFill>
              <a:effectLst/>
              <a:uLnTx/>
              <a:uFillTx/>
              <a:latin typeface="Helvetica" pitchFamily="2" charset="0"/>
              <a:ea typeface="MS PGothic" panose="020B0600070205080204" pitchFamily="34" charset="-128"/>
              <a:cs typeface="+mn-cs"/>
            </a:endParaRPr>
          </a:p>
        </p:txBody>
      </p:sp>
    </p:spTree>
    <p:extLst>
      <p:ext uri="{BB962C8B-B14F-4D97-AF65-F5344CB8AC3E}">
        <p14:creationId xmlns:p14="http://schemas.microsoft.com/office/powerpoint/2010/main" val="116710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52400"/>
            <a:ext cx="8229600" cy="1143000"/>
          </a:xfrm>
        </p:spPr>
        <p:txBody>
          <a:bodyPr/>
          <a:lstStyle/>
          <a:p>
            <a:pPr eaLnBrk="1" hangingPunct="1"/>
            <a:r>
              <a:rPr lang="en-US" altLang="en-US" sz="3600" b="1" dirty="0">
                <a:solidFill>
                  <a:schemeClr val="bg1"/>
                </a:solidFill>
                <a:ea typeface="MS PGothic" charset="-128"/>
              </a:rPr>
              <a:t>What is HealthInfoNet?</a:t>
            </a:r>
          </a:p>
        </p:txBody>
      </p:sp>
      <p:sp>
        <p:nvSpPr>
          <p:cNvPr id="78851" name="Rectangle 3"/>
          <p:cNvSpPr>
            <a:spLocks noGrp="1" noChangeArrowheads="1"/>
          </p:cNvSpPr>
          <p:nvPr>
            <p:ph idx="1"/>
          </p:nvPr>
        </p:nvSpPr>
        <p:spPr>
          <a:xfrm>
            <a:off x="457200" y="1295400"/>
            <a:ext cx="8229600" cy="4830763"/>
          </a:xfrm>
        </p:spPr>
        <p:txBody>
          <a:bodyPr/>
          <a:lstStyle/>
          <a:p>
            <a:pPr eaLnBrk="1" hangingPunct="1">
              <a:spcBef>
                <a:spcPts val="1200"/>
              </a:spcBef>
            </a:pPr>
            <a:r>
              <a:rPr lang="en-US" altLang="en-US" sz="2400" dirty="0">
                <a:ea typeface="MS PGothic" charset="-128"/>
              </a:rPr>
              <a:t>The Board of Directors are </a:t>
            </a:r>
            <a:r>
              <a:rPr lang="en-US" altLang="en-US" sz="2400" b="1" dirty="0">
                <a:solidFill>
                  <a:schemeClr val="tx2"/>
                </a:solidFill>
                <a:ea typeface="MS PGothic" charset="-128"/>
              </a:rPr>
              <a:t>multi-stakeholder</a:t>
            </a:r>
            <a:r>
              <a:rPr lang="en-US" altLang="en-US" sz="2400" dirty="0">
                <a:ea typeface="MS PGothic" charset="-128"/>
              </a:rPr>
              <a:t> group of active and prominent members of the </a:t>
            </a:r>
            <a:r>
              <a:rPr lang="en-US" altLang="en-US" sz="2400" b="1" dirty="0">
                <a:solidFill>
                  <a:srgbClr val="008576"/>
                </a:solidFill>
                <a:ea typeface="MS PGothic" charset="-128"/>
              </a:rPr>
              <a:t>Maine medical community </a:t>
            </a:r>
            <a:r>
              <a:rPr lang="en-US" altLang="en-US" sz="2400" dirty="0">
                <a:ea typeface="MS PGothic" charset="-128"/>
              </a:rPr>
              <a:t>representing Consumers, Providers, Payers, Business and Government.</a:t>
            </a:r>
          </a:p>
          <a:p>
            <a:pPr eaLnBrk="1" hangingPunct="1">
              <a:spcBef>
                <a:spcPts val="1200"/>
              </a:spcBef>
            </a:pPr>
            <a:r>
              <a:rPr lang="en-US" altLang="en-US" sz="2400" dirty="0">
                <a:ea typeface="MS PGothic" charset="-128"/>
              </a:rPr>
              <a:t>HealthInfoNet is </a:t>
            </a:r>
            <a:r>
              <a:rPr lang="en-US" altLang="en-US" sz="2400" b="1" dirty="0">
                <a:solidFill>
                  <a:srgbClr val="007176"/>
                </a:solidFill>
                <a:ea typeface="MS PGothic" charset="-128"/>
              </a:rPr>
              <a:t>independent</a:t>
            </a:r>
            <a:r>
              <a:rPr lang="en-US" altLang="en-US" sz="2400" dirty="0">
                <a:ea typeface="MS PGothic" charset="-128"/>
              </a:rPr>
              <a:t> and is not owned by insurance companies, health care organizations, associations, employers or government.</a:t>
            </a:r>
          </a:p>
          <a:p>
            <a:pPr eaLnBrk="1" hangingPunct="1">
              <a:spcBef>
                <a:spcPts val="1200"/>
              </a:spcBef>
            </a:pPr>
            <a:r>
              <a:rPr lang="en-US" altLang="en-US" sz="2400" dirty="0">
                <a:ea typeface="MS PGothic" charset="-128"/>
              </a:rPr>
              <a:t>HealthInfoNet is a </a:t>
            </a:r>
            <a:r>
              <a:rPr lang="en-US" altLang="en-US" sz="2400" b="1" dirty="0">
                <a:solidFill>
                  <a:srgbClr val="007176"/>
                </a:solidFill>
                <a:ea typeface="MS PGothic" charset="-128"/>
              </a:rPr>
              <a:t>private nonprofit </a:t>
            </a:r>
            <a:r>
              <a:rPr lang="en-US" altLang="en-US" sz="2400" dirty="0">
                <a:ea typeface="MS PGothic" charset="-128"/>
              </a:rPr>
              <a:t>organization. It is funded by many sources including charitable foundations, Maine health care providers, and state and federal government.</a:t>
            </a:r>
          </a:p>
          <a:p>
            <a:pPr eaLnBrk="1" hangingPunct="1">
              <a:spcBef>
                <a:spcPts val="1200"/>
              </a:spcBef>
            </a:pPr>
            <a:endParaRPr lang="en-US" altLang="en-US" sz="2400" dirty="0">
              <a:ea typeface="MS PGothic" charset="-128"/>
            </a:endParaRPr>
          </a:p>
        </p:txBody>
      </p:sp>
      <p:sp>
        <p:nvSpPr>
          <p:cNvPr id="2" name="Footer Placeholder 1"/>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7885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defRPr>
            </a:lvl1pPr>
            <a:lvl2pPr marL="742950" indent="-285750">
              <a:spcBef>
                <a:spcPct val="20000"/>
              </a:spcBef>
              <a:buFont typeface="Arial" charset="0"/>
              <a:buChar char="–"/>
              <a:defRPr sz="2800">
                <a:solidFill>
                  <a:schemeClr val="tx1"/>
                </a:solidFill>
                <a:latin typeface="Helvetica" charset="0"/>
                <a:ea typeface="MS PGothic" charset="-128"/>
              </a:defRPr>
            </a:lvl2pPr>
            <a:lvl3pPr marL="1143000" indent="-228600">
              <a:spcBef>
                <a:spcPct val="20000"/>
              </a:spcBef>
              <a:buFont typeface="Arial" charset="0"/>
              <a:buChar char="•"/>
              <a:defRPr sz="2400">
                <a:solidFill>
                  <a:schemeClr val="tx1"/>
                </a:solidFill>
                <a:latin typeface="Helvetica" charset="0"/>
                <a:ea typeface="MS PGothic" charset="-128"/>
              </a:defRPr>
            </a:lvl3pPr>
            <a:lvl4pPr marL="1600200" indent="-228600">
              <a:spcBef>
                <a:spcPct val="20000"/>
              </a:spcBef>
              <a:buFont typeface="Arial" charset="0"/>
              <a:buChar char="–"/>
              <a:defRPr sz="2000">
                <a:solidFill>
                  <a:schemeClr val="tx1"/>
                </a:solidFill>
                <a:latin typeface="Helvetica" charset="0"/>
                <a:ea typeface="MS PGothic" charset="-128"/>
              </a:defRPr>
            </a:lvl4pPr>
            <a:lvl5pPr marL="2057400" indent="-228600">
              <a:spcBef>
                <a:spcPct val="20000"/>
              </a:spcBef>
              <a:buFont typeface="Arial" charset="0"/>
              <a:buChar char="»"/>
              <a:defRPr sz="2000">
                <a:solidFill>
                  <a:schemeClr val="tx1"/>
                </a:solidFill>
                <a:latin typeface="Helvetica"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9pPr>
          </a:lstStyle>
          <a:p>
            <a:pPr>
              <a:spcBef>
                <a:spcPct val="0"/>
              </a:spcBef>
              <a:buFontTx/>
              <a:buNone/>
            </a:pPr>
            <a:fld id="{AF4E0D50-FBE9-0247-AB91-59ED486E9BDA}" type="slidenum">
              <a:rPr lang="en-US" altLang="en-US" sz="1200">
                <a:solidFill>
                  <a:srgbClr val="8996B3"/>
                </a:solidFill>
              </a:rPr>
              <a:pPr>
                <a:spcBef>
                  <a:spcPct val="0"/>
                </a:spcBef>
                <a:buFontTx/>
                <a:buNone/>
              </a:pPr>
              <a:t>4</a:t>
            </a:fld>
            <a:endParaRPr lang="en-US" altLang="en-US" sz="1200" dirty="0">
              <a:solidFill>
                <a:srgbClr val="8996B3"/>
              </a:solidFill>
            </a:endParaRPr>
          </a:p>
        </p:txBody>
      </p:sp>
    </p:spTree>
    <p:extLst>
      <p:ext uri="{BB962C8B-B14F-4D97-AF65-F5344CB8AC3E}">
        <p14:creationId xmlns:p14="http://schemas.microsoft.com/office/powerpoint/2010/main" val="157773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z="3600" b="1" dirty="0">
                <a:solidFill>
                  <a:schemeClr val="bg1"/>
                </a:solidFill>
                <a:ea typeface="MS PGothic" charset="-128"/>
              </a:rPr>
              <a:t>How does it work?</a:t>
            </a:r>
          </a:p>
        </p:txBody>
      </p:sp>
      <p:sp>
        <p:nvSpPr>
          <p:cNvPr id="84995" name="Rectangle 3"/>
          <p:cNvSpPr>
            <a:spLocks noGrp="1" noChangeArrowheads="1"/>
          </p:cNvSpPr>
          <p:nvPr>
            <p:ph idx="1"/>
          </p:nvPr>
        </p:nvSpPr>
        <p:spPr>
          <a:xfrm>
            <a:off x="457200" y="1417638"/>
            <a:ext cx="8229600" cy="4525962"/>
          </a:xfrm>
        </p:spPr>
        <p:txBody>
          <a:bodyPr/>
          <a:lstStyle/>
          <a:p>
            <a:pPr eaLnBrk="1" hangingPunct="1">
              <a:spcBef>
                <a:spcPts val="1075"/>
              </a:spcBef>
            </a:pPr>
            <a:r>
              <a:rPr lang="en-US" altLang="en-US" sz="2400" dirty="0">
                <a:ea typeface="MS PGothic" charset="-128"/>
              </a:rPr>
              <a:t>HealthInfoNet’</a:t>
            </a:r>
            <a:r>
              <a:rPr lang="en-US" altLang="ja-JP" sz="2400" dirty="0">
                <a:ea typeface="MS PGothic" charset="-128"/>
              </a:rPr>
              <a:t>s system combines information from separate health care sites to create a </a:t>
            </a:r>
            <a:r>
              <a:rPr lang="en-US" altLang="ja-JP" sz="2400" b="1" dirty="0">
                <a:solidFill>
                  <a:srgbClr val="008576"/>
                </a:solidFill>
                <a:ea typeface="MS PGothic" charset="-128"/>
              </a:rPr>
              <a:t>single electronic patient health record.</a:t>
            </a:r>
          </a:p>
          <a:p>
            <a:pPr eaLnBrk="1" hangingPunct="1">
              <a:spcBef>
                <a:spcPts val="1075"/>
              </a:spcBef>
            </a:pPr>
            <a:r>
              <a:rPr lang="en-US" altLang="en-US" sz="2400" dirty="0">
                <a:ea typeface="MS PGothic" charset="-128"/>
              </a:rPr>
              <a:t>Patient health information is </a:t>
            </a:r>
            <a:r>
              <a:rPr lang="en-US" altLang="en-US" sz="2400" b="1" dirty="0">
                <a:solidFill>
                  <a:srgbClr val="008576"/>
                </a:solidFill>
                <a:ea typeface="MS PGothic" charset="-128"/>
              </a:rPr>
              <a:t>automatically uploaded </a:t>
            </a:r>
            <a:r>
              <a:rPr lang="en-US" altLang="en-US" sz="2400" dirty="0">
                <a:ea typeface="MS PGothic" charset="-128"/>
              </a:rPr>
              <a:t>from a provider’</a:t>
            </a:r>
            <a:r>
              <a:rPr lang="en-US" altLang="ja-JP" sz="2400" dirty="0">
                <a:ea typeface="MS PGothic" charset="-128"/>
              </a:rPr>
              <a:t>s electronic health record system.</a:t>
            </a:r>
          </a:p>
          <a:p>
            <a:pPr eaLnBrk="1" hangingPunct="1">
              <a:spcBef>
                <a:spcPts val="1075"/>
              </a:spcBef>
            </a:pPr>
            <a:r>
              <a:rPr lang="en-US" altLang="en-US" sz="2400" dirty="0">
                <a:ea typeface="MS PGothic" charset="-128"/>
              </a:rPr>
              <a:t>The information is </a:t>
            </a:r>
            <a:r>
              <a:rPr lang="en-US" altLang="en-US" sz="2400" b="1" dirty="0">
                <a:solidFill>
                  <a:srgbClr val="008576"/>
                </a:solidFill>
                <a:ea typeface="MS PGothic" charset="-128"/>
              </a:rPr>
              <a:t>standardized and aggregated </a:t>
            </a:r>
            <a:r>
              <a:rPr lang="en-US" altLang="en-US" sz="2400" dirty="0">
                <a:ea typeface="MS PGothic" charset="-128"/>
              </a:rPr>
              <a:t>across sites.</a:t>
            </a:r>
          </a:p>
          <a:p>
            <a:pPr eaLnBrk="1" hangingPunct="1">
              <a:spcBef>
                <a:spcPts val="1075"/>
              </a:spcBef>
            </a:pPr>
            <a:r>
              <a:rPr lang="en-US" altLang="en-US" sz="2400" dirty="0">
                <a:ea typeface="MS PGothic" charset="-128"/>
              </a:rPr>
              <a:t>HealthInfoNet </a:t>
            </a:r>
            <a:r>
              <a:rPr lang="en-US" altLang="en-US" sz="2400" b="1" dirty="0">
                <a:solidFill>
                  <a:srgbClr val="008576"/>
                </a:solidFill>
                <a:ea typeface="MS PGothic" charset="-128"/>
              </a:rPr>
              <a:t>automates reporting</a:t>
            </a:r>
            <a:r>
              <a:rPr lang="en-US" altLang="en-US" sz="2400" dirty="0">
                <a:ea typeface="MS PGothic" charset="-128"/>
              </a:rPr>
              <a:t> for hospitals public health needs such as syndromic surveillance for Maine CDC &amp; electronic lab reporting for Meaningful Use requirements. </a:t>
            </a:r>
          </a:p>
          <a:p>
            <a:pPr eaLnBrk="1" hangingPunct="1">
              <a:spcBef>
                <a:spcPts val="1075"/>
              </a:spcBef>
            </a:pPr>
            <a:endParaRPr lang="en-US" altLang="en-US" sz="2400" dirty="0">
              <a:ea typeface="MS PGothic" charset="-128"/>
            </a:endParaRPr>
          </a:p>
          <a:p>
            <a:pPr eaLnBrk="1" hangingPunct="1">
              <a:spcBef>
                <a:spcPts val="1075"/>
              </a:spcBef>
            </a:pPr>
            <a:endParaRPr lang="en-US" altLang="en-US" sz="2400" dirty="0">
              <a:ea typeface="MS PGothic" charset="-128"/>
            </a:endParaRPr>
          </a:p>
        </p:txBody>
      </p:sp>
      <p:sp>
        <p:nvSpPr>
          <p:cNvPr id="2" name="Footer Placeholder 1"/>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8499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defRPr>
            </a:lvl1pPr>
            <a:lvl2pPr marL="742950" indent="-285750">
              <a:spcBef>
                <a:spcPct val="20000"/>
              </a:spcBef>
              <a:buFont typeface="Arial" charset="0"/>
              <a:buChar char="–"/>
              <a:defRPr sz="2800">
                <a:solidFill>
                  <a:schemeClr val="tx1"/>
                </a:solidFill>
                <a:latin typeface="Helvetica" charset="0"/>
                <a:ea typeface="MS PGothic" charset="-128"/>
              </a:defRPr>
            </a:lvl2pPr>
            <a:lvl3pPr marL="1143000" indent="-228600">
              <a:spcBef>
                <a:spcPct val="20000"/>
              </a:spcBef>
              <a:buFont typeface="Arial" charset="0"/>
              <a:buChar char="•"/>
              <a:defRPr sz="2400">
                <a:solidFill>
                  <a:schemeClr val="tx1"/>
                </a:solidFill>
                <a:latin typeface="Helvetica" charset="0"/>
                <a:ea typeface="MS PGothic" charset="-128"/>
              </a:defRPr>
            </a:lvl3pPr>
            <a:lvl4pPr marL="1600200" indent="-228600">
              <a:spcBef>
                <a:spcPct val="20000"/>
              </a:spcBef>
              <a:buFont typeface="Arial" charset="0"/>
              <a:buChar char="–"/>
              <a:defRPr sz="2000">
                <a:solidFill>
                  <a:schemeClr val="tx1"/>
                </a:solidFill>
                <a:latin typeface="Helvetica" charset="0"/>
                <a:ea typeface="MS PGothic" charset="-128"/>
              </a:defRPr>
            </a:lvl4pPr>
            <a:lvl5pPr marL="2057400" indent="-228600">
              <a:spcBef>
                <a:spcPct val="20000"/>
              </a:spcBef>
              <a:buFont typeface="Arial" charset="0"/>
              <a:buChar char="»"/>
              <a:defRPr sz="2000">
                <a:solidFill>
                  <a:schemeClr val="tx1"/>
                </a:solidFill>
                <a:latin typeface="Helvetica"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defRPr>
            </a:lvl9pPr>
          </a:lstStyle>
          <a:p>
            <a:pPr>
              <a:spcBef>
                <a:spcPct val="0"/>
              </a:spcBef>
              <a:buFontTx/>
              <a:buNone/>
            </a:pPr>
            <a:fld id="{75A58949-1754-B042-AC68-AF1B89E78E8B}" type="slidenum">
              <a:rPr lang="en-US" altLang="en-US" sz="1200">
                <a:solidFill>
                  <a:srgbClr val="8996B3"/>
                </a:solidFill>
              </a:rPr>
              <a:pPr>
                <a:spcBef>
                  <a:spcPct val="0"/>
                </a:spcBef>
                <a:buFontTx/>
                <a:buNone/>
              </a:pPr>
              <a:t>5</a:t>
            </a:fld>
            <a:endParaRPr lang="en-US" altLang="en-US" sz="1200" dirty="0">
              <a:solidFill>
                <a:srgbClr val="8996B3"/>
              </a:solidFill>
            </a:endParaRPr>
          </a:p>
        </p:txBody>
      </p:sp>
    </p:spTree>
    <p:extLst>
      <p:ext uri="{BB962C8B-B14F-4D97-AF65-F5344CB8AC3E}">
        <p14:creationId xmlns:p14="http://schemas.microsoft.com/office/powerpoint/2010/main" val="145253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0669" y="228600"/>
            <a:ext cx="8229600" cy="1143000"/>
          </a:xfrm>
        </p:spPr>
        <p:txBody>
          <a:bodyPr/>
          <a:lstStyle/>
          <a:p>
            <a:r>
              <a:rPr lang="en-US" altLang="en-US" sz="3600" b="1" dirty="0">
                <a:ea typeface="MS PGothic" charset="-128"/>
                <a:cs typeface="ＭＳ Ｐゴシック" charset="-128"/>
              </a:rPr>
              <a:t>Data Acquisition and QA</a:t>
            </a:r>
          </a:p>
        </p:txBody>
      </p:sp>
      <p:sp>
        <p:nvSpPr>
          <p:cNvPr id="3" name="Content Placeholder 2"/>
          <p:cNvSpPr>
            <a:spLocks noGrp="1"/>
          </p:cNvSpPr>
          <p:nvPr>
            <p:ph idx="1"/>
          </p:nvPr>
        </p:nvSpPr>
        <p:spPr>
          <a:xfrm>
            <a:off x="450668" y="1261064"/>
            <a:ext cx="8693331" cy="4911136"/>
          </a:xfrm>
        </p:spPr>
        <p:txBody>
          <a:bodyPr>
            <a:normAutofit fontScale="55000" lnSpcReduction="20000"/>
          </a:bodyPr>
          <a:lstStyle/>
          <a:p>
            <a:pPr>
              <a:lnSpc>
                <a:spcPct val="120000"/>
              </a:lnSpc>
              <a:spcBef>
                <a:spcPts val="0"/>
              </a:spcBef>
              <a:spcAft>
                <a:spcPts val="600"/>
              </a:spcAft>
              <a:defRPr/>
            </a:pPr>
            <a:r>
              <a:rPr lang="en-US" dirty="0"/>
              <a:t>HL7 v.2.x data acquired from EHRs and reference laboratories in “near” real-time</a:t>
            </a:r>
          </a:p>
          <a:p>
            <a:pPr lvl="1">
              <a:lnSpc>
                <a:spcPct val="120000"/>
              </a:lnSpc>
              <a:spcBef>
                <a:spcPts val="0"/>
              </a:spcBef>
              <a:spcAft>
                <a:spcPts val="600"/>
              </a:spcAft>
              <a:defRPr/>
            </a:pPr>
            <a:r>
              <a:rPr lang="en-US" dirty="0">
                <a:cs typeface="+mn-cs"/>
              </a:rPr>
              <a:t>Chief complaint and event of care information is received in seconds </a:t>
            </a:r>
          </a:p>
          <a:p>
            <a:pPr lvl="1">
              <a:lnSpc>
                <a:spcPct val="120000"/>
              </a:lnSpc>
              <a:spcBef>
                <a:spcPts val="0"/>
              </a:spcBef>
              <a:spcAft>
                <a:spcPts val="600"/>
              </a:spcAft>
              <a:defRPr/>
            </a:pPr>
            <a:r>
              <a:rPr lang="en-US" dirty="0">
                <a:cs typeface="+mn-cs"/>
              </a:rPr>
              <a:t>Coding data (final dx/px) received 12-36 hours </a:t>
            </a:r>
          </a:p>
          <a:p>
            <a:pPr lvl="1">
              <a:lnSpc>
                <a:spcPct val="120000"/>
              </a:lnSpc>
              <a:spcBef>
                <a:spcPts val="0"/>
              </a:spcBef>
              <a:spcAft>
                <a:spcPts val="600"/>
              </a:spcAft>
              <a:defRPr/>
            </a:pPr>
            <a:r>
              <a:rPr lang="en-US" dirty="0">
                <a:cs typeface="+mn-cs"/>
              </a:rPr>
              <a:t>Laboratory data received from participant and third party reference (ALI, </a:t>
            </a:r>
            <a:r>
              <a:rPr lang="en-US" dirty="0" err="1">
                <a:cs typeface="+mn-cs"/>
              </a:rPr>
              <a:t>NorDx</a:t>
            </a:r>
            <a:r>
              <a:rPr lang="en-US" dirty="0">
                <a:cs typeface="+mn-cs"/>
              </a:rPr>
              <a:t>, Dahl-Chase, &amp; Quest Diagnostics) - All microbiology mapped to standard coding for ELR</a:t>
            </a:r>
          </a:p>
          <a:p>
            <a:pPr>
              <a:lnSpc>
                <a:spcPct val="120000"/>
              </a:lnSpc>
              <a:spcBef>
                <a:spcPts val="0"/>
              </a:spcBef>
              <a:spcAft>
                <a:spcPts val="600"/>
              </a:spcAft>
              <a:defRPr/>
            </a:pPr>
            <a:r>
              <a:rPr lang="en-US" dirty="0"/>
              <a:t>Batch Medicaid eligibility and claims (including pharmacy) files received via SFTP monthly</a:t>
            </a:r>
          </a:p>
          <a:p>
            <a:pPr>
              <a:lnSpc>
                <a:spcPct val="120000"/>
              </a:lnSpc>
              <a:spcBef>
                <a:spcPts val="0"/>
              </a:spcBef>
              <a:spcAft>
                <a:spcPts val="600"/>
              </a:spcAft>
              <a:defRPr/>
            </a:pPr>
            <a:r>
              <a:rPr lang="en-US" dirty="0"/>
              <a:t>Commercial prescription medication data received from Surescripts/</a:t>
            </a:r>
            <a:r>
              <a:rPr lang="en-US" dirty="0" err="1"/>
              <a:t>RxHub</a:t>
            </a:r>
            <a:r>
              <a:rPr lang="en-US" dirty="0"/>
              <a:t> </a:t>
            </a:r>
          </a:p>
          <a:p>
            <a:pPr>
              <a:lnSpc>
                <a:spcPct val="120000"/>
              </a:lnSpc>
              <a:spcBef>
                <a:spcPts val="0"/>
              </a:spcBef>
              <a:spcAft>
                <a:spcPts val="600"/>
              </a:spcAft>
              <a:defRPr/>
            </a:pPr>
            <a:r>
              <a:rPr lang="en-US" dirty="0"/>
              <a:t>All data processed through interface engine and then through a language terminology engine for discrete data elements</a:t>
            </a:r>
          </a:p>
          <a:p>
            <a:pPr lvl="1">
              <a:lnSpc>
                <a:spcPct val="120000"/>
              </a:lnSpc>
              <a:spcBef>
                <a:spcPts val="0"/>
              </a:spcBef>
              <a:spcAft>
                <a:spcPts val="600"/>
              </a:spcAft>
              <a:defRPr/>
            </a:pPr>
            <a:r>
              <a:rPr lang="en-US" dirty="0">
                <a:cs typeface="+mn-cs"/>
              </a:rPr>
              <a:t>Validation process and user acceptance testing (UAT) conducted with </a:t>
            </a:r>
            <a:r>
              <a:rPr lang="en-US" b="1" u="sng" dirty="0">
                <a:cs typeface="+mn-cs"/>
              </a:rPr>
              <a:t>ALL</a:t>
            </a:r>
            <a:r>
              <a:rPr lang="en-US" dirty="0">
                <a:cs typeface="+mn-cs"/>
              </a:rPr>
              <a:t> sites at initial onboard and subsequently annual </a:t>
            </a:r>
          </a:p>
          <a:p>
            <a:pPr lvl="1">
              <a:lnSpc>
                <a:spcPct val="120000"/>
              </a:lnSpc>
              <a:spcBef>
                <a:spcPts val="0"/>
              </a:spcBef>
              <a:spcAft>
                <a:spcPts val="600"/>
              </a:spcAft>
              <a:defRPr/>
            </a:pPr>
            <a:r>
              <a:rPr lang="en-US" dirty="0">
                <a:cs typeface="+mn-cs"/>
              </a:rPr>
              <a:t>Automatic QA for data type, format and site data volume at each site through interface engine and SQL database volume reporting</a:t>
            </a:r>
          </a:p>
          <a:p>
            <a:pPr lvl="1">
              <a:lnSpc>
                <a:spcPct val="120000"/>
              </a:lnSpc>
              <a:spcBef>
                <a:spcPts val="0"/>
              </a:spcBef>
              <a:spcAft>
                <a:spcPts val="600"/>
              </a:spcAft>
              <a:defRPr/>
            </a:pPr>
            <a:r>
              <a:rPr lang="en-US" dirty="0">
                <a:cs typeface="+mn-cs"/>
              </a:rPr>
              <a:t>Sites address errors identified in sources systems </a:t>
            </a:r>
            <a:r>
              <a:rPr lang="mr-IN" dirty="0">
                <a:cs typeface="+mn-cs"/>
              </a:rPr>
              <a:t>–</a:t>
            </a:r>
            <a:r>
              <a:rPr lang="en-US" dirty="0">
                <a:cs typeface="+mn-cs"/>
              </a:rPr>
              <a:t> HIN does not change data received </a:t>
            </a:r>
          </a:p>
        </p:txBody>
      </p:sp>
      <p:sp>
        <p:nvSpPr>
          <p:cNvPr id="4" name="Footer Placeholder 3"/>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7066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Helvetica" charset="0"/>
                <a:ea typeface="MS PGothic" charset="-128"/>
                <a:cs typeface="ＭＳ Ｐゴシック" charset="-128"/>
              </a:defRPr>
            </a:lvl2pPr>
            <a:lvl3pPr marL="1143000" indent="-228600">
              <a:spcBef>
                <a:spcPct val="20000"/>
              </a:spcBef>
              <a:buFont typeface="Arial" charset="0"/>
              <a:buChar char="•"/>
              <a:defRPr sz="2400">
                <a:solidFill>
                  <a:schemeClr val="tx1"/>
                </a:solidFill>
                <a:latin typeface="Helvetica"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Helvetica" charset="0"/>
                <a:ea typeface="MS PGothic" charset="-128"/>
                <a:cs typeface="ＭＳ Ｐゴシック" charset="-128"/>
              </a:defRPr>
            </a:lvl4pPr>
            <a:lvl5pPr marL="2057400" indent="-228600">
              <a:spcBef>
                <a:spcPct val="20000"/>
              </a:spcBef>
              <a:buFont typeface="Arial" charset="0"/>
              <a:buChar char="»"/>
              <a:defRPr sz="2000">
                <a:solidFill>
                  <a:schemeClr val="tx1"/>
                </a:solidFill>
                <a:latin typeface="Helvetica" charset="0"/>
                <a:ea typeface="MS PGothic" charset="-128"/>
                <a:cs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MS PGothic" charset="-128"/>
                <a:cs typeface="ＭＳ Ｐゴシック" charset="-128"/>
              </a:defRPr>
            </a:lvl9pPr>
          </a:lstStyle>
          <a:p>
            <a:pPr>
              <a:spcBef>
                <a:spcPct val="0"/>
              </a:spcBef>
              <a:buFontTx/>
              <a:buNone/>
            </a:pPr>
            <a:fld id="{644960E9-B5E1-8342-AFEE-7694A5657494}" type="slidenum">
              <a:rPr lang="en-US" altLang="en-US" sz="1200">
                <a:solidFill>
                  <a:srgbClr val="8996B3"/>
                </a:solidFill>
              </a:rPr>
              <a:pPr>
                <a:spcBef>
                  <a:spcPct val="0"/>
                </a:spcBef>
                <a:buFontTx/>
                <a:buNone/>
              </a:pPr>
              <a:t>6</a:t>
            </a:fld>
            <a:endParaRPr lang="en-US" altLang="en-US" sz="1200" dirty="0">
              <a:solidFill>
                <a:srgbClr val="8996B3"/>
              </a:solidFill>
            </a:endParaRPr>
          </a:p>
        </p:txBody>
      </p:sp>
    </p:spTree>
    <p:extLst>
      <p:ext uri="{BB962C8B-B14F-4D97-AF65-F5344CB8AC3E}">
        <p14:creationId xmlns:p14="http://schemas.microsoft.com/office/powerpoint/2010/main" val="45328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p:cNvCxnSpPr/>
          <p:nvPr/>
        </p:nvCxnSpPr>
        <p:spPr bwMode="auto">
          <a:xfrm>
            <a:off x="3886200" y="3595551"/>
            <a:ext cx="974725" cy="0"/>
          </a:xfrm>
          <a:prstGeom prst="straightConnector1">
            <a:avLst/>
          </a:prstGeom>
          <a:ln w="19050">
            <a:solidFill>
              <a:schemeClr val="accent4"/>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cxnSpLocks/>
            <a:endCxn id="20" idx="2"/>
          </p:cNvCxnSpPr>
          <p:nvPr/>
        </p:nvCxnSpPr>
        <p:spPr>
          <a:xfrm flipV="1">
            <a:off x="6825055" y="2801939"/>
            <a:ext cx="5556" cy="641349"/>
          </a:xfrm>
          <a:prstGeom prst="straightConnector1">
            <a:avLst/>
          </a:prstGeom>
          <a:ln w="22225">
            <a:solidFill>
              <a:schemeClr val="accent4"/>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04451" name="Title 1"/>
          <p:cNvSpPr>
            <a:spLocks noGrp="1"/>
          </p:cNvSpPr>
          <p:nvPr>
            <p:ph type="title"/>
          </p:nvPr>
        </p:nvSpPr>
        <p:spPr>
          <a:xfrm>
            <a:off x="466906" y="418753"/>
            <a:ext cx="8229600" cy="687387"/>
          </a:xfrm>
        </p:spPr>
        <p:txBody>
          <a:bodyPr/>
          <a:lstStyle/>
          <a:p>
            <a:pPr eaLnBrk="1" hangingPunct="1"/>
            <a:r>
              <a:rPr lang="en-US" altLang="en-US" sz="3600" b="1" dirty="0">
                <a:ea typeface="MS PGothic" charset="-128"/>
              </a:rPr>
              <a:t>HealthInfoNet Architecture</a:t>
            </a:r>
          </a:p>
        </p:txBody>
      </p:sp>
      <p:grpSp>
        <p:nvGrpSpPr>
          <p:cNvPr id="104452" name="Group 89"/>
          <p:cNvGrpSpPr>
            <a:grpSpLocks/>
          </p:cNvGrpSpPr>
          <p:nvPr/>
        </p:nvGrpSpPr>
        <p:grpSpPr bwMode="auto">
          <a:xfrm>
            <a:off x="897853" y="1295400"/>
            <a:ext cx="7763939" cy="4554537"/>
            <a:chOff x="1405956" y="1110119"/>
            <a:chExt cx="7085674" cy="4071630"/>
          </a:xfrm>
        </p:grpSpPr>
        <p:cxnSp>
          <p:nvCxnSpPr>
            <p:cNvPr id="61" name="Straight Connector 60"/>
            <p:cNvCxnSpPr>
              <a:cxnSpLocks/>
            </p:cNvCxnSpPr>
            <p:nvPr/>
          </p:nvCxnSpPr>
          <p:spPr>
            <a:xfrm>
              <a:off x="4113314" y="3539757"/>
              <a:ext cx="470863" cy="1"/>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25" name="Rounded Rectangle 124"/>
            <p:cNvSpPr/>
            <p:nvPr/>
          </p:nvSpPr>
          <p:spPr>
            <a:xfrm>
              <a:off x="3368265" y="3207669"/>
              <a:ext cx="807766" cy="735136"/>
            </a:xfrm>
            <a:prstGeom prst="roundRect">
              <a:avLst>
                <a:gd name="adj" fmla="val 9124"/>
              </a:avLst>
            </a:prstGeom>
            <a:solidFill>
              <a:srgbClr val="FFFFFF"/>
            </a:solid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000" dirty="0">
                <a:solidFill>
                  <a:schemeClr val="accent4"/>
                </a:solidFill>
              </a:endParaRPr>
            </a:p>
          </p:txBody>
        </p:sp>
        <p:sp>
          <p:nvSpPr>
            <p:cNvPr id="104483" name="TextBox 105"/>
            <p:cNvSpPr txBox="1">
              <a:spLocks noChangeArrowheads="1"/>
            </p:cNvSpPr>
            <p:nvPr/>
          </p:nvSpPr>
          <p:spPr bwMode="auto">
            <a:xfrm>
              <a:off x="7635428" y="3154361"/>
              <a:ext cx="782638" cy="6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buNone/>
                <a:defRPr/>
              </a:pPr>
              <a:r>
                <a:rPr lang="en-US" sz="900" dirty="0">
                  <a:solidFill>
                    <a:schemeClr val="bg1"/>
                  </a:solidFill>
                </a:rPr>
                <a:t>Health Analytics &amp; Reporting Platform (HARP) Population Risk Modeling</a:t>
              </a:r>
            </a:p>
          </p:txBody>
        </p:sp>
        <p:cxnSp>
          <p:nvCxnSpPr>
            <p:cNvPr id="16" name="Straight Arrow Connector 15"/>
            <p:cNvCxnSpPr>
              <a:cxnSpLocks/>
            </p:cNvCxnSpPr>
            <p:nvPr/>
          </p:nvCxnSpPr>
          <p:spPr>
            <a:xfrm>
              <a:off x="7491948" y="3657548"/>
              <a:ext cx="143480" cy="1"/>
            </a:xfrm>
            <a:prstGeom prst="straightConnector1">
              <a:avLst/>
            </a:prstGeom>
            <a:ln w="19050">
              <a:solidFill>
                <a:schemeClr val="accent4"/>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7618668" y="3143805"/>
              <a:ext cx="829189" cy="1965565"/>
            </a:xfrm>
            <a:prstGeom prst="roundRect">
              <a:avLst>
                <a:gd name="adj" fmla="val 7922"/>
              </a:avLst>
            </a:prstGeom>
            <a:noFill/>
            <a:ln w="12700">
              <a:solidFill>
                <a:srgbClr val="004866"/>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000" dirty="0">
                <a:solidFill>
                  <a:schemeClr val="accent4"/>
                </a:solidFill>
              </a:endParaRPr>
            </a:p>
          </p:txBody>
        </p:sp>
        <p:sp>
          <p:nvSpPr>
            <p:cNvPr id="19" name="Rounded Rectangle 18"/>
            <p:cNvSpPr/>
            <p:nvPr/>
          </p:nvSpPr>
          <p:spPr>
            <a:xfrm>
              <a:off x="5021720" y="3135290"/>
              <a:ext cx="2455740" cy="793323"/>
            </a:xfrm>
            <a:prstGeom prst="roundRect">
              <a:avLst>
                <a:gd name="adj" fmla="val 11755"/>
              </a:avLst>
            </a:prstGeom>
            <a:noFill/>
            <a:ln w="12700">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000" dirty="0">
                <a:solidFill>
                  <a:schemeClr val="accent4"/>
                </a:solidFill>
              </a:endParaRPr>
            </a:p>
          </p:txBody>
        </p:sp>
        <p:sp>
          <p:nvSpPr>
            <p:cNvPr id="20" name="Rounded Rectangle 19"/>
            <p:cNvSpPr/>
            <p:nvPr/>
          </p:nvSpPr>
          <p:spPr>
            <a:xfrm>
              <a:off x="5956205" y="1437308"/>
              <a:ext cx="1728436" cy="1019615"/>
            </a:xfrm>
            <a:prstGeom prst="roundRect">
              <a:avLst>
                <a:gd name="adj" fmla="val 25198"/>
              </a:avLst>
            </a:prstGeom>
            <a:solidFill>
              <a:srgbClr val="FFFFFF"/>
            </a:solidFill>
            <a:ln w="12700" cmpd="sng">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lIns="0" rIns="0" anchor="ctr"/>
            <a:lstStyle/>
            <a:p>
              <a:pPr algn="ctr">
                <a:defRPr/>
              </a:pPr>
              <a:r>
                <a:rPr lang="en-US" sz="900" b="1" dirty="0">
                  <a:solidFill>
                    <a:srgbClr val="004866"/>
                  </a:solidFill>
                </a:rPr>
                <a:t>HIN State Health Reporting</a:t>
              </a:r>
            </a:p>
            <a:p>
              <a:pPr marL="171450" indent="-171450" algn="ctr">
                <a:buFont typeface="Arial" charset="0"/>
                <a:buChar char="•"/>
                <a:defRPr/>
              </a:pPr>
              <a:r>
                <a:rPr lang="en-US" sz="900" dirty="0">
                  <a:solidFill>
                    <a:srgbClr val="004866"/>
                  </a:solidFill>
                </a:rPr>
                <a:t>ELR</a:t>
              </a:r>
            </a:p>
            <a:p>
              <a:pPr marL="171450" indent="-171450" algn="ctr">
                <a:buFont typeface="Arial" charset="0"/>
                <a:buChar char="•"/>
                <a:defRPr/>
              </a:pPr>
              <a:r>
                <a:rPr lang="en-US" sz="900" dirty="0">
                  <a:solidFill>
                    <a:srgbClr val="004866"/>
                  </a:solidFill>
                </a:rPr>
                <a:t>Syndromic Surveillance</a:t>
              </a:r>
            </a:p>
            <a:p>
              <a:pPr marL="171450" indent="-171450" algn="ctr">
                <a:buFont typeface="Arial" charset="0"/>
                <a:buChar char="•"/>
                <a:defRPr/>
              </a:pPr>
              <a:r>
                <a:rPr lang="en-US" sz="900" dirty="0">
                  <a:solidFill>
                    <a:srgbClr val="004866"/>
                  </a:solidFill>
                </a:rPr>
                <a:t>Immunization Registry</a:t>
              </a:r>
            </a:p>
            <a:p>
              <a:pPr marL="171450" indent="-171450" algn="ctr">
                <a:buFont typeface="Arial" charset="0"/>
                <a:buChar char="•"/>
                <a:defRPr/>
              </a:pPr>
              <a:r>
                <a:rPr lang="en-US" sz="900" dirty="0">
                  <a:solidFill>
                    <a:srgbClr val="004866"/>
                  </a:solidFill>
                </a:rPr>
                <a:t>Quality Reporting Dashboard</a:t>
              </a:r>
            </a:p>
            <a:p>
              <a:pPr marL="171450" indent="-171450" algn="ctr">
                <a:buFont typeface="Arial" charset="0"/>
                <a:buChar char="•"/>
                <a:defRPr/>
              </a:pPr>
              <a:r>
                <a:rPr lang="en-US" sz="900" dirty="0">
                  <a:solidFill>
                    <a:srgbClr val="004866"/>
                  </a:solidFill>
                </a:rPr>
                <a:t>Medicaid ED Reporting Tool</a:t>
              </a:r>
            </a:p>
            <a:p>
              <a:pPr marL="171450" indent="-171450" algn="ctr">
                <a:buFont typeface="Arial" charset="0"/>
                <a:buChar char="•"/>
                <a:defRPr/>
              </a:pPr>
              <a:r>
                <a:rPr lang="en-US" sz="900" dirty="0">
                  <a:solidFill>
                    <a:srgbClr val="004866"/>
                  </a:solidFill>
                </a:rPr>
                <a:t>NNEPTN Reporting Tool</a:t>
              </a:r>
            </a:p>
          </p:txBody>
        </p:sp>
        <p:sp>
          <p:nvSpPr>
            <p:cNvPr id="21" name="Rounded Rectangle 20"/>
            <p:cNvSpPr/>
            <p:nvPr/>
          </p:nvSpPr>
          <p:spPr>
            <a:xfrm>
              <a:off x="4203139" y="1907699"/>
              <a:ext cx="886674" cy="330669"/>
            </a:xfrm>
            <a:prstGeom prst="roundRect">
              <a:avLst>
                <a:gd name="adj" fmla="val 25198"/>
              </a:avLst>
            </a:prstGeom>
            <a:solidFill>
              <a:srgbClr val="FFFFFF"/>
            </a:solidFill>
            <a:ln w="12700" cmpd="sng">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lIns="36000" rIns="36000" anchor="ctr"/>
            <a:lstStyle/>
            <a:p>
              <a:pPr algn="ctr">
                <a:defRPr/>
              </a:pPr>
              <a:r>
                <a:rPr lang="en-US" sz="900" dirty="0">
                  <a:solidFill>
                    <a:srgbClr val="004866"/>
                  </a:solidFill>
                </a:rPr>
                <a:t>HIE Clinical Portal</a:t>
              </a:r>
            </a:p>
          </p:txBody>
        </p:sp>
        <p:sp>
          <p:nvSpPr>
            <p:cNvPr id="22" name="Rounded Rectangle 21"/>
            <p:cNvSpPr/>
            <p:nvPr/>
          </p:nvSpPr>
          <p:spPr>
            <a:xfrm>
              <a:off x="5094161" y="1903441"/>
              <a:ext cx="862044" cy="336346"/>
            </a:xfrm>
            <a:prstGeom prst="roundRect">
              <a:avLst>
                <a:gd name="adj" fmla="val 25198"/>
              </a:avLst>
            </a:prstGeom>
            <a:solidFill>
              <a:srgbClr val="FFFFFF"/>
            </a:solidFill>
            <a:ln w="12700" cmpd="sng">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lIns="36000" rIns="36000" anchor="ctr"/>
            <a:lstStyle/>
            <a:p>
              <a:pPr algn="ctr">
                <a:defRPr/>
              </a:pPr>
              <a:r>
                <a:rPr lang="en-US" sz="900" dirty="0">
                  <a:solidFill>
                    <a:srgbClr val="004866"/>
                  </a:solidFill>
                </a:rPr>
                <a:t>HARP Portal</a:t>
              </a:r>
            </a:p>
          </p:txBody>
        </p:sp>
        <p:sp>
          <p:nvSpPr>
            <p:cNvPr id="104463" name="TextBox 22"/>
            <p:cNvSpPr txBox="1">
              <a:spLocks noChangeArrowheads="1"/>
            </p:cNvSpPr>
            <p:nvPr/>
          </p:nvSpPr>
          <p:spPr bwMode="auto">
            <a:xfrm>
              <a:off x="5270054" y="3733800"/>
              <a:ext cx="18542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900" dirty="0">
                  <a:solidFill>
                    <a:srgbClr val="004866"/>
                  </a:solidFill>
                  <a:latin typeface="Arial" charset="0"/>
                  <a:ea typeface="MS PGothic" charset="-128"/>
                </a:rPr>
                <a:t>Data Enrichment Services</a:t>
              </a:r>
            </a:p>
          </p:txBody>
        </p:sp>
        <p:sp>
          <p:nvSpPr>
            <p:cNvPr id="25" name="Rounded Rectangle 24"/>
            <p:cNvSpPr/>
            <p:nvPr/>
          </p:nvSpPr>
          <p:spPr>
            <a:xfrm>
              <a:off x="6292329" y="4516154"/>
              <a:ext cx="1080779" cy="566253"/>
            </a:xfrm>
            <a:prstGeom prst="roundRect">
              <a:avLst>
                <a:gd name="adj" fmla="val 8968"/>
              </a:avLst>
            </a:prstGeom>
            <a:solidFill>
              <a:srgbClr val="FFFFFF"/>
            </a:solidFill>
            <a:ln w="12700">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000" dirty="0">
                  <a:solidFill>
                    <a:schemeClr val="bg1"/>
                  </a:solidFill>
                </a:rPr>
                <a:t>HIN Data Warehouse</a:t>
              </a:r>
            </a:p>
          </p:txBody>
        </p:sp>
        <p:sp>
          <p:nvSpPr>
            <p:cNvPr id="26" name="Rounded Rectangle 25"/>
            <p:cNvSpPr/>
            <p:nvPr/>
          </p:nvSpPr>
          <p:spPr>
            <a:xfrm>
              <a:off x="5059389" y="3173608"/>
              <a:ext cx="735998" cy="225649"/>
            </a:xfrm>
            <a:prstGeom prst="roundRect">
              <a:avLst>
                <a:gd name="adj" fmla="val 37591"/>
              </a:avLst>
            </a:prstGeom>
            <a:solidFill>
              <a:srgbClr val="FFFFFF"/>
            </a:solidFill>
            <a:ln w="12700">
              <a:solidFill>
                <a:srgbClr val="004866"/>
              </a:solid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anchor="ctr"/>
            <a:lstStyle/>
            <a:p>
              <a:pPr algn="ctr">
                <a:defRPr/>
              </a:pPr>
              <a:r>
                <a:rPr lang="en-US" sz="800" b="1" dirty="0">
                  <a:solidFill>
                    <a:srgbClr val="004866"/>
                  </a:solidFill>
                </a:rPr>
                <a:t>Data Mapping</a:t>
              </a:r>
            </a:p>
          </p:txBody>
        </p:sp>
        <p:sp>
          <p:nvSpPr>
            <p:cNvPr id="28" name="Rounded Rectangle 27"/>
            <p:cNvSpPr/>
            <p:nvPr/>
          </p:nvSpPr>
          <p:spPr>
            <a:xfrm>
              <a:off x="5882316" y="3173608"/>
              <a:ext cx="735998" cy="225649"/>
            </a:xfrm>
            <a:prstGeom prst="roundRect">
              <a:avLst>
                <a:gd name="adj" fmla="val 37591"/>
              </a:avLst>
            </a:prstGeom>
            <a:solidFill>
              <a:srgbClr val="FFFFFF"/>
            </a:solidFill>
            <a:ln w="12700">
              <a:solidFill>
                <a:srgbClr val="004866"/>
              </a:solid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anchor="ctr"/>
            <a:lstStyle/>
            <a:p>
              <a:pPr algn="ctr">
                <a:defRPr/>
              </a:pPr>
              <a:r>
                <a:rPr lang="en-US" sz="800" b="1" dirty="0">
                  <a:solidFill>
                    <a:srgbClr val="004866"/>
                  </a:solidFill>
                </a:rPr>
                <a:t>Provider/Org Relationships </a:t>
              </a:r>
            </a:p>
          </p:txBody>
        </p:sp>
        <p:sp>
          <p:nvSpPr>
            <p:cNvPr id="29" name="Rounded Rectangle 28"/>
            <p:cNvSpPr/>
            <p:nvPr/>
          </p:nvSpPr>
          <p:spPr>
            <a:xfrm>
              <a:off x="6703793" y="3173608"/>
              <a:ext cx="737447" cy="225649"/>
            </a:xfrm>
            <a:prstGeom prst="roundRect">
              <a:avLst>
                <a:gd name="adj" fmla="val 37591"/>
              </a:avLst>
            </a:prstGeom>
            <a:solidFill>
              <a:srgbClr val="FFFFFF"/>
            </a:solidFill>
            <a:ln w="12700">
              <a:solidFill>
                <a:srgbClr val="004866"/>
              </a:solid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anchor="ctr"/>
            <a:lstStyle/>
            <a:p>
              <a:pPr algn="ctr">
                <a:defRPr/>
              </a:pPr>
              <a:r>
                <a:rPr lang="en-US" sz="800" dirty="0">
                  <a:solidFill>
                    <a:srgbClr val="004866"/>
                  </a:solidFill>
                </a:rPr>
                <a:t>Terminology Engine (HIN)</a:t>
              </a:r>
            </a:p>
          </p:txBody>
        </p:sp>
        <p:sp>
          <p:nvSpPr>
            <p:cNvPr id="30" name="Rounded Rectangle 29"/>
            <p:cNvSpPr/>
            <p:nvPr/>
          </p:nvSpPr>
          <p:spPr>
            <a:xfrm>
              <a:off x="5048621" y="3440414"/>
              <a:ext cx="1569693" cy="276740"/>
            </a:xfrm>
            <a:prstGeom prst="roundRect">
              <a:avLst>
                <a:gd name="adj" fmla="val 37591"/>
              </a:avLst>
            </a:prstGeom>
            <a:solidFill>
              <a:srgbClr val="FFFFFF"/>
            </a:solidFill>
            <a:ln w="12700">
              <a:solidFill>
                <a:srgbClr val="004866"/>
              </a:solid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anchor="ctr"/>
            <a:lstStyle/>
            <a:p>
              <a:pPr algn="ctr">
                <a:defRPr/>
              </a:pPr>
              <a:r>
                <a:rPr lang="en-US" sz="800" b="1" dirty="0">
                  <a:solidFill>
                    <a:srgbClr val="004866"/>
                  </a:solidFill>
                </a:rPr>
                <a:t>Patient Matching EMPI</a:t>
              </a:r>
            </a:p>
          </p:txBody>
        </p:sp>
        <p:sp>
          <p:nvSpPr>
            <p:cNvPr id="31" name="Rounded Rectangle 30"/>
            <p:cNvSpPr/>
            <p:nvPr/>
          </p:nvSpPr>
          <p:spPr>
            <a:xfrm>
              <a:off x="6703793" y="3440414"/>
              <a:ext cx="737447" cy="288093"/>
            </a:xfrm>
            <a:prstGeom prst="roundRect">
              <a:avLst>
                <a:gd name="adj" fmla="val 37591"/>
              </a:avLst>
            </a:prstGeom>
            <a:solidFill>
              <a:srgbClr val="FFFFFF"/>
            </a:solidFill>
            <a:ln w="12700">
              <a:solidFill>
                <a:srgbClr val="004866"/>
              </a:solid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anchor="ctr"/>
            <a:lstStyle/>
            <a:p>
              <a:pPr algn="ctr">
                <a:defRPr/>
              </a:pPr>
              <a:r>
                <a:rPr lang="en-US" sz="800" dirty="0">
                  <a:solidFill>
                    <a:srgbClr val="004866"/>
                  </a:solidFill>
                </a:rPr>
                <a:t>Public Health Flagging</a:t>
              </a:r>
            </a:p>
          </p:txBody>
        </p:sp>
        <p:sp>
          <p:nvSpPr>
            <p:cNvPr id="36" name="Flowchart: Magnetic Disk 36"/>
            <p:cNvSpPr/>
            <p:nvPr/>
          </p:nvSpPr>
          <p:spPr>
            <a:xfrm>
              <a:off x="4317596" y="4343013"/>
              <a:ext cx="647620" cy="630116"/>
            </a:xfrm>
            <a:prstGeom prst="flowChartMagneticDisk">
              <a:avLst/>
            </a:prstGeom>
            <a:solidFill>
              <a:srgbClr val="FFFFFF"/>
            </a:solidFill>
            <a:ln w="12700">
              <a:solidFill>
                <a:srgbClr val="004866"/>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04472" name="TextBox 36"/>
            <p:cNvSpPr txBox="1">
              <a:spLocks noChangeArrowheads="1"/>
            </p:cNvSpPr>
            <p:nvPr/>
          </p:nvSpPr>
          <p:spPr bwMode="auto">
            <a:xfrm>
              <a:off x="4223824" y="3289258"/>
              <a:ext cx="808037" cy="25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700" dirty="0">
                  <a:solidFill>
                    <a:srgbClr val="004866"/>
                  </a:solidFill>
                  <a:latin typeface="Arial" charset="0"/>
                  <a:ea typeface="MS PGothic" charset="-128"/>
                </a:rPr>
                <a:t>Messaging </a:t>
              </a:r>
            </a:p>
            <a:p>
              <a:pPr algn="ctr">
                <a:spcBef>
                  <a:spcPct val="0"/>
                </a:spcBef>
                <a:buFontTx/>
                <a:buNone/>
              </a:pPr>
              <a:r>
                <a:rPr lang="en-US" altLang="en-US" sz="700" dirty="0">
                  <a:solidFill>
                    <a:srgbClr val="004866"/>
                  </a:solidFill>
                  <a:latin typeface="Arial" charset="0"/>
                  <a:ea typeface="MS PGothic" charset="-128"/>
                </a:rPr>
                <a:t>&amp; Documents</a:t>
              </a:r>
            </a:p>
          </p:txBody>
        </p:sp>
        <p:grpSp>
          <p:nvGrpSpPr>
            <p:cNvPr id="38" name="Group 37"/>
            <p:cNvGrpSpPr/>
            <p:nvPr/>
          </p:nvGrpSpPr>
          <p:grpSpPr>
            <a:xfrm>
              <a:off x="4787454" y="3691467"/>
              <a:ext cx="177800" cy="270933"/>
              <a:chOff x="1689101" y="5365328"/>
              <a:chExt cx="177800" cy="203200"/>
            </a:xfrm>
            <a:solidFill>
              <a:schemeClr val="accent4"/>
            </a:solidFill>
          </p:grpSpPr>
          <p:sp>
            <p:nvSpPr>
              <p:cNvPr id="39" name="Freeform 246"/>
              <p:cNvSpPr>
                <a:spLocks noEditPoints="1"/>
              </p:cNvSpPr>
              <p:nvPr/>
            </p:nvSpPr>
            <p:spPr bwMode="auto">
              <a:xfrm>
                <a:off x="1689101" y="5365328"/>
                <a:ext cx="177800" cy="203200"/>
              </a:xfrm>
              <a:custGeom>
                <a:avLst/>
                <a:gdLst>
                  <a:gd name="T0" fmla="*/ 86 w 112"/>
                  <a:gd name="T1" fmla="*/ 0 h 128"/>
                  <a:gd name="T2" fmla="*/ 0 w 112"/>
                  <a:gd name="T3" fmla="*/ 0 h 128"/>
                  <a:gd name="T4" fmla="*/ 0 w 112"/>
                  <a:gd name="T5" fmla="*/ 128 h 128"/>
                  <a:gd name="T6" fmla="*/ 112 w 112"/>
                  <a:gd name="T7" fmla="*/ 128 h 128"/>
                  <a:gd name="T8" fmla="*/ 112 w 112"/>
                  <a:gd name="T9" fmla="*/ 26 h 128"/>
                  <a:gd name="T10" fmla="*/ 86 w 112"/>
                  <a:gd name="T11" fmla="*/ 0 h 128"/>
                  <a:gd name="T12" fmla="*/ 88 w 112"/>
                  <a:gd name="T13" fmla="*/ 14 h 128"/>
                  <a:gd name="T14" fmla="*/ 98 w 112"/>
                  <a:gd name="T15" fmla="*/ 24 h 128"/>
                  <a:gd name="T16" fmla="*/ 88 w 112"/>
                  <a:gd name="T17" fmla="*/ 24 h 128"/>
                  <a:gd name="T18" fmla="*/ 88 w 112"/>
                  <a:gd name="T19" fmla="*/ 14 h 128"/>
                  <a:gd name="T20" fmla="*/ 104 w 112"/>
                  <a:gd name="T21" fmla="*/ 120 h 128"/>
                  <a:gd name="T22" fmla="*/ 8 w 112"/>
                  <a:gd name="T23" fmla="*/ 120 h 128"/>
                  <a:gd name="T24" fmla="*/ 8 w 112"/>
                  <a:gd name="T25" fmla="*/ 8 h 128"/>
                  <a:gd name="T26" fmla="*/ 80 w 112"/>
                  <a:gd name="T27" fmla="*/ 8 h 128"/>
                  <a:gd name="T28" fmla="*/ 80 w 112"/>
                  <a:gd name="T29" fmla="*/ 32 h 128"/>
                  <a:gd name="T30" fmla="*/ 104 w 112"/>
                  <a:gd name="T31" fmla="*/ 32 h 128"/>
                  <a:gd name="T32" fmla="*/ 104 w 112"/>
                  <a:gd name="T3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28">
                    <a:moveTo>
                      <a:pt x="86" y="0"/>
                    </a:moveTo>
                    <a:lnTo>
                      <a:pt x="0" y="0"/>
                    </a:lnTo>
                    <a:lnTo>
                      <a:pt x="0" y="128"/>
                    </a:lnTo>
                    <a:lnTo>
                      <a:pt x="112" y="128"/>
                    </a:lnTo>
                    <a:lnTo>
                      <a:pt x="112" y="26"/>
                    </a:lnTo>
                    <a:lnTo>
                      <a:pt x="86" y="0"/>
                    </a:lnTo>
                    <a:close/>
                    <a:moveTo>
                      <a:pt x="88" y="14"/>
                    </a:moveTo>
                    <a:lnTo>
                      <a:pt x="98" y="24"/>
                    </a:lnTo>
                    <a:lnTo>
                      <a:pt x="88" y="24"/>
                    </a:lnTo>
                    <a:lnTo>
                      <a:pt x="88" y="14"/>
                    </a:lnTo>
                    <a:close/>
                    <a:moveTo>
                      <a:pt x="104" y="120"/>
                    </a:moveTo>
                    <a:lnTo>
                      <a:pt x="8" y="120"/>
                    </a:lnTo>
                    <a:lnTo>
                      <a:pt x="8" y="8"/>
                    </a:lnTo>
                    <a:lnTo>
                      <a:pt x="80" y="8"/>
                    </a:lnTo>
                    <a:lnTo>
                      <a:pt x="80" y="32"/>
                    </a:lnTo>
                    <a:lnTo>
                      <a:pt x="104" y="32"/>
                    </a:lnTo>
                    <a:lnTo>
                      <a:pt x="104" y="120"/>
                    </a:lnTo>
                    <a:close/>
                  </a:path>
                </a:pathLst>
              </a:custGeom>
              <a:grpFill/>
              <a:ln>
                <a:noFill/>
              </a:ln>
              <a:extLst>
                <a:ext uri="{91240B29-F687-4f45-9708-019B960494DF}"/>
              </a:extLst>
            </p:spPr>
            <p:txBody>
              <a:bodyPr/>
              <a:lstStyle/>
              <a:p>
                <a:pPr>
                  <a:defRPr/>
                </a:pPr>
                <a:endParaRPr lang="th-TH" dirty="0"/>
              </a:p>
            </p:txBody>
          </p:sp>
          <p:sp>
            <p:nvSpPr>
              <p:cNvPr id="40" name="Rectangle 247"/>
              <p:cNvSpPr>
                <a:spLocks noChangeArrowheads="1"/>
              </p:cNvSpPr>
              <p:nvPr/>
            </p:nvSpPr>
            <p:spPr bwMode="auto">
              <a:xfrm>
                <a:off x="1727201" y="5441528"/>
                <a:ext cx="12700" cy="12700"/>
              </a:xfrm>
              <a:prstGeom prst="rect">
                <a:avLst/>
              </a:prstGeom>
              <a:grpFill/>
              <a:ln>
                <a:noFill/>
              </a:ln>
              <a:extLst>
                <a:ext uri="{91240B29-F687-4f45-9708-019B960494DF}"/>
              </a:extLst>
            </p:spPr>
            <p:txBody>
              <a:bodyPr/>
              <a:lstStyle/>
              <a:p>
                <a:pPr>
                  <a:defRPr/>
                </a:pPr>
                <a:endParaRPr lang="th-TH" dirty="0"/>
              </a:p>
            </p:txBody>
          </p:sp>
          <p:sp>
            <p:nvSpPr>
              <p:cNvPr id="41" name="Rectangle 248"/>
              <p:cNvSpPr>
                <a:spLocks noChangeArrowheads="1"/>
              </p:cNvSpPr>
              <p:nvPr/>
            </p:nvSpPr>
            <p:spPr bwMode="auto">
              <a:xfrm>
                <a:off x="1752601" y="5441528"/>
                <a:ext cx="76200" cy="12700"/>
              </a:xfrm>
              <a:prstGeom prst="rect">
                <a:avLst/>
              </a:prstGeom>
              <a:grpFill/>
              <a:ln>
                <a:noFill/>
              </a:ln>
              <a:extLst>
                <a:ext uri="{91240B29-F687-4f45-9708-019B960494DF}"/>
              </a:extLst>
            </p:spPr>
            <p:txBody>
              <a:bodyPr/>
              <a:lstStyle/>
              <a:p>
                <a:pPr>
                  <a:defRPr/>
                </a:pPr>
                <a:endParaRPr lang="th-TH" dirty="0"/>
              </a:p>
            </p:txBody>
          </p:sp>
          <p:sp>
            <p:nvSpPr>
              <p:cNvPr id="42" name="Rectangle 249"/>
              <p:cNvSpPr>
                <a:spLocks noChangeArrowheads="1"/>
              </p:cNvSpPr>
              <p:nvPr/>
            </p:nvSpPr>
            <p:spPr bwMode="auto">
              <a:xfrm>
                <a:off x="1727201" y="5466928"/>
                <a:ext cx="12700" cy="12700"/>
              </a:xfrm>
              <a:prstGeom prst="rect">
                <a:avLst/>
              </a:prstGeom>
              <a:grpFill/>
              <a:ln>
                <a:noFill/>
              </a:ln>
              <a:extLst>
                <a:ext uri="{91240B29-F687-4f45-9708-019B960494DF}"/>
              </a:extLst>
            </p:spPr>
            <p:txBody>
              <a:bodyPr/>
              <a:lstStyle/>
              <a:p>
                <a:pPr>
                  <a:defRPr/>
                </a:pPr>
                <a:endParaRPr lang="th-TH" dirty="0"/>
              </a:p>
            </p:txBody>
          </p:sp>
          <p:sp>
            <p:nvSpPr>
              <p:cNvPr id="43" name="Rectangle 250"/>
              <p:cNvSpPr>
                <a:spLocks noChangeArrowheads="1"/>
              </p:cNvSpPr>
              <p:nvPr/>
            </p:nvSpPr>
            <p:spPr bwMode="auto">
              <a:xfrm>
                <a:off x="1752601" y="5466928"/>
                <a:ext cx="76200" cy="12700"/>
              </a:xfrm>
              <a:prstGeom prst="rect">
                <a:avLst/>
              </a:prstGeom>
              <a:grpFill/>
              <a:ln>
                <a:noFill/>
              </a:ln>
              <a:extLst>
                <a:ext uri="{91240B29-F687-4f45-9708-019B960494DF}"/>
              </a:extLst>
            </p:spPr>
            <p:txBody>
              <a:bodyPr/>
              <a:lstStyle/>
              <a:p>
                <a:pPr>
                  <a:defRPr/>
                </a:pPr>
                <a:endParaRPr lang="th-TH" dirty="0"/>
              </a:p>
            </p:txBody>
          </p:sp>
          <p:sp>
            <p:nvSpPr>
              <p:cNvPr id="44" name="Rectangle 251"/>
              <p:cNvSpPr>
                <a:spLocks noChangeArrowheads="1"/>
              </p:cNvSpPr>
              <p:nvPr/>
            </p:nvSpPr>
            <p:spPr bwMode="auto">
              <a:xfrm>
                <a:off x="1727201" y="5492328"/>
                <a:ext cx="12700" cy="12700"/>
              </a:xfrm>
              <a:prstGeom prst="rect">
                <a:avLst/>
              </a:prstGeom>
              <a:grpFill/>
              <a:ln>
                <a:noFill/>
              </a:ln>
              <a:extLst>
                <a:ext uri="{91240B29-F687-4f45-9708-019B960494DF}"/>
              </a:extLst>
            </p:spPr>
            <p:txBody>
              <a:bodyPr/>
              <a:lstStyle/>
              <a:p>
                <a:pPr>
                  <a:defRPr/>
                </a:pPr>
                <a:endParaRPr lang="th-TH" dirty="0"/>
              </a:p>
            </p:txBody>
          </p:sp>
          <p:sp>
            <p:nvSpPr>
              <p:cNvPr id="45" name="Rectangle 252"/>
              <p:cNvSpPr>
                <a:spLocks noChangeArrowheads="1"/>
              </p:cNvSpPr>
              <p:nvPr/>
            </p:nvSpPr>
            <p:spPr bwMode="auto">
              <a:xfrm>
                <a:off x="1752601" y="5492328"/>
                <a:ext cx="76200" cy="12700"/>
              </a:xfrm>
              <a:prstGeom prst="rect">
                <a:avLst/>
              </a:prstGeom>
              <a:grpFill/>
              <a:ln>
                <a:noFill/>
              </a:ln>
              <a:extLst>
                <a:ext uri="{91240B29-F687-4f45-9708-019B960494DF}"/>
              </a:extLst>
            </p:spPr>
            <p:txBody>
              <a:bodyPr/>
              <a:lstStyle/>
              <a:p>
                <a:pPr>
                  <a:defRPr/>
                </a:pPr>
                <a:endParaRPr lang="th-TH" dirty="0"/>
              </a:p>
            </p:txBody>
          </p:sp>
          <p:sp>
            <p:nvSpPr>
              <p:cNvPr id="46" name="Rectangle 253"/>
              <p:cNvSpPr>
                <a:spLocks noChangeArrowheads="1"/>
              </p:cNvSpPr>
              <p:nvPr/>
            </p:nvSpPr>
            <p:spPr bwMode="auto">
              <a:xfrm>
                <a:off x="1727201" y="5517728"/>
                <a:ext cx="12700" cy="12700"/>
              </a:xfrm>
              <a:prstGeom prst="rect">
                <a:avLst/>
              </a:prstGeom>
              <a:grpFill/>
              <a:ln>
                <a:noFill/>
              </a:ln>
              <a:extLst>
                <a:ext uri="{91240B29-F687-4f45-9708-019B960494DF}"/>
              </a:extLst>
            </p:spPr>
            <p:txBody>
              <a:bodyPr/>
              <a:lstStyle/>
              <a:p>
                <a:pPr>
                  <a:defRPr/>
                </a:pPr>
                <a:endParaRPr lang="th-TH" dirty="0"/>
              </a:p>
            </p:txBody>
          </p:sp>
          <p:sp>
            <p:nvSpPr>
              <p:cNvPr id="47" name="Rectangle 254"/>
              <p:cNvSpPr>
                <a:spLocks noChangeArrowheads="1"/>
              </p:cNvSpPr>
              <p:nvPr/>
            </p:nvSpPr>
            <p:spPr bwMode="auto">
              <a:xfrm>
                <a:off x="1752601" y="5517728"/>
                <a:ext cx="76200" cy="12700"/>
              </a:xfrm>
              <a:prstGeom prst="rect">
                <a:avLst/>
              </a:prstGeom>
              <a:grpFill/>
              <a:ln>
                <a:noFill/>
              </a:ln>
              <a:extLst>
                <a:ext uri="{91240B29-F687-4f45-9708-019B960494DF}"/>
              </a:extLst>
            </p:spPr>
            <p:txBody>
              <a:bodyPr/>
              <a:lstStyle/>
              <a:p>
                <a:pPr>
                  <a:defRPr/>
                </a:pPr>
                <a:endParaRPr lang="th-TH" dirty="0"/>
              </a:p>
            </p:txBody>
          </p:sp>
        </p:grpSp>
        <p:cxnSp>
          <p:nvCxnSpPr>
            <p:cNvPr id="48" name="Straight Arrow Connector 47"/>
            <p:cNvCxnSpPr/>
            <p:nvPr/>
          </p:nvCxnSpPr>
          <p:spPr>
            <a:xfrm>
              <a:off x="4702981" y="3539757"/>
              <a:ext cx="308597" cy="0"/>
            </a:xfrm>
            <a:prstGeom prst="straightConnector1">
              <a:avLst/>
            </a:prstGeom>
            <a:ln w="19050">
              <a:solidFill>
                <a:schemeClr val="accent4"/>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4702981" y="3539757"/>
              <a:ext cx="0" cy="811772"/>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584178" y="3545434"/>
              <a:ext cx="0" cy="813190"/>
            </a:xfrm>
            <a:prstGeom prst="straightConnector1">
              <a:avLst/>
            </a:prstGeom>
            <a:ln w="19050">
              <a:solidFill>
                <a:schemeClr val="accent4"/>
              </a:solidFill>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4330254" y="4038600"/>
              <a:ext cx="177800" cy="270933"/>
              <a:chOff x="1689101" y="5365328"/>
              <a:chExt cx="177800" cy="203200"/>
            </a:xfrm>
            <a:solidFill>
              <a:schemeClr val="accent4"/>
            </a:solidFill>
          </p:grpSpPr>
          <p:sp>
            <p:nvSpPr>
              <p:cNvPr id="52" name="Freeform 246"/>
              <p:cNvSpPr>
                <a:spLocks noEditPoints="1"/>
              </p:cNvSpPr>
              <p:nvPr/>
            </p:nvSpPr>
            <p:spPr bwMode="auto">
              <a:xfrm>
                <a:off x="1689101" y="5365328"/>
                <a:ext cx="177800" cy="203200"/>
              </a:xfrm>
              <a:custGeom>
                <a:avLst/>
                <a:gdLst>
                  <a:gd name="T0" fmla="*/ 86 w 112"/>
                  <a:gd name="T1" fmla="*/ 0 h 128"/>
                  <a:gd name="T2" fmla="*/ 0 w 112"/>
                  <a:gd name="T3" fmla="*/ 0 h 128"/>
                  <a:gd name="T4" fmla="*/ 0 w 112"/>
                  <a:gd name="T5" fmla="*/ 128 h 128"/>
                  <a:gd name="T6" fmla="*/ 112 w 112"/>
                  <a:gd name="T7" fmla="*/ 128 h 128"/>
                  <a:gd name="T8" fmla="*/ 112 w 112"/>
                  <a:gd name="T9" fmla="*/ 26 h 128"/>
                  <a:gd name="T10" fmla="*/ 86 w 112"/>
                  <a:gd name="T11" fmla="*/ 0 h 128"/>
                  <a:gd name="T12" fmla="*/ 88 w 112"/>
                  <a:gd name="T13" fmla="*/ 14 h 128"/>
                  <a:gd name="T14" fmla="*/ 98 w 112"/>
                  <a:gd name="T15" fmla="*/ 24 h 128"/>
                  <a:gd name="T16" fmla="*/ 88 w 112"/>
                  <a:gd name="T17" fmla="*/ 24 h 128"/>
                  <a:gd name="T18" fmla="*/ 88 w 112"/>
                  <a:gd name="T19" fmla="*/ 14 h 128"/>
                  <a:gd name="T20" fmla="*/ 104 w 112"/>
                  <a:gd name="T21" fmla="*/ 120 h 128"/>
                  <a:gd name="T22" fmla="*/ 8 w 112"/>
                  <a:gd name="T23" fmla="*/ 120 h 128"/>
                  <a:gd name="T24" fmla="*/ 8 w 112"/>
                  <a:gd name="T25" fmla="*/ 8 h 128"/>
                  <a:gd name="T26" fmla="*/ 80 w 112"/>
                  <a:gd name="T27" fmla="*/ 8 h 128"/>
                  <a:gd name="T28" fmla="*/ 80 w 112"/>
                  <a:gd name="T29" fmla="*/ 32 h 128"/>
                  <a:gd name="T30" fmla="*/ 104 w 112"/>
                  <a:gd name="T31" fmla="*/ 32 h 128"/>
                  <a:gd name="T32" fmla="*/ 104 w 112"/>
                  <a:gd name="T3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28">
                    <a:moveTo>
                      <a:pt x="86" y="0"/>
                    </a:moveTo>
                    <a:lnTo>
                      <a:pt x="0" y="0"/>
                    </a:lnTo>
                    <a:lnTo>
                      <a:pt x="0" y="128"/>
                    </a:lnTo>
                    <a:lnTo>
                      <a:pt x="112" y="128"/>
                    </a:lnTo>
                    <a:lnTo>
                      <a:pt x="112" y="26"/>
                    </a:lnTo>
                    <a:lnTo>
                      <a:pt x="86" y="0"/>
                    </a:lnTo>
                    <a:close/>
                    <a:moveTo>
                      <a:pt x="88" y="14"/>
                    </a:moveTo>
                    <a:lnTo>
                      <a:pt x="98" y="24"/>
                    </a:lnTo>
                    <a:lnTo>
                      <a:pt x="88" y="24"/>
                    </a:lnTo>
                    <a:lnTo>
                      <a:pt x="88" y="14"/>
                    </a:lnTo>
                    <a:close/>
                    <a:moveTo>
                      <a:pt x="104" y="120"/>
                    </a:moveTo>
                    <a:lnTo>
                      <a:pt x="8" y="120"/>
                    </a:lnTo>
                    <a:lnTo>
                      <a:pt x="8" y="8"/>
                    </a:lnTo>
                    <a:lnTo>
                      <a:pt x="80" y="8"/>
                    </a:lnTo>
                    <a:lnTo>
                      <a:pt x="80" y="32"/>
                    </a:lnTo>
                    <a:lnTo>
                      <a:pt x="104" y="32"/>
                    </a:lnTo>
                    <a:lnTo>
                      <a:pt x="104" y="120"/>
                    </a:lnTo>
                    <a:close/>
                  </a:path>
                </a:pathLst>
              </a:custGeom>
              <a:grpFill/>
              <a:ln>
                <a:noFill/>
              </a:ln>
              <a:extLst>
                <a:ext uri="{91240B29-F687-4f45-9708-019B960494DF}"/>
              </a:extLst>
            </p:spPr>
            <p:txBody>
              <a:bodyPr/>
              <a:lstStyle/>
              <a:p>
                <a:pPr>
                  <a:defRPr/>
                </a:pPr>
                <a:endParaRPr lang="th-TH" dirty="0"/>
              </a:p>
            </p:txBody>
          </p:sp>
          <p:sp>
            <p:nvSpPr>
              <p:cNvPr id="53" name="Rectangle 247"/>
              <p:cNvSpPr>
                <a:spLocks noChangeArrowheads="1"/>
              </p:cNvSpPr>
              <p:nvPr/>
            </p:nvSpPr>
            <p:spPr bwMode="auto">
              <a:xfrm>
                <a:off x="1727201" y="5441528"/>
                <a:ext cx="12700" cy="12700"/>
              </a:xfrm>
              <a:prstGeom prst="rect">
                <a:avLst/>
              </a:prstGeom>
              <a:grpFill/>
              <a:ln>
                <a:noFill/>
              </a:ln>
              <a:extLst>
                <a:ext uri="{91240B29-F687-4f45-9708-019B960494DF}"/>
              </a:extLst>
            </p:spPr>
            <p:txBody>
              <a:bodyPr/>
              <a:lstStyle/>
              <a:p>
                <a:pPr>
                  <a:defRPr/>
                </a:pPr>
                <a:endParaRPr lang="th-TH" dirty="0"/>
              </a:p>
            </p:txBody>
          </p:sp>
          <p:sp>
            <p:nvSpPr>
              <p:cNvPr id="54" name="Rectangle 248"/>
              <p:cNvSpPr>
                <a:spLocks noChangeArrowheads="1"/>
              </p:cNvSpPr>
              <p:nvPr/>
            </p:nvSpPr>
            <p:spPr bwMode="auto">
              <a:xfrm>
                <a:off x="1752601" y="5441528"/>
                <a:ext cx="76200" cy="12700"/>
              </a:xfrm>
              <a:prstGeom prst="rect">
                <a:avLst/>
              </a:prstGeom>
              <a:grpFill/>
              <a:ln>
                <a:noFill/>
              </a:ln>
              <a:extLst>
                <a:ext uri="{91240B29-F687-4f45-9708-019B960494DF}"/>
              </a:extLst>
            </p:spPr>
            <p:txBody>
              <a:bodyPr/>
              <a:lstStyle/>
              <a:p>
                <a:pPr>
                  <a:defRPr/>
                </a:pPr>
                <a:endParaRPr lang="th-TH" dirty="0"/>
              </a:p>
            </p:txBody>
          </p:sp>
          <p:sp>
            <p:nvSpPr>
              <p:cNvPr id="55" name="Rectangle 249"/>
              <p:cNvSpPr>
                <a:spLocks noChangeArrowheads="1"/>
              </p:cNvSpPr>
              <p:nvPr/>
            </p:nvSpPr>
            <p:spPr bwMode="auto">
              <a:xfrm>
                <a:off x="1727201" y="5466928"/>
                <a:ext cx="12700" cy="12700"/>
              </a:xfrm>
              <a:prstGeom prst="rect">
                <a:avLst/>
              </a:prstGeom>
              <a:grpFill/>
              <a:ln>
                <a:noFill/>
              </a:ln>
              <a:extLst>
                <a:ext uri="{91240B29-F687-4f45-9708-019B960494DF}"/>
              </a:extLst>
            </p:spPr>
            <p:txBody>
              <a:bodyPr/>
              <a:lstStyle/>
              <a:p>
                <a:pPr>
                  <a:defRPr/>
                </a:pPr>
                <a:endParaRPr lang="th-TH" dirty="0"/>
              </a:p>
            </p:txBody>
          </p:sp>
          <p:sp>
            <p:nvSpPr>
              <p:cNvPr id="56" name="Rectangle 250"/>
              <p:cNvSpPr>
                <a:spLocks noChangeArrowheads="1"/>
              </p:cNvSpPr>
              <p:nvPr/>
            </p:nvSpPr>
            <p:spPr bwMode="auto">
              <a:xfrm>
                <a:off x="1752601" y="5466928"/>
                <a:ext cx="76200" cy="12700"/>
              </a:xfrm>
              <a:prstGeom prst="rect">
                <a:avLst/>
              </a:prstGeom>
              <a:grpFill/>
              <a:ln>
                <a:noFill/>
              </a:ln>
              <a:extLst>
                <a:ext uri="{91240B29-F687-4f45-9708-019B960494DF}"/>
              </a:extLst>
            </p:spPr>
            <p:txBody>
              <a:bodyPr/>
              <a:lstStyle/>
              <a:p>
                <a:pPr>
                  <a:defRPr/>
                </a:pPr>
                <a:endParaRPr lang="th-TH" dirty="0"/>
              </a:p>
            </p:txBody>
          </p:sp>
          <p:sp>
            <p:nvSpPr>
              <p:cNvPr id="57" name="Rectangle 251"/>
              <p:cNvSpPr>
                <a:spLocks noChangeArrowheads="1"/>
              </p:cNvSpPr>
              <p:nvPr/>
            </p:nvSpPr>
            <p:spPr bwMode="auto">
              <a:xfrm>
                <a:off x="1727201" y="5492328"/>
                <a:ext cx="12700" cy="12700"/>
              </a:xfrm>
              <a:prstGeom prst="rect">
                <a:avLst/>
              </a:prstGeom>
              <a:grpFill/>
              <a:ln>
                <a:noFill/>
              </a:ln>
              <a:extLst>
                <a:ext uri="{91240B29-F687-4f45-9708-019B960494DF}"/>
              </a:extLst>
            </p:spPr>
            <p:txBody>
              <a:bodyPr/>
              <a:lstStyle/>
              <a:p>
                <a:pPr>
                  <a:defRPr/>
                </a:pPr>
                <a:endParaRPr lang="th-TH" dirty="0"/>
              </a:p>
            </p:txBody>
          </p:sp>
          <p:sp>
            <p:nvSpPr>
              <p:cNvPr id="58" name="Rectangle 252"/>
              <p:cNvSpPr>
                <a:spLocks noChangeArrowheads="1"/>
              </p:cNvSpPr>
              <p:nvPr/>
            </p:nvSpPr>
            <p:spPr bwMode="auto">
              <a:xfrm>
                <a:off x="1752601" y="5492328"/>
                <a:ext cx="76200" cy="12700"/>
              </a:xfrm>
              <a:prstGeom prst="rect">
                <a:avLst/>
              </a:prstGeom>
              <a:grpFill/>
              <a:ln>
                <a:noFill/>
              </a:ln>
              <a:extLst>
                <a:ext uri="{91240B29-F687-4f45-9708-019B960494DF}"/>
              </a:extLst>
            </p:spPr>
            <p:txBody>
              <a:bodyPr/>
              <a:lstStyle/>
              <a:p>
                <a:pPr>
                  <a:defRPr/>
                </a:pPr>
                <a:endParaRPr lang="th-TH" dirty="0"/>
              </a:p>
            </p:txBody>
          </p:sp>
          <p:sp>
            <p:nvSpPr>
              <p:cNvPr id="59" name="Rectangle 253"/>
              <p:cNvSpPr>
                <a:spLocks noChangeArrowheads="1"/>
              </p:cNvSpPr>
              <p:nvPr/>
            </p:nvSpPr>
            <p:spPr bwMode="auto">
              <a:xfrm>
                <a:off x="1727201" y="5517728"/>
                <a:ext cx="12700" cy="12700"/>
              </a:xfrm>
              <a:prstGeom prst="rect">
                <a:avLst/>
              </a:prstGeom>
              <a:grpFill/>
              <a:ln>
                <a:noFill/>
              </a:ln>
              <a:extLst>
                <a:ext uri="{91240B29-F687-4f45-9708-019B960494DF}"/>
              </a:extLst>
            </p:spPr>
            <p:txBody>
              <a:bodyPr/>
              <a:lstStyle/>
              <a:p>
                <a:pPr>
                  <a:defRPr/>
                </a:pPr>
                <a:endParaRPr lang="th-TH" dirty="0"/>
              </a:p>
            </p:txBody>
          </p:sp>
          <p:sp>
            <p:nvSpPr>
              <p:cNvPr id="60" name="Rectangle 254"/>
              <p:cNvSpPr>
                <a:spLocks noChangeArrowheads="1"/>
              </p:cNvSpPr>
              <p:nvPr/>
            </p:nvSpPr>
            <p:spPr bwMode="auto">
              <a:xfrm>
                <a:off x="1752601" y="5517728"/>
                <a:ext cx="76200" cy="12700"/>
              </a:xfrm>
              <a:prstGeom prst="rect">
                <a:avLst/>
              </a:prstGeom>
              <a:grpFill/>
              <a:ln>
                <a:noFill/>
              </a:ln>
              <a:extLst>
                <a:ext uri="{91240B29-F687-4f45-9708-019B960494DF}"/>
              </a:extLst>
            </p:spPr>
            <p:txBody>
              <a:bodyPr/>
              <a:lstStyle/>
              <a:p>
                <a:pPr>
                  <a:defRPr/>
                </a:pPr>
                <a:endParaRPr lang="th-TH" dirty="0"/>
              </a:p>
            </p:txBody>
          </p:sp>
        </p:grpSp>
        <p:grpSp>
          <p:nvGrpSpPr>
            <p:cNvPr id="104479" name="Group 61"/>
            <p:cNvGrpSpPr>
              <a:grpSpLocks/>
            </p:cNvGrpSpPr>
            <p:nvPr/>
          </p:nvGrpSpPr>
          <p:grpSpPr bwMode="auto">
            <a:xfrm>
              <a:off x="6554376" y="1110119"/>
              <a:ext cx="550449" cy="293558"/>
              <a:chOff x="5880905" y="466040"/>
              <a:chExt cx="550288" cy="220111"/>
            </a:xfrm>
          </p:grpSpPr>
          <p:pic>
            <p:nvPicPr>
              <p:cNvPr id="104521" name="Picture 6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80905" y="466040"/>
                <a:ext cx="269018" cy="21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2" name="Picture 6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46217" y="528481"/>
                <a:ext cx="84976" cy="15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3" name="Picture 67"/>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70505" y="488955"/>
                <a:ext cx="152634" cy="1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80" name="Group 68"/>
            <p:cNvGrpSpPr>
              <a:grpSpLocks/>
            </p:cNvGrpSpPr>
            <p:nvPr/>
          </p:nvGrpSpPr>
          <p:grpSpPr bwMode="auto">
            <a:xfrm>
              <a:off x="4338191" y="1154113"/>
              <a:ext cx="550863" cy="687387"/>
              <a:chOff x="3060805" y="499166"/>
              <a:chExt cx="550288" cy="515406"/>
            </a:xfrm>
          </p:grpSpPr>
          <p:pic>
            <p:nvPicPr>
              <p:cNvPr id="104517" name="Picture 6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31232" y="499166"/>
                <a:ext cx="220779"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8" name="Picture 7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0805" y="794461"/>
                <a:ext cx="269018" cy="21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9" name="Picture 7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6117" y="856902"/>
                <a:ext cx="84976" cy="15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20" name="Picture 7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50405" y="817376"/>
                <a:ext cx="152634" cy="1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81" name="Group 73"/>
            <p:cNvGrpSpPr>
              <a:grpSpLocks/>
            </p:cNvGrpSpPr>
            <p:nvPr/>
          </p:nvGrpSpPr>
          <p:grpSpPr bwMode="auto">
            <a:xfrm>
              <a:off x="5252591" y="1154113"/>
              <a:ext cx="550863" cy="687387"/>
              <a:chOff x="4582084" y="499166"/>
              <a:chExt cx="550288" cy="515406"/>
            </a:xfrm>
          </p:grpSpPr>
          <p:pic>
            <p:nvPicPr>
              <p:cNvPr id="104512" name="Picture 74"/>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07766" y="499166"/>
                <a:ext cx="225192"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3" name="Picture 75"/>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11590" y="499166"/>
                <a:ext cx="210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4" name="Picture 7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82084" y="794461"/>
                <a:ext cx="269018" cy="21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5" name="Picture 7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47396" y="856902"/>
                <a:ext cx="84976" cy="15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16" name="Picture 7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71684" y="817376"/>
                <a:ext cx="152634" cy="1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482" name="TextBox 79"/>
            <p:cNvSpPr txBox="1">
              <a:spLocks noChangeArrowheads="1"/>
            </p:cNvSpPr>
            <p:nvPr/>
          </p:nvSpPr>
          <p:spPr bwMode="auto">
            <a:xfrm>
              <a:off x="4296916" y="4572000"/>
              <a:ext cx="668338" cy="28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800" dirty="0">
                  <a:solidFill>
                    <a:srgbClr val="004866"/>
                  </a:solidFill>
                  <a:latin typeface="Arial" charset="0"/>
                  <a:ea typeface="MS PGothic" charset="-128"/>
                </a:rPr>
                <a:t>Raw Data </a:t>
              </a:r>
            </a:p>
            <a:p>
              <a:pPr algn="ctr">
                <a:spcBef>
                  <a:spcPct val="0"/>
                </a:spcBef>
                <a:buFontTx/>
                <a:buNone/>
              </a:pPr>
              <a:r>
                <a:rPr lang="en-US" altLang="en-US" sz="800" dirty="0">
                  <a:solidFill>
                    <a:srgbClr val="004866"/>
                  </a:solidFill>
                  <a:latin typeface="Arial" charset="0"/>
                  <a:ea typeface="MS PGothic" charset="-128"/>
                </a:rPr>
                <a:t>Store</a:t>
              </a:r>
            </a:p>
          </p:txBody>
        </p:sp>
        <p:sp>
          <p:nvSpPr>
            <p:cNvPr id="107" name="Flowchart: Magnetic Disk 122"/>
            <p:cNvSpPr/>
            <p:nvPr/>
          </p:nvSpPr>
          <p:spPr>
            <a:xfrm>
              <a:off x="7901963" y="4053500"/>
              <a:ext cx="283968" cy="258291"/>
            </a:xfrm>
            <a:prstGeom prst="flowChartMagneticDisk">
              <a:avLst/>
            </a:prstGeom>
            <a:noFill/>
            <a:ln w="12700">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08" name="Flowchart: Magnetic Disk 123"/>
            <p:cNvSpPr/>
            <p:nvPr/>
          </p:nvSpPr>
          <p:spPr>
            <a:xfrm>
              <a:off x="7901963" y="4440257"/>
              <a:ext cx="283968" cy="256871"/>
            </a:xfrm>
            <a:prstGeom prst="flowChartMagneticDisk">
              <a:avLst/>
            </a:prstGeom>
            <a:noFill/>
            <a:ln w="12700">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10" name="Flowchart: Magnetic Disk 127"/>
            <p:cNvSpPr/>
            <p:nvPr/>
          </p:nvSpPr>
          <p:spPr>
            <a:xfrm>
              <a:off x="7912104" y="4788636"/>
              <a:ext cx="282519" cy="256871"/>
            </a:xfrm>
            <a:prstGeom prst="flowChartMagneticDisk">
              <a:avLst/>
            </a:prstGeom>
            <a:noFill/>
            <a:ln w="12700">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04487" name="TextBox 118"/>
            <p:cNvSpPr txBox="1">
              <a:spLocks noChangeArrowheads="1"/>
            </p:cNvSpPr>
            <p:nvPr/>
          </p:nvSpPr>
          <p:spPr bwMode="auto">
            <a:xfrm>
              <a:off x="7648128" y="3903067"/>
              <a:ext cx="814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700" dirty="0">
                  <a:solidFill>
                    <a:srgbClr val="004866"/>
                  </a:solidFill>
                  <a:latin typeface="Arial" charset="0"/>
                  <a:ea typeface="MS PGothic" charset="-128"/>
                </a:rPr>
                <a:t>Clinical</a:t>
              </a:r>
            </a:p>
          </p:txBody>
        </p:sp>
        <p:sp>
          <p:nvSpPr>
            <p:cNvPr id="104488" name="TextBox 119"/>
            <p:cNvSpPr txBox="1">
              <a:spLocks noChangeArrowheads="1"/>
            </p:cNvSpPr>
            <p:nvPr/>
          </p:nvSpPr>
          <p:spPr bwMode="auto">
            <a:xfrm>
              <a:off x="7648128" y="4311791"/>
              <a:ext cx="814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700" dirty="0">
                  <a:solidFill>
                    <a:srgbClr val="004866"/>
                  </a:solidFill>
                  <a:latin typeface="Arial" charset="0"/>
                  <a:ea typeface="MS PGothic" charset="-128"/>
                </a:rPr>
                <a:t>Payer/Attribution</a:t>
              </a:r>
            </a:p>
          </p:txBody>
        </p:sp>
        <p:sp>
          <p:nvSpPr>
            <p:cNvPr id="104489" name="TextBox 121"/>
            <p:cNvSpPr txBox="1">
              <a:spLocks noChangeArrowheads="1"/>
            </p:cNvSpPr>
            <p:nvPr/>
          </p:nvSpPr>
          <p:spPr bwMode="auto">
            <a:xfrm>
              <a:off x="7648128" y="4677370"/>
              <a:ext cx="814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700" dirty="0">
                  <a:solidFill>
                    <a:srgbClr val="004866"/>
                  </a:solidFill>
                  <a:latin typeface="Arial" charset="0"/>
                  <a:ea typeface="MS PGothic" charset="-128"/>
                </a:rPr>
                <a:t>Social Service</a:t>
              </a:r>
            </a:p>
          </p:txBody>
        </p:sp>
        <p:sp>
          <p:nvSpPr>
            <p:cNvPr id="104491" name="TextBox 125"/>
            <p:cNvSpPr txBox="1">
              <a:spLocks noChangeArrowheads="1"/>
            </p:cNvSpPr>
            <p:nvPr/>
          </p:nvSpPr>
          <p:spPr bwMode="auto">
            <a:xfrm>
              <a:off x="3368265" y="4773025"/>
              <a:ext cx="7858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900" dirty="0">
                  <a:solidFill>
                    <a:srgbClr val="004866"/>
                  </a:solidFill>
                  <a:latin typeface="Arial" charset="0"/>
                  <a:ea typeface="MS PGothic" charset="-128"/>
                </a:rPr>
                <a:t>Interfacing services</a:t>
              </a:r>
            </a:p>
          </p:txBody>
        </p:sp>
        <p:sp>
          <p:nvSpPr>
            <p:cNvPr id="127" name="Rounded Rectangle 126"/>
            <p:cNvSpPr/>
            <p:nvPr/>
          </p:nvSpPr>
          <p:spPr>
            <a:xfrm>
              <a:off x="3368265" y="3956996"/>
              <a:ext cx="789604" cy="527935"/>
            </a:xfrm>
            <a:prstGeom prst="roundRect">
              <a:avLst>
                <a:gd name="adj" fmla="val 16035"/>
              </a:avLst>
            </a:prstGeom>
            <a:no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lIns="0" rIns="0" anchor="ctr"/>
            <a:lstStyle/>
            <a:p>
              <a:pPr algn="ctr">
                <a:defRPr/>
              </a:pPr>
              <a:r>
                <a:rPr lang="en-US" sz="800" b="1" dirty="0">
                  <a:solidFill>
                    <a:schemeClr val="accent4"/>
                  </a:solidFill>
                </a:rPr>
                <a:t>NwHIN Exchange</a:t>
              </a:r>
              <a:br>
                <a:rPr lang="en-US" sz="800" b="1" dirty="0">
                  <a:solidFill>
                    <a:schemeClr val="accent4"/>
                  </a:solidFill>
                </a:rPr>
              </a:br>
              <a:r>
                <a:rPr lang="en-US" sz="800" b="1" dirty="0">
                  <a:solidFill>
                    <a:schemeClr val="accent4"/>
                  </a:solidFill>
                </a:rPr>
                <a:t>Gateway</a:t>
              </a:r>
              <a:endParaRPr lang="en-US" sz="1050" b="1" dirty="0">
                <a:solidFill>
                  <a:schemeClr val="accent4"/>
                </a:solidFill>
              </a:endParaRPr>
            </a:p>
            <a:p>
              <a:pPr algn="ctr">
                <a:defRPr/>
              </a:pPr>
              <a:r>
                <a:rPr lang="en-US" sz="700" dirty="0">
                  <a:solidFill>
                    <a:schemeClr val="accent4"/>
                  </a:solidFill>
                </a:rPr>
                <a:t>(XDR/XDS)</a:t>
              </a:r>
            </a:p>
          </p:txBody>
        </p:sp>
        <p:sp>
          <p:nvSpPr>
            <p:cNvPr id="104493" name="TextBox 128"/>
            <p:cNvSpPr txBox="1">
              <a:spLocks noChangeArrowheads="1"/>
            </p:cNvSpPr>
            <p:nvPr/>
          </p:nvSpPr>
          <p:spPr bwMode="auto">
            <a:xfrm>
              <a:off x="4904928" y="2754311"/>
              <a:ext cx="2317750"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1400" b="1" dirty="0">
                  <a:solidFill>
                    <a:srgbClr val="004866"/>
                  </a:solidFill>
                  <a:latin typeface="Arial" charset="0"/>
                  <a:ea typeface="MS PGothic" charset="-128"/>
                </a:rPr>
                <a:t>HealthInfoNet </a:t>
              </a:r>
            </a:p>
          </p:txBody>
        </p:sp>
        <p:sp>
          <p:nvSpPr>
            <p:cNvPr id="130" name="Rounded Rectangle 129"/>
            <p:cNvSpPr/>
            <p:nvPr/>
          </p:nvSpPr>
          <p:spPr>
            <a:xfrm>
              <a:off x="3365725" y="2743596"/>
              <a:ext cx="5125905" cy="2438153"/>
            </a:xfrm>
            <a:prstGeom prst="roundRect">
              <a:avLst>
                <a:gd name="adj" fmla="val 2290"/>
              </a:avLst>
            </a:prstGeom>
            <a:noFill/>
            <a:ln w="19050" cmpd="sng">
              <a:solidFill>
                <a:srgbClr val="004866"/>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000" dirty="0">
                <a:solidFill>
                  <a:srgbClr val="004866"/>
                </a:solidFill>
              </a:endParaRPr>
            </a:p>
          </p:txBody>
        </p:sp>
        <p:sp>
          <p:nvSpPr>
            <p:cNvPr id="132" name="TextBox 131"/>
            <p:cNvSpPr txBox="1"/>
            <p:nvPr/>
          </p:nvSpPr>
          <p:spPr bwMode="auto">
            <a:xfrm>
              <a:off x="3379520" y="3373465"/>
              <a:ext cx="753718" cy="379699"/>
            </a:xfrm>
            <a:prstGeom prst="rect">
              <a:avLst/>
            </a:prstGeom>
            <a:noFill/>
          </p:spPr>
          <p:txBody>
            <a:bodyPr wrap="none">
              <a:spAutoFit/>
            </a:bodyPr>
            <a:lstStyle/>
            <a:p>
              <a:pPr algn="ctr">
                <a:lnSpc>
                  <a:spcPct val="90000"/>
                </a:lnSpc>
                <a:defRPr/>
              </a:pPr>
              <a:r>
                <a:rPr lang="en-US" sz="1200" dirty="0">
                  <a:solidFill>
                    <a:schemeClr val="accent4"/>
                  </a:solidFill>
                  <a:cs typeface="Polaris-Book"/>
                </a:rPr>
                <a:t>Interface </a:t>
              </a:r>
            </a:p>
            <a:p>
              <a:pPr algn="ctr">
                <a:lnSpc>
                  <a:spcPct val="90000"/>
                </a:lnSpc>
                <a:defRPr/>
              </a:pPr>
              <a:r>
                <a:rPr lang="en-US" sz="1200" dirty="0">
                  <a:solidFill>
                    <a:schemeClr val="accent4"/>
                  </a:solidFill>
                  <a:cs typeface="Polaris-Book"/>
                </a:rPr>
                <a:t>Engine</a:t>
              </a:r>
            </a:p>
          </p:txBody>
        </p:sp>
        <p:sp>
          <p:nvSpPr>
            <p:cNvPr id="139" name="Flowchart: Magnetic Disk 36"/>
            <p:cNvSpPr/>
            <p:nvPr/>
          </p:nvSpPr>
          <p:spPr>
            <a:xfrm>
              <a:off x="5207168" y="4440257"/>
              <a:ext cx="918548" cy="629378"/>
            </a:xfrm>
            <a:prstGeom prst="flowChartMagneticDisk">
              <a:avLst/>
            </a:prstGeom>
            <a:solidFill>
              <a:srgbClr val="FFFFFF"/>
            </a:solidFill>
            <a:ln w="12700">
              <a:solidFill>
                <a:srgbClr val="004866"/>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900" dirty="0"/>
                <a:t>Clinical Data Repository</a:t>
              </a:r>
            </a:p>
            <a:p>
              <a:pPr algn="ctr">
                <a:defRPr/>
              </a:pPr>
              <a:r>
                <a:rPr lang="en-US" sz="900" dirty="0"/>
                <a:t>(Orion)</a:t>
              </a:r>
            </a:p>
          </p:txBody>
        </p:sp>
        <p:cxnSp>
          <p:nvCxnSpPr>
            <p:cNvPr id="140" name="Straight Arrow Connector 139"/>
            <p:cNvCxnSpPr>
              <a:cxnSpLocks/>
              <a:stCxn id="139" idx="0"/>
            </p:cNvCxnSpPr>
            <p:nvPr/>
          </p:nvCxnSpPr>
          <p:spPr>
            <a:xfrm flipH="1" flipV="1">
              <a:off x="5657749" y="3952739"/>
              <a:ext cx="8694" cy="697311"/>
            </a:xfrm>
            <a:prstGeom prst="straightConnector1">
              <a:avLst/>
            </a:prstGeom>
            <a:ln w="19050">
              <a:solidFill>
                <a:schemeClr val="accent4"/>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104500" name="Picture 204"/>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434404" y="2849650"/>
              <a:ext cx="960258" cy="96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Rounded Rectangle 213"/>
            <p:cNvSpPr/>
            <p:nvPr/>
          </p:nvSpPr>
          <p:spPr>
            <a:xfrm>
              <a:off x="2538452" y="3078523"/>
              <a:ext cx="443337" cy="579026"/>
            </a:xfrm>
            <a:prstGeom prst="roundRect">
              <a:avLst>
                <a:gd name="adj" fmla="val 14362"/>
              </a:avLst>
            </a:prstGeom>
            <a:solidFill>
              <a:srgbClr val="FFFFFF"/>
            </a:solidFill>
            <a:ln w="12700">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000" dirty="0">
                <a:solidFill>
                  <a:srgbClr val="004866"/>
                </a:solidFill>
              </a:endParaRPr>
            </a:p>
          </p:txBody>
        </p:sp>
        <p:sp>
          <p:nvSpPr>
            <p:cNvPr id="215" name="Rounded Rectangle 214"/>
            <p:cNvSpPr/>
            <p:nvPr/>
          </p:nvSpPr>
          <p:spPr>
            <a:xfrm>
              <a:off x="2538452" y="3739861"/>
              <a:ext cx="443337" cy="1116896"/>
            </a:xfrm>
            <a:prstGeom prst="roundRect">
              <a:avLst>
                <a:gd name="adj" fmla="val 14362"/>
              </a:avLst>
            </a:prstGeom>
            <a:noFill/>
            <a:ln w="12700">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000" dirty="0">
                <a:solidFill>
                  <a:srgbClr val="004866"/>
                </a:solidFill>
              </a:endParaRPr>
            </a:p>
          </p:txBody>
        </p:sp>
        <p:sp>
          <p:nvSpPr>
            <p:cNvPr id="216" name="TextBox 215"/>
            <p:cNvSpPr txBox="1"/>
            <p:nvPr/>
          </p:nvSpPr>
          <p:spPr>
            <a:xfrm>
              <a:off x="2513822" y="3143805"/>
              <a:ext cx="462172" cy="493875"/>
            </a:xfrm>
            <a:prstGeom prst="rect">
              <a:avLst/>
            </a:prstGeom>
            <a:noFill/>
          </p:spPr>
          <p:txBody>
            <a:bodyPr lIns="36000" rIns="36000">
              <a:spAutoFit/>
            </a:bodyPr>
            <a:lstStyle/>
            <a:p>
              <a:pPr algn="ctr">
                <a:defRPr/>
              </a:pPr>
              <a:r>
                <a:rPr lang="en-US" sz="750" dirty="0">
                  <a:solidFill>
                    <a:srgbClr val="004866"/>
                  </a:solidFill>
                </a:rPr>
                <a:t>Real</a:t>
              </a:r>
            </a:p>
            <a:p>
              <a:pPr algn="ctr">
                <a:defRPr/>
              </a:pPr>
              <a:r>
                <a:rPr lang="en-US" sz="750" dirty="0">
                  <a:solidFill>
                    <a:srgbClr val="004866"/>
                  </a:solidFill>
                </a:rPr>
                <a:t>Time</a:t>
              </a:r>
            </a:p>
            <a:p>
              <a:pPr algn="ctr">
                <a:defRPr/>
              </a:pPr>
              <a:r>
                <a:rPr lang="en-US" sz="750" dirty="0">
                  <a:solidFill>
                    <a:srgbClr val="004866"/>
                  </a:solidFill>
                </a:rPr>
                <a:t>Clinical</a:t>
              </a:r>
            </a:p>
            <a:p>
              <a:pPr algn="ctr">
                <a:defRPr/>
              </a:pPr>
              <a:r>
                <a:rPr lang="en-US" sz="750" dirty="0">
                  <a:solidFill>
                    <a:srgbClr val="004866"/>
                  </a:solidFill>
                </a:rPr>
                <a:t>Data</a:t>
              </a:r>
            </a:p>
          </p:txBody>
        </p:sp>
        <p:sp>
          <p:nvSpPr>
            <p:cNvPr id="217" name="TextBox 216"/>
            <p:cNvSpPr txBox="1"/>
            <p:nvPr/>
          </p:nvSpPr>
          <p:spPr>
            <a:xfrm>
              <a:off x="2528310" y="3955577"/>
              <a:ext cx="462172" cy="701075"/>
            </a:xfrm>
            <a:prstGeom prst="rect">
              <a:avLst/>
            </a:prstGeom>
            <a:noFill/>
          </p:spPr>
          <p:txBody>
            <a:bodyPr lIns="36000" rIns="36000">
              <a:spAutoFit/>
            </a:bodyPr>
            <a:lstStyle/>
            <a:p>
              <a:pPr algn="ctr">
                <a:defRPr/>
              </a:pPr>
              <a:r>
                <a:rPr lang="en-US" sz="750" dirty="0">
                  <a:solidFill>
                    <a:srgbClr val="004866"/>
                  </a:solidFill>
                </a:rPr>
                <a:t>Micro Batch</a:t>
              </a:r>
            </a:p>
            <a:p>
              <a:pPr algn="ctr">
                <a:defRPr/>
              </a:pPr>
              <a:r>
                <a:rPr lang="en-US" sz="750" dirty="0">
                  <a:solidFill>
                    <a:srgbClr val="004866"/>
                  </a:solidFill>
                </a:rPr>
                <a:t>&amp;</a:t>
              </a:r>
              <a:br>
                <a:rPr lang="en-US" sz="750" dirty="0">
                  <a:solidFill>
                    <a:srgbClr val="004866"/>
                  </a:solidFill>
                </a:rPr>
              </a:br>
              <a:r>
                <a:rPr lang="en-US" sz="750" dirty="0">
                  <a:solidFill>
                    <a:srgbClr val="004866"/>
                  </a:solidFill>
                </a:rPr>
                <a:t>Batch ETL</a:t>
              </a:r>
            </a:p>
            <a:p>
              <a:pPr algn="ctr">
                <a:defRPr/>
              </a:pPr>
              <a:r>
                <a:rPr lang="en-US" sz="750" dirty="0">
                  <a:solidFill>
                    <a:srgbClr val="004866"/>
                  </a:solidFill>
                </a:rPr>
                <a:t>Claims</a:t>
              </a:r>
            </a:p>
          </p:txBody>
        </p:sp>
        <p:cxnSp>
          <p:nvCxnSpPr>
            <p:cNvPr id="225" name="Straight Arrow Connector 224"/>
            <p:cNvCxnSpPr/>
            <p:nvPr/>
          </p:nvCxnSpPr>
          <p:spPr>
            <a:xfrm>
              <a:off x="2981789" y="3410611"/>
              <a:ext cx="370896" cy="0"/>
            </a:xfrm>
            <a:prstGeom prst="straightConnector1">
              <a:avLst/>
            </a:prstGeom>
            <a:ln w="19050">
              <a:solidFill>
                <a:schemeClr val="accent4"/>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a:off x="2975994" y="3846300"/>
              <a:ext cx="372345" cy="0"/>
            </a:xfrm>
            <a:prstGeom prst="straightConnector1">
              <a:avLst/>
            </a:prstGeom>
            <a:ln w="19050">
              <a:solidFill>
                <a:schemeClr val="accent4"/>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4507" name="TextBox 102"/>
            <p:cNvSpPr txBox="1">
              <a:spLocks noChangeArrowheads="1"/>
            </p:cNvSpPr>
            <p:nvPr/>
          </p:nvSpPr>
          <p:spPr bwMode="auto">
            <a:xfrm>
              <a:off x="1405956" y="4909314"/>
              <a:ext cx="919162" cy="20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1000" dirty="0">
                  <a:solidFill>
                    <a:srgbClr val="004866"/>
                  </a:solidFill>
                  <a:latin typeface="Arial" charset="0"/>
                  <a:ea typeface="MS PGothic" charset="-128"/>
                </a:rPr>
                <a:t>Medicaid</a:t>
              </a:r>
            </a:p>
          </p:txBody>
        </p:sp>
        <p:sp>
          <p:nvSpPr>
            <p:cNvPr id="104508" name="TextBox 102"/>
            <p:cNvSpPr txBox="1">
              <a:spLocks noChangeArrowheads="1"/>
            </p:cNvSpPr>
            <p:nvPr/>
          </p:nvSpPr>
          <p:spPr bwMode="auto">
            <a:xfrm>
              <a:off x="1475500" y="3658655"/>
              <a:ext cx="919162" cy="61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1000" dirty="0">
                  <a:solidFill>
                    <a:srgbClr val="004866"/>
                  </a:solidFill>
                  <a:latin typeface="Arial" charset="0"/>
                  <a:ea typeface="MS PGothic" charset="-128"/>
                </a:rPr>
                <a:t>Clinical Systems: EHRs, Labs, Surescripts, Pharmacy, SDOH</a:t>
              </a:r>
            </a:p>
          </p:txBody>
        </p:sp>
        <p:pic>
          <p:nvPicPr>
            <p:cNvPr id="104509" name="Picture 237"/>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548844" y="4228227"/>
              <a:ext cx="706731" cy="70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Straight Arrow Connector 7"/>
          <p:cNvCxnSpPr>
            <a:cxnSpLocks/>
          </p:cNvCxnSpPr>
          <p:nvPr/>
        </p:nvCxnSpPr>
        <p:spPr>
          <a:xfrm flipV="1">
            <a:off x="4934342" y="2538412"/>
            <a:ext cx="0" cy="584200"/>
          </a:xfrm>
          <a:prstGeom prst="straightConnector1">
            <a:avLst/>
          </a:prstGeom>
          <a:ln w="22225">
            <a:solidFill>
              <a:schemeClr val="accent4"/>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bwMode="auto">
          <a:xfrm>
            <a:off x="3048000" y="5105400"/>
            <a:ext cx="873125" cy="311150"/>
          </a:xfrm>
          <a:prstGeom prst="roundRect">
            <a:avLst>
              <a:gd name="adj" fmla="val 16035"/>
            </a:avLst>
          </a:prstGeom>
          <a:noFill/>
          <a:ln w="127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lIns="0" rIns="0" anchor="ctr"/>
          <a:lstStyle/>
          <a:p>
            <a:pPr algn="ctr">
              <a:defRPr/>
            </a:pPr>
            <a:r>
              <a:rPr lang="en-US" sz="800" b="1" dirty="0">
                <a:solidFill>
                  <a:schemeClr val="accent4"/>
                </a:solidFill>
              </a:rPr>
              <a:t>Surescripts Gateway</a:t>
            </a:r>
            <a:endParaRPr lang="en-US" sz="700" dirty="0">
              <a:solidFill>
                <a:schemeClr val="accent4"/>
              </a:solidFill>
            </a:endParaRPr>
          </a:p>
        </p:txBody>
      </p:sp>
      <p:sp>
        <p:nvSpPr>
          <p:cNvPr id="104455" name="TextBox 36"/>
          <p:cNvSpPr txBox="1">
            <a:spLocks noChangeArrowheads="1"/>
          </p:cNvSpPr>
          <p:nvPr/>
        </p:nvSpPr>
        <p:spPr bwMode="auto">
          <a:xfrm>
            <a:off x="4038600" y="3276600"/>
            <a:ext cx="885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lgn="ctr">
              <a:spcBef>
                <a:spcPct val="0"/>
              </a:spcBef>
              <a:buFontTx/>
              <a:buNone/>
            </a:pPr>
            <a:r>
              <a:rPr lang="en-US" altLang="en-US" sz="700" dirty="0">
                <a:solidFill>
                  <a:srgbClr val="004866"/>
                </a:solidFill>
                <a:latin typeface="Arial" charset="0"/>
                <a:ea typeface="MS PGothic" charset="-128"/>
              </a:rPr>
              <a:t>Notification Service (HIN Remedy)</a:t>
            </a:r>
          </a:p>
        </p:txBody>
      </p:sp>
      <p:sp>
        <p:nvSpPr>
          <p:cNvPr id="2" name="Footer Placeholder 1">
            <a:extLst>
              <a:ext uri="{FF2B5EF4-FFF2-40B4-BE49-F238E27FC236}">
                <a16:creationId xmlns:a16="http://schemas.microsoft.com/office/drawing/2014/main" id="{5B914A12-4B1B-564D-80B9-CDB2E88C3969}"/>
              </a:ext>
            </a:extLst>
          </p:cNvPr>
          <p:cNvSpPr>
            <a:spLocks noGrp="1"/>
          </p:cNvSpPr>
          <p:nvPr>
            <p:ph type="ftr" sz="quarter" idx="10"/>
          </p:nvPr>
        </p:nvSpPr>
        <p:spPr/>
        <p:txBody>
          <a:bodyPr/>
          <a:lstStyle/>
          <a:p>
            <a:pPr>
              <a:defRPr/>
            </a:pPr>
            <a:r>
              <a:rPr lang="en-US" dirty="0">
                <a:solidFill>
                  <a:srgbClr val="004B8D">
                    <a:tint val="75000"/>
                  </a:srgbClr>
                </a:solidFill>
              </a:rPr>
              <a:t>© 2018 HealthInfoNet (HIN) – All Rights Reserved HIN Proprietary – Not for Redistribution </a:t>
            </a:r>
          </a:p>
        </p:txBody>
      </p:sp>
      <p:sp>
        <p:nvSpPr>
          <p:cNvPr id="3" name="Slide Number Placeholder 2">
            <a:extLst>
              <a:ext uri="{FF2B5EF4-FFF2-40B4-BE49-F238E27FC236}">
                <a16:creationId xmlns:a16="http://schemas.microsoft.com/office/drawing/2014/main" id="{9DA28753-3FD6-8449-9393-56DD78535135}"/>
              </a:ext>
            </a:extLst>
          </p:cNvPr>
          <p:cNvSpPr>
            <a:spLocks noGrp="1"/>
          </p:cNvSpPr>
          <p:nvPr>
            <p:ph type="sldNum" sz="quarter" idx="11"/>
          </p:nvPr>
        </p:nvSpPr>
        <p:spPr/>
        <p:txBody>
          <a:bodyPr/>
          <a:lstStyle/>
          <a:p>
            <a:pPr>
              <a:defRPr/>
            </a:pPr>
            <a:fld id="{3407524A-5207-5349-B7A3-CE0D1D0E146E}" type="slidenum">
              <a:rPr lang="en-US" smtClean="0"/>
              <a:pPr>
                <a:defRPr/>
              </a:pPr>
              <a:t>7</a:t>
            </a:fld>
            <a:endParaRPr lang="en-US" dirty="0"/>
          </a:p>
        </p:txBody>
      </p:sp>
      <p:cxnSp>
        <p:nvCxnSpPr>
          <p:cNvPr id="101" name="Straight Arrow Connector 100">
            <a:extLst>
              <a:ext uri="{FF2B5EF4-FFF2-40B4-BE49-F238E27FC236}">
                <a16:creationId xmlns:a16="http://schemas.microsoft.com/office/drawing/2014/main" id="{6BEE8B74-EE32-434A-A329-5335373B989B}"/>
              </a:ext>
            </a:extLst>
          </p:cNvPr>
          <p:cNvCxnSpPr>
            <a:cxnSpLocks/>
          </p:cNvCxnSpPr>
          <p:nvPr/>
        </p:nvCxnSpPr>
        <p:spPr bwMode="auto">
          <a:xfrm flipV="1">
            <a:off x="7076860" y="4437063"/>
            <a:ext cx="18808" cy="668337"/>
          </a:xfrm>
          <a:prstGeom prst="straightConnector1">
            <a:avLst/>
          </a:prstGeom>
          <a:ln w="19050">
            <a:solidFill>
              <a:schemeClr val="accent4"/>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0" name="Rounded Rectangle 99">
            <a:extLst>
              <a:ext uri="{FF2B5EF4-FFF2-40B4-BE49-F238E27FC236}">
                <a16:creationId xmlns:a16="http://schemas.microsoft.com/office/drawing/2014/main" id="{2F2F1124-52E0-244E-8C00-38C23DFE77D4}"/>
              </a:ext>
            </a:extLst>
          </p:cNvPr>
          <p:cNvSpPr/>
          <p:nvPr/>
        </p:nvSpPr>
        <p:spPr bwMode="auto">
          <a:xfrm>
            <a:off x="5131835" y="4630738"/>
            <a:ext cx="2309239" cy="322262"/>
          </a:xfrm>
          <a:prstGeom prst="roundRect">
            <a:avLst>
              <a:gd name="adj" fmla="val 37591"/>
            </a:avLst>
          </a:prstGeom>
          <a:solidFill>
            <a:srgbClr val="FFFFFF"/>
          </a:solidFill>
          <a:ln w="12700">
            <a:solidFill>
              <a:srgbClr val="004866"/>
            </a:solidFill>
          </a:ln>
        </p:spPr>
        <p:style>
          <a:lnRef idx="2">
            <a:schemeClr val="accent2">
              <a:shade val="50000"/>
            </a:schemeClr>
          </a:lnRef>
          <a:fillRef idx="1">
            <a:schemeClr val="accent2"/>
          </a:fillRef>
          <a:effectRef idx="0">
            <a:schemeClr val="accent2"/>
          </a:effectRef>
          <a:fontRef idx="minor">
            <a:schemeClr val="lt1"/>
          </a:fontRef>
        </p:style>
        <p:txBody>
          <a:bodyPr lIns="0" tIns="36000" rIns="0" bIns="36000" anchor="ctr"/>
          <a:lstStyle/>
          <a:p>
            <a:pPr algn="ctr">
              <a:defRPr/>
            </a:pPr>
            <a:r>
              <a:rPr lang="en-US" sz="800" dirty="0">
                <a:solidFill>
                  <a:srgbClr val="004866"/>
                </a:solidFill>
              </a:rPr>
              <a:t>Audit and Authentication</a:t>
            </a:r>
          </a:p>
        </p:txBody>
      </p:sp>
    </p:spTree>
    <p:extLst>
      <p:ext uri="{BB962C8B-B14F-4D97-AF65-F5344CB8AC3E}">
        <p14:creationId xmlns:p14="http://schemas.microsoft.com/office/powerpoint/2010/main" val="411144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228600"/>
            <a:ext cx="8229600" cy="889000"/>
          </a:xfrm>
        </p:spPr>
        <p:txBody>
          <a:bodyPr/>
          <a:lstStyle/>
          <a:p>
            <a:pPr eaLnBrk="1" hangingPunct="1"/>
            <a:r>
              <a:rPr lang="en-US" altLang="en-US" sz="3600" b="1" dirty="0">
                <a:solidFill>
                  <a:schemeClr val="bg1"/>
                </a:solidFill>
              </a:rPr>
              <a:t>HIE Connections</a:t>
            </a:r>
          </a:p>
        </p:txBody>
      </p:sp>
      <p:sp>
        <p:nvSpPr>
          <p:cNvPr id="2" name="Footer Placeholder 1">
            <a:extLst>
              <a:ext uri="{FF2B5EF4-FFF2-40B4-BE49-F238E27FC236}">
                <a16:creationId xmlns:a16="http://schemas.microsoft.com/office/drawing/2014/main" id="{1B01B831-8008-0543-8928-2D8DD642D91C}"/>
              </a:ext>
            </a:extLst>
          </p:cNvPr>
          <p:cNvSpPr>
            <a:spLocks noGrp="1"/>
          </p:cNvSpPr>
          <p:nvPr>
            <p:ph type="ftr" sz="quarter" idx="10"/>
          </p:nvPr>
        </p:nvSpPr>
        <p:spPr/>
        <p:txBody>
          <a:bodyPr/>
          <a:lstStyle/>
          <a:p>
            <a:pPr>
              <a:defRPr/>
            </a:pPr>
            <a:r>
              <a:rPr lang="en-US"/>
              <a:t>©2018 HealthInfoNet (HIN) – All Rights Reserved HIN Proprietary – Not for Redistribution </a:t>
            </a:r>
          </a:p>
        </p:txBody>
      </p:sp>
      <p:sp>
        <p:nvSpPr>
          <p:cNvPr id="92163" name="TextBox 9"/>
          <p:cNvSpPr txBox="1">
            <a:spLocks noChangeArrowheads="1"/>
          </p:cNvSpPr>
          <p:nvPr/>
        </p:nvSpPr>
        <p:spPr bwMode="auto">
          <a:xfrm>
            <a:off x="2374900" y="1104900"/>
            <a:ext cx="4394200" cy="5018088"/>
          </a:xfrm>
          <a:prstGeom prst="rect">
            <a:avLst/>
          </a:prstGeom>
          <a:solidFill>
            <a:schemeClr val="bg1">
              <a:alpha val="5882"/>
            </a:schemeClr>
          </a:solidFill>
          <a:ln w="6350">
            <a:solidFill>
              <a:schemeClr val="accent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spcAft>
                <a:spcPts val="600"/>
              </a:spcAft>
              <a:buFont typeface="Arial" panose="020B0604020202020204" pitchFamily="34" charset="0"/>
              <a:buNone/>
            </a:pPr>
            <a:r>
              <a:rPr lang="en-US" altLang="en-US" sz="2000" b="1">
                <a:solidFill>
                  <a:schemeClr val="bg1"/>
                </a:solidFill>
                <a:latin typeface="Arial" panose="020B0604020202020204" pitchFamily="34" charset="0"/>
              </a:rPr>
              <a:t>Acute Care Hospitals		18</a:t>
            </a:r>
          </a:p>
          <a:p>
            <a:pPr>
              <a:spcBef>
                <a:spcPct val="0"/>
              </a:spcBef>
              <a:spcAft>
                <a:spcPts val="600"/>
              </a:spcAft>
              <a:buFont typeface="Arial" panose="020B0604020202020204" pitchFamily="34" charset="0"/>
              <a:buNone/>
            </a:pPr>
            <a:r>
              <a:rPr lang="en-US" altLang="en-US" sz="2000" b="1">
                <a:solidFill>
                  <a:schemeClr val="bg1"/>
                </a:solidFill>
                <a:latin typeface="Arial" panose="020B0604020202020204" pitchFamily="34" charset="0"/>
              </a:rPr>
              <a:t>Critical Access Hospitals 	16</a:t>
            </a:r>
          </a:p>
          <a:p>
            <a:pPr>
              <a:spcBef>
                <a:spcPct val="0"/>
              </a:spcBef>
              <a:spcAft>
                <a:spcPts val="600"/>
              </a:spcAft>
              <a:buFont typeface="Arial" panose="020B0604020202020204" pitchFamily="34" charset="0"/>
              <a:buNone/>
            </a:pPr>
            <a:r>
              <a:rPr lang="en-US" altLang="en-US" sz="2000" b="1">
                <a:solidFill>
                  <a:schemeClr val="bg1"/>
                </a:solidFill>
                <a:latin typeface="Arial" panose="020B0604020202020204" pitchFamily="34" charset="0"/>
              </a:rPr>
              <a:t>Mental Health Hospitals	1</a:t>
            </a:r>
          </a:p>
          <a:p>
            <a:pPr>
              <a:spcBef>
                <a:spcPct val="0"/>
              </a:spcBef>
              <a:spcAft>
                <a:spcPts val="600"/>
              </a:spcAft>
              <a:buFont typeface="Arial" panose="020B0604020202020204" pitchFamily="34" charset="0"/>
              <a:buNone/>
            </a:pPr>
            <a:r>
              <a:rPr lang="en-US" altLang="en-US" sz="2000" b="1">
                <a:solidFill>
                  <a:srgbClr val="007176"/>
                </a:solidFill>
                <a:latin typeface="Arial" panose="020B0604020202020204" pitchFamily="34" charset="0"/>
              </a:rPr>
              <a:t>Ambulatory 			464</a:t>
            </a:r>
          </a:p>
          <a:p>
            <a:pPr>
              <a:spcBef>
                <a:spcPct val="0"/>
              </a:spcBef>
              <a:spcAft>
                <a:spcPts val="600"/>
              </a:spcAft>
              <a:buFont typeface="Arial" panose="020B0604020202020204" pitchFamily="34" charset="0"/>
              <a:buNone/>
            </a:pPr>
            <a:r>
              <a:rPr lang="en-US" altLang="en-US" sz="2000" b="1">
                <a:solidFill>
                  <a:schemeClr val="bg1"/>
                </a:solidFill>
                <a:latin typeface="Arial" panose="020B0604020202020204" pitchFamily="34" charset="0"/>
              </a:rPr>
              <a:t>Behavioral Health		143</a:t>
            </a:r>
          </a:p>
          <a:p>
            <a:pPr>
              <a:spcBef>
                <a:spcPct val="0"/>
              </a:spcBef>
              <a:spcAft>
                <a:spcPts val="600"/>
              </a:spcAft>
              <a:buFont typeface="Arial" panose="020B0604020202020204" pitchFamily="34" charset="0"/>
              <a:buNone/>
            </a:pPr>
            <a:r>
              <a:rPr lang="en-US" altLang="en-US" sz="2000" b="1">
                <a:solidFill>
                  <a:srgbClr val="007176"/>
                </a:solidFill>
                <a:latin typeface="Arial" panose="020B0604020202020204" pitchFamily="34" charset="0"/>
              </a:rPr>
              <a:t>FQHCs				68</a:t>
            </a:r>
          </a:p>
          <a:p>
            <a:pPr>
              <a:spcBef>
                <a:spcPct val="0"/>
              </a:spcBef>
              <a:spcAft>
                <a:spcPts val="600"/>
              </a:spcAft>
              <a:buFont typeface="Arial" panose="020B0604020202020204" pitchFamily="34" charset="0"/>
              <a:buNone/>
            </a:pPr>
            <a:r>
              <a:rPr lang="en-US" altLang="en-US" sz="2000" b="1">
                <a:solidFill>
                  <a:schemeClr val="bg1"/>
                </a:solidFill>
                <a:latin typeface="Arial" panose="020B0604020202020204" pitchFamily="34" charset="0"/>
              </a:rPr>
              <a:t>Post-Acute Care		46</a:t>
            </a:r>
          </a:p>
          <a:p>
            <a:pPr>
              <a:spcBef>
                <a:spcPct val="0"/>
              </a:spcBef>
              <a:spcAft>
                <a:spcPts val="600"/>
              </a:spcAft>
              <a:buFont typeface="Arial" panose="020B0604020202020204" pitchFamily="34" charset="0"/>
              <a:buNone/>
            </a:pPr>
            <a:r>
              <a:rPr lang="en-US" altLang="en-US" sz="2000" b="1">
                <a:solidFill>
                  <a:srgbClr val="007176"/>
                </a:solidFill>
                <a:latin typeface="Arial" panose="020B0604020202020204" pitchFamily="34" charset="0"/>
              </a:rPr>
              <a:t>VA Locations			12</a:t>
            </a:r>
          </a:p>
          <a:p>
            <a:pPr>
              <a:spcBef>
                <a:spcPct val="0"/>
              </a:spcBef>
              <a:spcAft>
                <a:spcPts val="600"/>
              </a:spcAft>
              <a:buFont typeface="Arial" panose="020B0604020202020204" pitchFamily="34" charset="0"/>
              <a:buNone/>
            </a:pPr>
            <a:r>
              <a:rPr lang="en-US" altLang="en-US" sz="2000" b="1">
                <a:solidFill>
                  <a:schemeClr val="bg1"/>
                </a:solidFill>
                <a:latin typeface="Arial" panose="020B0604020202020204" pitchFamily="34" charset="0"/>
              </a:rPr>
              <a:t>Labs				4</a:t>
            </a:r>
          </a:p>
          <a:p>
            <a:pPr>
              <a:spcBef>
                <a:spcPct val="0"/>
              </a:spcBef>
              <a:spcAft>
                <a:spcPts val="600"/>
              </a:spcAft>
              <a:buFont typeface="Arial" panose="020B0604020202020204" pitchFamily="34" charset="0"/>
              <a:buNone/>
            </a:pPr>
            <a:r>
              <a:rPr lang="en-US" altLang="en-US" sz="2000" b="1">
                <a:solidFill>
                  <a:srgbClr val="007176"/>
                </a:solidFill>
                <a:latin typeface="Arial" panose="020B0604020202020204" pitchFamily="34" charset="0"/>
              </a:rPr>
              <a:t>Health Systems		5</a:t>
            </a:r>
          </a:p>
          <a:p>
            <a:pPr>
              <a:spcBef>
                <a:spcPct val="0"/>
              </a:spcBef>
              <a:spcAft>
                <a:spcPts val="600"/>
              </a:spcAft>
              <a:buFont typeface="Arial" panose="020B0604020202020204" pitchFamily="34" charset="0"/>
              <a:buNone/>
            </a:pPr>
            <a:r>
              <a:rPr lang="en-US" altLang="en-US" sz="2000" b="1">
                <a:solidFill>
                  <a:schemeClr val="bg1"/>
                </a:solidFill>
                <a:latin typeface="Arial" panose="020B0604020202020204" pitchFamily="34" charset="0"/>
              </a:rPr>
              <a:t>Emergency Medical Service	3</a:t>
            </a:r>
          </a:p>
          <a:p>
            <a:pPr>
              <a:spcBef>
                <a:spcPct val="0"/>
              </a:spcBef>
              <a:spcAft>
                <a:spcPts val="600"/>
              </a:spcAft>
              <a:buFont typeface="Arial" panose="020B0604020202020204" pitchFamily="34" charset="0"/>
              <a:buNone/>
            </a:pPr>
            <a:r>
              <a:rPr lang="en-US" altLang="en-US" sz="2000" b="1">
                <a:solidFill>
                  <a:srgbClr val="007176"/>
                </a:solidFill>
                <a:latin typeface="Arial" panose="020B0604020202020204" pitchFamily="34" charset="0"/>
              </a:rPr>
              <a:t>Pharmacy			2</a:t>
            </a:r>
          </a:p>
          <a:p>
            <a:pPr>
              <a:spcBef>
                <a:spcPct val="0"/>
              </a:spcBef>
              <a:spcAft>
                <a:spcPts val="600"/>
              </a:spcAft>
              <a:buFont typeface="Arial" panose="020B0604020202020204" pitchFamily="34" charset="0"/>
              <a:buNone/>
            </a:pPr>
            <a:r>
              <a:rPr lang="en-US" altLang="en-US" sz="2000" b="1">
                <a:solidFill>
                  <a:schemeClr val="bg1"/>
                </a:solidFill>
                <a:latin typeface="Arial" panose="020B0604020202020204" pitchFamily="34" charset="0"/>
              </a:rPr>
              <a:t>Payers				1</a:t>
            </a:r>
          </a:p>
        </p:txBody>
      </p:sp>
      <p:pic>
        <p:nvPicPr>
          <p:cNvPr id="92164"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2075" y="1128713"/>
            <a:ext cx="7016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86588" y="1122363"/>
            <a:ext cx="712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62075" y="3216275"/>
            <a:ext cx="7762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89763" y="3238500"/>
            <a:ext cx="74136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10"/>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330325" y="5324475"/>
            <a:ext cx="7699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11"/>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969125" y="5426075"/>
            <a:ext cx="7302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0" name="Rectangle 2"/>
          <p:cNvSpPr>
            <a:spLocks noChangeArrowheads="1"/>
          </p:cNvSpPr>
          <p:nvPr/>
        </p:nvSpPr>
        <p:spPr bwMode="auto">
          <a:xfrm>
            <a:off x="6096000" y="625475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spcAft>
                <a:spcPts val="600"/>
              </a:spcAft>
              <a:buFontTx/>
              <a:buNone/>
            </a:pPr>
            <a:r>
              <a:rPr lang="en-US" altLang="en-US" sz="1200">
                <a:solidFill>
                  <a:srgbClr val="FF0000"/>
                </a:solidFill>
                <a:latin typeface="Arial" panose="020B0604020202020204" pitchFamily="34" charset="0"/>
              </a:rPr>
              <a:t>Complete list of connections at </a:t>
            </a:r>
            <a:r>
              <a:rPr lang="en-US" altLang="en-US" sz="1200">
                <a:solidFill>
                  <a:srgbClr val="FF0000"/>
                </a:solidFill>
                <a:latin typeface="Arial" panose="020B0604020202020204" pitchFamily="34" charset="0"/>
                <a:hlinkClick r:id="rId9"/>
              </a:rPr>
              <a:t>www.hinfonet.org</a:t>
            </a:r>
            <a:r>
              <a:rPr lang="en-US" altLang="en-US" sz="1200">
                <a:solidFill>
                  <a:srgbClr val="FF0000"/>
                </a:solidFill>
                <a:latin typeface="Arial" panose="020B0604020202020204" pitchFamily="34" charset="0"/>
              </a:rPr>
              <a:t> </a:t>
            </a:r>
            <a:endParaRPr lang="en-US" altLang="en-US" sz="1200">
              <a:solidFill>
                <a:srgbClr val="004B8D"/>
              </a:solidFill>
              <a:latin typeface="Arial" panose="020B0604020202020204" pitchFamily="34" charset="0"/>
            </a:endParaRPr>
          </a:p>
        </p:txBody>
      </p:sp>
      <p:sp>
        <p:nvSpPr>
          <p:cNvPr id="92171" name="Slide Number Placeholder 2"/>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FB6FFD76-CBB5-42A0-90A3-E4210255CF2A}" type="slidenum">
              <a:rPr lang="en-US" altLang="en-US" sz="1200" smtClean="0">
                <a:solidFill>
                  <a:srgbClr val="8996B3"/>
                </a:solidFill>
              </a:rPr>
              <a:pPr>
                <a:spcBef>
                  <a:spcPct val="0"/>
                </a:spcBef>
                <a:buFontTx/>
                <a:buNone/>
              </a:pPr>
              <a:t>8</a:t>
            </a:fld>
            <a:endParaRPr lang="en-US" altLang="en-US" sz="1200">
              <a:solidFill>
                <a:srgbClr val="8996B3"/>
              </a:solidFill>
            </a:endParaRPr>
          </a:p>
        </p:txBody>
      </p:sp>
    </p:spTree>
    <p:extLst>
      <p:ext uri="{BB962C8B-B14F-4D97-AF65-F5344CB8AC3E}">
        <p14:creationId xmlns:p14="http://schemas.microsoft.com/office/powerpoint/2010/main" val="406507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152400"/>
            <a:ext cx="8229600" cy="1143000"/>
          </a:xfrm>
        </p:spPr>
        <p:txBody>
          <a:bodyPr/>
          <a:lstStyle/>
          <a:p>
            <a:r>
              <a:rPr lang="en-US" altLang="en-US" sz="3200" b="1" dirty="0">
                <a:ea typeface="MS PGothic" charset="-128"/>
              </a:rPr>
              <a:t>HealthInfoNet Business Operations</a:t>
            </a:r>
          </a:p>
        </p:txBody>
      </p:sp>
      <p:sp>
        <p:nvSpPr>
          <p:cNvPr id="3" name="Content Placeholder 2"/>
          <p:cNvSpPr>
            <a:spLocks noGrp="1"/>
          </p:cNvSpPr>
          <p:nvPr>
            <p:ph idx="1"/>
          </p:nvPr>
        </p:nvSpPr>
        <p:spPr>
          <a:xfrm>
            <a:off x="457200" y="1334293"/>
            <a:ext cx="8686800" cy="4983163"/>
          </a:xfrm>
        </p:spPr>
        <p:txBody>
          <a:bodyPr>
            <a:normAutofit fontScale="55000" lnSpcReduction="20000"/>
          </a:bodyPr>
          <a:lstStyle/>
          <a:p>
            <a:pPr>
              <a:lnSpc>
                <a:spcPct val="120000"/>
              </a:lnSpc>
              <a:spcBef>
                <a:spcPts val="0"/>
              </a:spcBef>
              <a:spcAft>
                <a:spcPts val="600"/>
              </a:spcAft>
              <a:defRPr/>
            </a:pPr>
            <a:r>
              <a:rPr lang="en-US" dirty="0"/>
              <a:t>2018 Annual Expenses: </a:t>
            </a:r>
            <a:r>
              <a:rPr lang="en-US" b="1" dirty="0">
                <a:solidFill>
                  <a:srgbClr val="007176"/>
                </a:solidFill>
              </a:rPr>
              <a:t>$4.4M</a:t>
            </a:r>
          </a:p>
          <a:p>
            <a:pPr>
              <a:lnSpc>
                <a:spcPct val="120000"/>
              </a:lnSpc>
              <a:spcBef>
                <a:spcPts val="0"/>
              </a:spcBef>
              <a:spcAft>
                <a:spcPts val="600"/>
              </a:spcAft>
              <a:defRPr/>
            </a:pPr>
            <a:r>
              <a:rPr lang="en-US" dirty="0"/>
              <a:t>Employees: </a:t>
            </a:r>
            <a:r>
              <a:rPr lang="en-US" b="1" dirty="0">
                <a:solidFill>
                  <a:srgbClr val="007176"/>
                </a:solidFill>
              </a:rPr>
              <a:t>18</a:t>
            </a:r>
            <a:r>
              <a:rPr lang="en-US" dirty="0"/>
              <a:t> </a:t>
            </a:r>
          </a:p>
          <a:p>
            <a:pPr lvl="1">
              <a:lnSpc>
                <a:spcPct val="120000"/>
              </a:lnSpc>
              <a:spcBef>
                <a:spcPts val="0"/>
              </a:spcBef>
              <a:spcAft>
                <a:spcPts val="600"/>
              </a:spcAft>
              <a:defRPr/>
            </a:pPr>
            <a:r>
              <a:rPr lang="en-US" dirty="0"/>
              <a:t>(½ technical, ½ program/admin)</a:t>
            </a:r>
          </a:p>
          <a:p>
            <a:pPr>
              <a:lnSpc>
                <a:spcPct val="120000"/>
              </a:lnSpc>
              <a:spcBef>
                <a:spcPts val="0"/>
              </a:spcBef>
              <a:spcAft>
                <a:spcPts val="600"/>
              </a:spcAft>
              <a:defRPr/>
            </a:pPr>
            <a:r>
              <a:rPr lang="en-US" dirty="0"/>
              <a:t>Multiple software vendors (“best of breed” operation) including HealthInfoNet</a:t>
            </a:r>
          </a:p>
          <a:p>
            <a:pPr lvl="1">
              <a:lnSpc>
                <a:spcPct val="120000"/>
              </a:lnSpc>
              <a:spcBef>
                <a:spcPts val="0"/>
              </a:spcBef>
              <a:spcAft>
                <a:spcPts val="600"/>
              </a:spcAft>
              <a:defRPr/>
            </a:pPr>
            <a:r>
              <a:rPr lang="en-US" dirty="0"/>
              <a:t>HealthInfoNet developed three of the five production systems internally as well as the terminology engine (Term Atlas™) </a:t>
            </a:r>
          </a:p>
          <a:p>
            <a:pPr lvl="1">
              <a:lnSpc>
                <a:spcPct val="120000"/>
              </a:lnSpc>
              <a:spcBef>
                <a:spcPts val="0"/>
              </a:spcBef>
              <a:spcAft>
                <a:spcPts val="600"/>
              </a:spcAft>
              <a:defRPr/>
            </a:pPr>
            <a:r>
              <a:rPr lang="en-US" dirty="0"/>
              <a:t>HBI Solutions, Orion Health, IBM/Initiate, and Systems Engineering are also HIN partners</a:t>
            </a:r>
          </a:p>
          <a:p>
            <a:pPr>
              <a:lnSpc>
                <a:spcPct val="120000"/>
              </a:lnSpc>
              <a:spcBef>
                <a:spcPts val="0"/>
              </a:spcBef>
              <a:spcAft>
                <a:spcPts val="600"/>
              </a:spcAft>
              <a:defRPr/>
            </a:pPr>
            <a:r>
              <a:rPr lang="en-US" dirty="0"/>
              <a:t>Revenue sources</a:t>
            </a:r>
          </a:p>
          <a:p>
            <a:pPr lvl="1">
              <a:lnSpc>
                <a:spcPct val="120000"/>
              </a:lnSpc>
              <a:spcBef>
                <a:spcPts val="0"/>
              </a:spcBef>
              <a:spcAft>
                <a:spcPts val="600"/>
              </a:spcAft>
              <a:defRPr/>
            </a:pPr>
            <a:r>
              <a:rPr lang="en-US" dirty="0"/>
              <a:t>Provider subscription fees for HIE (per patient per year)</a:t>
            </a:r>
          </a:p>
          <a:p>
            <a:pPr lvl="2">
              <a:lnSpc>
                <a:spcPct val="120000"/>
              </a:lnSpc>
              <a:spcBef>
                <a:spcPts val="0"/>
              </a:spcBef>
              <a:spcAft>
                <a:spcPts val="600"/>
              </a:spcAft>
              <a:defRPr/>
            </a:pPr>
            <a:r>
              <a:rPr lang="en-US" dirty="0"/>
              <a:t>Committed to only charge providers for the operating costs of HIE (not R&amp;D)</a:t>
            </a:r>
          </a:p>
          <a:p>
            <a:pPr lvl="2">
              <a:lnSpc>
                <a:spcPct val="120000"/>
              </a:lnSpc>
              <a:spcBef>
                <a:spcPts val="0"/>
              </a:spcBef>
              <a:spcAft>
                <a:spcPts val="600"/>
              </a:spcAft>
              <a:defRPr/>
            </a:pPr>
            <a:r>
              <a:rPr lang="en-US" dirty="0"/>
              <a:t>2018 bundled HIE and analytics in core subscription fee </a:t>
            </a:r>
          </a:p>
          <a:p>
            <a:pPr lvl="1">
              <a:lnSpc>
                <a:spcPct val="120000"/>
              </a:lnSpc>
              <a:spcBef>
                <a:spcPts val="0"/>
              </a:spcBef>
              <a:spcAft>
                <a:spcPts val="600"/>
              </a:spcAft>
              <a:defRPr/>
            </a:pPr>
            <a:r>
              <a:rPr lang="en-US" dirty="0"/>
              <a:t>State (DHHS) Subscription fee model introduced post SIM in late 2017 (per member per year (PMPY)) for Medicaid reporting tools</a:t>
            </a:r>
          </a:p>
          <a:p>
            <a:pPr lvl="1">
              <a:lnSpc>
                <a:spcPct val="120000"/>
              </a:lnSpc>
              <a:spcBef>
                <a:spcPts val="0"/>
              </a:spcBef>
              <a:spcAft>
                <a:spcPts val="600"/>
              </a:spcAft>
              <a:defRPr/>
            </a:pPr>
            <a:r>
              <a:rPr lang="en-US" dirty="0"/>
              <a:t>MECDC Subscription fee for quality reporting</a:t>
            </a:r>
          </a:p>
          <a:p>
            <a:pPr lvl="1">
              <a:lnSpc>
                <a:spcPct val="120000"/>
              </a:lnSpc>
              <a:spcBef>
                <a:spcPts val="0"/>
              </a:spcBef>
              <a:spcAft>
                <a:spcPts val="600"/>
              </a:spcAft>
              <a:defRPr/>
            </a:pPr>
            <a:r>
              <a:rPr lang="en-US" dirty="0"/>
              <a:t>Grants/Contracts </a:t>
            </a:r>
            <a:r>
              <a:rPr lang="mr-IN" dirty="0"/>
              <a:t>–</a:t>
            </a:r>
            <a:r>
              <a:rPr lang="en-US" dirty="0"/>
              <a:t> Make up the remainder to cover capital research and development as well as programmatic needs </a:t>
            </a:r>
          </a:p>
        </p:txBody>
      </p:sp>
      <p:sp>
        <p:nvSpPr>
          <p:cNvPr id="4" name="Footer Placeholder 3"/>
          <p:cNvSpPr>
            <a:spLocks noGrp="1"/>
          </p:cNvSpPr>
          <p:nvPr>
            <p:ph type="ftr" sz="quarter" idx="10"/>
          </p:nvPr>
        </p:nvSpPr>
        <p:spPr/>
        <p:txBody>
          <a:bodyPr/>
          <a:lstStyle/>
          <a:p>
            <a:pPr>
              <a:defRPr/>
            </a:pPr>
            <a:r>
              <a:rPr lang="en-US" dirty="0"/>
              <a:t>© 2018 HealthInfoNet (HIN) – All Rights Reserved HIN Proprietary – Not for Redistribution </a:t>
            </a:r>
          </a:p>
        </p:txBody>
      </p:sp>
      <p:sp>
        <p:nvSpPr>
          <p:cNvPr id="12595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Helvetica" charset="0"/>
                <a:ea typeface="ＭＳ Ｐゴシック" charset="-128"/>
              </a:defRPr>
            </a:lvl1pPr>
            <a:lvl2pPr marL="742950" indent="-285750">
              <a:spcBef>
                <a:spcPct val="20000"/>
              </a:spcBef>
              <a:buFont typeface="Arial" charset="0"/>
              <a:buChar char="–"/>
              <a:defRPr sz="2800">
                <a:solidFill>
                  <a:schemeClr val="tx1"/>
                </a:solidFill>
                <a:latin typeface="Helvetica" charset="0"/>
                <a:ea typeface="ＭＳ Ｐゴシック" charset="-128"/>
              </a:defRPr>
            </a:lvl2pPr>
            <a:lvl3pPr marL="1143000" indent="-228600">
              <a:spcBef>
                <a:spcPct val="20000"/>
              </a:spcBef>
              <a:buFont typeface="Arial" charset="0"/>
              <a:buChar char="•"/>
              <a:defRPr sz="2400">
                <a:solidFill>
                  <a:schemeClr val="tx1"/>
                </a:solidFill>
                <a:latin typeface="Helvetica" charset="0"/>
                <a:ea typeface="ＭＳ Ｐゴシック" charset="-128"/>
              </a:defRPr>
            </a:lvl3pPr>
            <a:lvl4pPr marL="1600200" indent="-228600">
              <a:spcBef>
                <a:spcPct val="20000"/>
              </a:spcBef>
              <a:buFont typeface="Arial" charset="0"/>
              <a:buChar char="–"/>
              <a:defRPr sz="2000">
                <a:solidFill>
                  <a:schemeClr val="tx1"/>
                </a:solidFill>
                <a:latin typeface="Helvetica" charset="0"/>
                <a:ea typeface="ＭＳ Ｐゴシック" charset="-128"/>
              </a:defRPr>
            </a:lvl4pPr>
            <a:lvl5pPr marL="2057400" indent="-228600">
              <a:spcBef>
                <a:spcPct val="20000"/>
              </a:spcBef>
              <a:buFont typeface="Arial" charset="0"/>
              <a:buChar char="»"/>
              <a:defRPr sz="2000">
                <a:solidFill>
                  <a:schemeClr val="tx1"/>
                </a:solidFill>
                <a:latin typeface="Helvetica"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Helvetica" charset="0"/>
                <a:ea typeface="ＭＳ Ｐゴシック" charset="-128"/>
              </a:defRPr>
            </a:lvl9pPr>
          </a:lstStyle>
          <a:p>
            <a:pPr>
              <a:spcBef>
                <a:spcPct val="0"/>
              </a:spcBef>
              <a:buFontTx/>
              <a:buNone/>
            </a:pPr>
            <a:fld id="{551F5593-2CA9-944B-AD4E-E18F86198293}" type="slidenum">
              <a:rPr lang="en-US" altLang="en-US" sz="1200">
                <a:solidFill>
                  <a:srgbClr val="8996B3"/>
                </a:solidFill>
                <a:ea typeface="MS PGothic" charset="-128"/>
              </a:rPr>
              <a:pPr>
                <a:spcBef>
                  <a:spcPct val="0"/>
                </a:spcBef>
                <a:buFontTx/>
                <a:buNone/>
              </a:pPr>
              <a:t>9</a:t>
            </a:fld>
            <a:endParaRPr lang="en-US" altLang="en-US" sz="1200" dirty="0">
              <a:solidFill>
                <a:srgbClr val="8996B3"/>
              </a:solidFill>
              <a:ea typeface="MS PGothic" charset="-128"/>
            </a:endParaRPr>
          </a:p>
        </p:txBody>
      </p:sp>
    </p:spTree>
    <p:extLst>
      <p:ext uri="{BB962C8B-B14F-4D97-AF65-F5344CB8AC3E}">
        <p14:creationId xmlns:p14="http://schemas.microsoft.com/office/powerpoint/2010/main" val="1704754598"/>
      </p:ext>
    </p:extLst>
  </p:cSld>
  <p:clrMapOvr>
    <a:masterClrMapping/>
  </p:clrMapOvr>
</p:sld>
</file>

<file path=ppt/theme/theme1.xml><?xml version="1.0" encoding="utf-8"?>
<a:theme xmlns:a="http://schemas.openxmlformats.org/drawingml/2006/main" name="2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HealthInfoNet">
  <a:themeElements>
    <a:clrScheme name="HIN Colors">
      <a:dk1>
        <a:srgbClr val="004B8D"/>
      </a:dk1>
      <a:lt1>
        <a:srgbClr val="004B8D"/>
      </a:lt1>
      <a:dk2>
        <a:srgbClr val="004B8D"/>
      </a:dk2>
      <a:lt2>
        <a:srgbClr val="004B8D"/>
      </a:lt2>
      <a:accent1>
        <a:srgbClr val="E99417"/>
      </a:accent1>
      <a:accent2>
        <a:srgbClr val="E0A17B"/>
      </a:accent2>
      <a:accent3>
        <a:srgbClr val="A04DA3"/>
      </a:accent3>
      <a:accent4>
        <a:srgbClr val="C4652D"/>
      </a:accent4>
      <a:accent5>
        <a:srgbClr val="8B5D3D"/>
      </a:accent5>
      <a:accent6>
        <a:srgbClr val="5C92B5"/>
      </a:accent6>
      <a:hlink>
        <a:srgbClr val="008576"/>
      </a:hlink>
      <a:folHlink>
        <a:srgbClr val="502651"/>
      </a:folHlink>
    </a:clrScheme>
    <a:fontScheme name="HIN">
      <a:majorFont>
        <a:latin typeface="Helvetica"/>
        <a:ea typeface=""/>
        <a:cs typeface=""/>
      </a:majorFont>
      <a:minorFont>
        <a:latin typeface="Helvetic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HealthInfoNet">
  <a:themeElements>
    <a:clrScheme name="HIN">
      <a:dk1>
        <a:srgbClr val="004B8D"/>
      </a:dk1>
      <a:lt1>
        <a:srgbClr val="004B8D"/>
      </a:lt1>
      <a:dk2>
        <a:srgbClr val="008576"/>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HealthInfoNet</Template>
  <TotalTime>14661</TotalTime>
  <Words>1785</Words>
  <Application>Microsoft Office PowerPoint</Application>
  <PresentationFormat>On-screen Show (4:3)</PresentationFormat>
  <Paragraphs>300</Paragraphs>
  <Slides>22</Slides>
  <Notes>13</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22</vt:i4>
      </vt:variant>
    </vt:vector>
  </HeadingPairs>
  <TitlesOfParts>
    <vt:vector size="38" baseType="lpstr">
      <vt:lpstr>ＭＳ Ｐゴシック</vt:lpstr>
      <vt:lpstr>ＭＳ Ｐゴシック</vt:lpstr>
      <vt:lpstr>Arial</vt:lpstr>
      <vt:lpstr>Calibri</vt:lpstr>
      <vt:lpstr>Helvetica</vt:lpstr>
      <vt:lpstr>Polaris-Book</vt:lpstr>
      <vt:lpstr>Times New Roman</vt:lpstr>
      <vt:lpstr>Wingdings</vt:lpstr>
      <vt:lpstr>2_HealthInfoNet</vt:lpstr>
      <vt:lpstr>1_HealthInfoNet</vt:lpstr>
      <vt:lpstr>3_HealthInfoNet</vt:lpstr>
      <vt:lpstr>8_HealthInfoNet</vt:lpstr>
      <vt:lpstr>9_HealthInfoNet</vt:lpstr>
      <vt:lpstr>6_HealthInfoNet</vt:lpstr>
      <vt:lpstr>10_HealthInfoNet</vt:lpstr>
      <vt:lpstr>11_HealthInfoNet</vt:lpstr>
      <vt:lpstr>PowerPoint Presentation</vt:lpstr>
      <vt:lpstr>Objectives</vt:lpstr>
      <vt:lpstr>Mission &amp; Vision</vt:lpstr>
      <vt:lpstr>What is HealthInfoNet?</vt:lpstr>
      <vt:lpstr>How does it work?</vt:lpstr>
      <vt:lpstr>Data Acquisition and QA</vt:lpstr>
      <vt:lpstr>HealthInfoNet Architecture</vt:lpstr>
      <vt:lpstr>HIE Connections</vt:lpstr>
      <vt:lpstr>HealthInfoNet Business Operations</vt:lpstr>
      <vt:lpstr>HealthInfoNet HIE Clinical Services</vt:lpstr>
      <vt:lpstr>PowerPoint Presentation</vt:lpstr>
      <vt:lpstr>HealthInfoNet Statistics</vt:lpstr>
      <vt:lpstr>Current Public Health Areas of Engagement</vt:lpstr>
      <vt:lpstr>State Immunization Registry</vt:lpstr>
      <vt:lpstr>PowerPoint Presentation</vt:lpstr>
      <vt:lpstr>PowerPoint Presentation</vt:lpstr>
      <vt:lpstr>PowerPoint Presentation</vt:lpstr>
      <vt:lpstr>CDC Messages (As of 9/30/18)</vt:lpstr>
      <vt:lpstr>HIN in Action:  Public Health Reporting</vt:lpstr>
      <vt:lpstr>Maine CDC Statewide Quality  Measures Dashboard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Kenty</dc:creator>
  <cp:lastModifiedBy>Bonsant, Kimberly</cp:lastModifiedBy>
  <cp:revision>341</cp:revision>
  <cp:lastPrinted>2018-01-19T15:57:52Z</cp:lastPrinted>
  <dcterms:created xsi:type="dcterms:W3CDTF">2016-04-12T15:22:40Z</dcterms:created>
  <dcterms:modified xsi:type="dcterms:W3CDTF">2018-10-29T19:39:51Z</dcterms:modified>
</cp:coreProperties>
</file>