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customXml/itemProps3.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61" r:id="rId5"/>
  </p:sldMasterIdLst>
  <p:notesMasterIdLst>
    <p:notesMasterId r:id="rId15"/>
  </p:notesMasterIdLst>
  <p:handoutMasterIdLst>
    <p:handoutMasterId r:id="rId16"/>
  </p:handoutMasterIdLst>
  <p:sldIdLst>
    <p:sldId id="551" r:id="rId6"/>
    <p:sldId id="605" r:id="rId7"/>
    <p:sldId id="606" r:id="rId8"/>
    <p:sldId id="607" r:id="rId9"/>
    <p:sldId id="623" r:id="rId10"/>
    <p:sldId id="624" r:id="rId11"/>
    <p:sldId id="625" r:id="rId12"/>
    <p:sldId id="626" r:id="rId13"/>
    <p:sldId id="627"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Dodge, Debra J" initials="DDJ" lastIdx="8" clrIdx="6">
    <p:extLst>
      <p:ext uri="{19B8F6BF-5375-455C-9EA6-DF929625EA0E}">
        <p15:presenceInfo xmlns:p15="http://schemas.microsoft.com/office/powerpoint/2012/main" userId="S::Debra.J.Dodge@maine.gov::022253f7-e648-4f09-9869-1bfa49a9e177" providerId="AD"/>
      </p:ext>
    </p:extLst>
  </p:cmAuthor>
  <p:cmAuthor id="1" name="Kate Mullins" initials="KM" lastIdx="7" clrIdx="0"/>
  <p:cmAuthor id="8" name="Harrington, Karynlee" initials="HK [2]" lastIdx="6" clrIdx="7">
    <p:extLst>
      <p:ext uri="{19B8F6BF-5375-455C-9EA6-DF929625EA0E}">
        <p15:presenceInfo xmlns:p15="http://schemas.microsoft.com/office/powerpoint/2012/main" userId="S::Karynlee.Harrington@maine.gov::84e18f84-7203-4369-8a87-acf75a7c4f2e" providerId="AD"/>
      </p:ext>
    </p:extLst>
  </p:cmAuthor>
  <p:cmAuthor id="2" name="Leanne Candura" initials="LC" lastIdx="3" clrIdx="1"/>
  <p:cmAuthor id="3" name="Melissa Hillmyer" initials="MH" lastIdx="35" clrIdx="2"/>
  <p:cmAuthor id="4" name="Leanne Candura" initials="LC [2]" lastIdx="7" clrIdx="3"/>
  <p:cmAuthor id="5" name="Melissa Hillmyer" initials="MH [2]" lastIdx="21" clrIdx="4">
    <p:extLst>
      <p:ext uri="{19B8F6BF-5375-455C-9EA6-DF929625EA0E}">
        <p15:presenceInfo xmlns:p15="http://schemas.microsoft.com/office/powerpoint/2012/main" userId="S-1-5-21-1292428093-884357618-1801674531-5176" providerId="AD"/>
      </p:ext>
    </p:extLst>
  </p:cmAuthor>
  <p:cmAuthor id="6" name="Harrington, Karynlee" initials="HK" lastIdx="5" clrIdx="5">
    <p:extLst>
      <p:ext uri="{19B8F6BF-5375-455C-9EA6-DF929625EA0E}">
        <p15:presenceInfo xmlns:p15="http://schemas.microsoft.com/office/powerpoint/2012/main" userId="S-1-5-21-4241590797-1299073551-2511459964-9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C89D3"/>
    <a:srgbClr val="3787D4"/>
    <a:srgbClr val="629DD1"/>
    <a:srgbClr val="297FD5"/>
    <a:srgbClr val="5496D2"/>
    <a:srgbClr val="468ED2"/>
    <a:srgbClr val="478BC9"/>
    <a:srgbClr val="5091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732D7A-4C14-421E-9FAA-72EB9A5B9199}" v="3" dt="2025-01-28T14:25:51.4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0" autoAdjust="0"/>
    <p:restoredTop sz="86467" autoAdjust="0"/>
  </p:normalViewPr>
  <p:slideViewPr>
    <p:cSldViewPr snapToGrid="0">
      <p:cViewPr varScale="1">
        <p:scale>
          <a:sx n="94" d="100"/>
          <a:sy n="94" d="100"/>
        </p:scale>
        <p:origin x="108" y="1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87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8475" cy="46562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1" y="1"/>
            <a:ext cx="3038475" cy="465621"/>
          </a:xfrm>
          <a:prstGeom prst="rect">
            <a:avLst/>
          </a:prstGeom>
        </p:spPr>
        <p:txBody>
          <a:bodyPr vert="horz" lIns="91440" tIns="45720" rIns="91440" bIns="45720" rtlCol="0"/>
          <a:lstStyle>
            <a:lvl1pPr algn="r">
              <a:defRPr sz="1200"/>
            </a:lvl1pPr>
          </a:lstStyle>
          <a:p>
            <a:fld id="{71B595BD-5819-4B57-955A-D04F589414E5}" type="datetimeFigureOut">
              <a:rPr lang="en-US" smtClean="0"/>
              <a:t>1/28/2025</a:t>
            </a:fld>
            <a:endParaRPr lang="en-US" dirty="0"/>
          </a:p>
        </p:txBody>
      </p:sp>
      <p:sp>
        <p:nvSpPr>
          <p:cNvPr id="4" name="Footer Placeholder 3"/>
          <p:cNvSpPr>
            <a:spLocks noGrp="1"/>
          </p:cNvSpPr>
          <p:nvPr>
            <p:ph type="ftr" sz="quarter" idx="2"/>
          </p:nvPr>
        </p:nvSpPr>
        <p:spPr>
          <a:xfrm>
            <a:off x="3" y="8829181"/>
            <a:ext cx="3038475" cy="465621"/>
          </a:xfrm>
          <a:prstGeom prst="rect">
            <a:avLst/>
          </a:prstGeom>
        </p:spPr>
        <p:txBody>
          <a:bodyPr vert="horz" lIns="91440" tIns="45720" rIns="91440" bIns="45720" rtlCol="0" anchor="b"/>
          <a:lstStyle>
            <a:lvl1pPr algn="l">
              <a:defRPr sz="1200"/>
            </a:lvl1pPr>
          </a:lstStyle>
          <a:p>
            <a:r>
              <a:rPr lang="en-US" dirty="0"/>
              <a:t>MHDO Board Meeting June 4, 2020</a:t>
            </a:r>
          </a:p>
        </p:txBody>
      </p:sp>
      <p:sp>
        <p:nvSpPr>
          <p:cNvPr id="5" name="Slide Number Placeholder 4"/>
          <p:cNvSpPr>
            <a:spLocks noGrp="1"/>
          </p:cNvSpPr>
          <p:nvPr>
            <p:ph type="sldNum" sz="quarter" idx="3"/>
          </p:nvPr>
        </p:nvSpPr>
        <p:spPr>
          <a:xfrm>
            <a:off x="3970341" y="8829181"/>
            <a:ext cx="3038475" cy="465621"/>
          </a:xfrm>
          <a:prstGeom prst="rect">
            <a:avLst/>
          </a:prstGeom>
        </p:spPr>
        <p:txBody>
          <a:bodyPr vert="horz" lIns="91440" tIns="45720" rIns="91440" bIns="45720" rtlCol="0" anchor="b"/>
          <a:lstStyle>
            <a:lvl1pPr algn="r">
              <a:defRPr sz="1200"/>
            </a:lvl1pPr>
          </a:lstStyle>
          <a:p>
            <a:fld id="{28BFEC4C-DBE7-4D99-AD09-91A7AFD465C5}" type="slidenum">
              <a:rPr lang="en-US" smtClean="0"/>
              <a:t>‹#›</a:t>
            </a:fld>
            <a:endParaRPr lang="en-US" dirty="0"/>
          </a:p>
        </p:txBody>
      </p:sp>
    </p:spTree>
    <p:extLst>
      <p:ext uri="{BB962C8B-B14F-4D97-AF65-F5344CB8AC3E}">
        <p14:creationId xmlns:p14="http://schemas.microsoft.com/office/powerpoint/2010/main" val="65060879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5"/>
          </a:xfrm>
          <a:prstGeom prst="rect">
            <a:avLst/>
          </a:prstGeom>
        </p:spPr>
        <p:txBody>
          <a:bodyPr vert="horz" lIns="92757" tIns="46378" rIns="92757" bIns="46378" rtlCol="0"/>
          <a:lstStyle>
            <a:lvl1pPr algn="r">
              <a:defRPr sz="1200"/>
            </a:lvl1pPr>
          </a:lstStyle>
          <a:p>
            <a:fld id="{7C51721D-FE74-4937-AFA3-EDEA76864D15}" type="datetimeFigureOut">
              <a:rPr lang="en-US" smtClean="0"/>
              <a:t>1/28/2025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2757" tIns="46378" rIns="92757" bIns="463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2757" tIns="46378" rIns="92757" bIns="46378" rtlCol="0" anchor="b"/>
          <a:lstStyle>
            <a:lvl1pPr algn="l">
              <a:defRPr sz="1200"/>
            </a:lvl1pPr>
          </a:lstStyle>
          <a:p>
            <a:r>
              <a:rPr lang="en-US" dirty="0"/>
              <a:t>MHDO Board Meeting June 4, 2020</a:t>
            </a:r>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2757" tIns="46378" rIns="92757" bIns="46378" rtlCol="0" anchor="b"/>
          <a:lstStyle>
            <a:lvl1pPr algn="r">
              <a:defRPr sz="1200"/>
            </a:lvl1pPr>
          </a:lstStyle>
          <a:p>
            <a:fld id="{CF13529E-598B-4780-B315-0810095E5A43}" type="slidenum">
              <a:rPr lang="en-US" smtClean="0"/>
              <a:t>‹#›</a:t>
            </a:fld>
            <a:endParaRPr lang="en-US" dirty="0"/>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MHDO Board Meeting June 4, 2020</a:t>
            </a:r>
            <a:endParaRPr lang="en-US" dirty="0"/>
          </a:p>
        </p:txBody>
      </p:sp>
    </p:spTree>
    <p:extLst>
      <p:ext uri="{BB962C8B-B14F-4D97-AF65-F5344CB8AC3E}">
        <p14:creationId xmlns:p14="http://schemas.microsoft.com/office/powerpoint/2010/main" val="98865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r>
              <a:rPr lang="en-US"/>
              <a:t>MHDO Board Meeting June 4, 2020</a:t>
            </a:r>
            <a:endParaRPr lang="en-US" dirty="0"/>
          </a:p>
        </p:txBody>
      </p:sp>
    </p:spTree>
    <p:extLst>
      <p:ext uri="{BB962C8B-B14F-4D97-AF65-F5344CB8AC3E}">
        <p14:creationId xmlns:p14="http://schemas.microsoft.com/office/powerpoint/2010/main" val="2151112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go to and mention that on our website @ https://mhdo.maine.gov/340B_hospitals.htm are listed the hospitals participating in 340B.</a:t>
            </a:r>
          </a:p>
          <a:p>
            <a:r>
              <a:rPr lang="en-US" dirty="0"/>
              <a:t>Add that there is a link to most hospital’s website about their 340B. If yours is not included, please let us know and we’ll be happy to include it.</a:t>
            </a:r>
          </a:p>
          <a:p>
            <a:endParaRPr lang="en-US" dirty="0"/>
          </a:p>
        </p:txBody>
      </p:sp>
      <p:sp>
        <p:nvSpPr>
          <p:cNvPr id="4" name="Footer Placeholder 3"/>
          <p:cNvSpPr>
            <a:spLocks noGrp="1"/>
          </p:cNvSpPr>
          <p:nvPr>
            <p:ph type="ftr" sz="quarter" idx="4"/>
          </p:nvPr>
        </p:nvSpPr>
        <p:spPr/>
        <p:txBody>
          <a:bodyPr/>
          <a:lstStyle/>
          <a:p>
            <a:r>
              <a:rPr lang="en-US"/>
              <a:t>MHDO Board Meeting June 4, 2020</a:t>
            </a:r>
            <a:endParaRPr lang="en-US" dirty="0"/>
          </a:p>
        </p:txBody>
      </p:sp>
    </p:spTree>
    <p:extLst>
      <p:ext uri="{BB962C8B-B14F-4D97-AF65-F5344CB8AC3E}">
        <p14:creationId xmlns:p14="http://schemas.microsoft.com/office/powerpoint/2010/main" val="448684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entry page for the hospital data portal. Some of you may be familiar with this. I’d like to have folks raise their hands if you submit MHDO data via the portal….</a:t>
            </a:r>
          </a:p>
          <a:p>
            <a:r>
              <a:rPr lang="en-US" dirty="0"/>
              <a:t>For those who are not familiar, you will go to MHDO homepage then select MHDO Hospital Portal.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 the Log in page Hospital Financial Data submitters can</a:t>
            </a:r>
            <a:r>
              <a:rPr lang="en-US" baseline="0" dirty="0"/>
              <a:t> use the same username and password to acces</a:t>
            </a:r>
            <a:r>
              <a:rPr lang="en-US" dirty="0"/>
              <a:t>s the Ch 340 portal. You will see a link in the left navigation</a:t>
            </a:r>
            <a:r>
              <a:rPr lang="en-US" baseline="0" dirty="0"/>
              <a:t> area for Ch 340 </a:t>
            </a:r>
            <a:r>
              <a:rPr lang="en-US" baseline="0" dirty="0" err="1"/>
              <a:t>data.If</a:t>
            </a:r>
            <a:r>
              <a:rPr lang="en-US" baseline="0" dirty="0"/>
              <a:t> you have forgotten your login information</a:t>
            </a:r>
            <a:r>
              <a:rPr lang="en-US" dirty="0"/>
              <a:t>, simply select the “Recover an Existing Account link.”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For all others,  you m</a:t>
            </a:r>
            <a:r>
              <a:rPr lang="en-US" dirty="0"/>
              <a:t>ust contact the help desk by March 21</a:t>
            </a:r>
            <a:r>
              <a:rPr lang="en-US" baseline="30000" dirty="0"/>
              <a:t>st</a:t>
            </a:r>
            <a:r>
              <a:rPr lang="en-US" dirty="0"/>
              <a:t> to receive a username and password. PLEASE be sure your hospital determines prior to that date, the individual who will be responsible for data submissions.</a:t>
            </a:r>
          </a:p>
          <a:p>
            <a:endParaRPr lang="en-US" dirty="0"/>
          </a:p>
          <a:p>
            <a:r>
              <a:rPr lang="en-US" dirty="0"/>
              <a:t>Once logged in you will choose the fiscal year you are submitting data for and enter the data requested, which will follow Appendix A of the rule itself.  As is with other data sets in the portal, there  will be a User Manual, FAQ document and recording of this webinar in the left hand navigation for your assistance.</a:t>
            </a:r>
          </a:p>
          <a:p>
            <a:endParaRPr lang="en-US" dirty="0"/>
          </a:p>
        </p:txBody>
      </p:sp>
      <p:sp>
        <p:nvSpPr>
          <p:cNvPr id="4" name="Footer Placeholder 3"/>
          <p:cNvSpPr>
            <a:spLocks noGrp="1"/>
          </p:cNvSpPr>
          <p:nvPr>
            <p:ph type="ftr" sz="quarter" idx="4"/>
          </p:nvPr>
        </p:nvSpPr>
        <p:spPr/>
        <p:txBody>
          <a:bodyPr/>
          <a:lstStyle/>
          <a:p>
            <a:r>
              <a:rPr lang="en-US"/>
              <a:t>MHDO Board Meeting June 4, 2020</a:t>
            </a:r>
            <a:endParaRPr lang="en-US" dirty="0"/>
          </a:p>
        </p:txBody>
      </p:sp>
    </p:spTree>
    <p:extLst>
      <p:ext uri="{BB962C8B-B14F-4D97-AF65-F5344CB8AC3E}">
        <p14:creationId xmlns:p14="http://schemas.microsoft.com/office/powerpoint/2010/main" val="3764345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year, no matter what your fiscal year end data, the deadline is June 30, 2025.</a:t>
            </a:r>
          </a:p>
          <a:p>
            <a:r>
              <a:rPr lang="en-US" dirty="0"/>
              <a:t>Next year the deadlines will be as designated from the rule, which are the same as your financial data submissions.  </a:t>
            </a:r>
          </a:p>
          <a:p>
            <a:r>
              <a:rPr lang="en-US" dirty="0"/>
              <a:t>Registration information will be necessary, which entails user and hospital information.</a:t>
            </a:r>
          </a:p>
          <a:p>
            <a:endParaRPr lang="en-US" dirty="0"/>
          </a:p>
        </p:txBody>
      </p:sp>
      <p:sp>
        <p:nvSpPr>
          <p:cNvPr id="4" name="Footer Placeholder 3"/>
          <p:cNvSpPr>
            <a:spLocks noGrp="1"/>
          </p:cNvSpPr>
          <p:nvPr>
            <p:ph type="ftr" sz="quarter" idx="4"/>
          </p:nvPr>
        </p:nvSpPr>
        <p:spPr/>
        <p:txBody>
          <a:bodyPr/>
          <a:lstStyle/>
          <a:p>
            <a:r>
              <a:rPr lang="en-US"/>
              <a:t>MHDO Board Meeting June 4, 2020</a:t>
            </a:r>
            <a:endParaRPr lang="en-US" dirty="0"/>
          </a:p>
        </p:txBody>
      </p:sp>
    </p:spTree>
    <p:extLst>
      <p:ext uri="{BB962C8B-B14F-4D97-AF65-F5344CB8AC3E}">
        <p14:creationId xmlns:p14="http://schemas.microsoft.com/office/powerpoint/2010/main" val="579282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MHDO Board Meeting June 4, 2020</a:t>
            </a:r>
            <a:endParaRPr lang="en-US" dirty="0"/>
          </a:p>
        </p:txBody>
      </p:sp>
    </p:spTree>
    <p:extLst>
      <p:ext uri="{BB962C8B-B14F-4D97-AF65-F5344CB8AC3E}">
        <p14:creationId xmlns:p14="http://schemas.microsoft.com/office/powerpoint/2010/main" val="2676335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F5FE4C4A-9BA5-4267-98DF-931948408A3D}" type="datetime1">
              <a:rPr lang="en-US" smtClean="0"/>
              <a:t>1/28/2025</a:t>
            </a:fld>
            <a:endParaRPr lang="en-US" dirty="0"/>
          </a:p>
        </p:txBody>
      </p:sp>
      <p:sp>
        <p:nvSpPr>
          <p:cNvPr id="5" name="Footer Placeholder 4"/>
          <p:cNvSpPr>
            <a:spLocks noGrp="1"/>
          </p:cNvSpPr>
          <p:nvPr>
            <p:ph type="ftr" sz="quarter" idx="11"/>
          </p:nvPr>
        </p:nvSpPr>
        <p:spPr/>
        <p:txBody>
          <a:bodyPr/>
          <a:lstStyle/>
          <a:p>
            <a:r>
              <a:rPr lang="en-US"/>
              <a:t>Maine health data organization</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D9C71E-3BD8-46AB-A3B2-B96F6F416B4A}" type="datetime1">
              <a:rPr lang="en-US" smtClean="0"/>
              <a:t>1/28/2025</a:t>
            </a:fld>
            <a:endParaRPr lang="en-US" dirty="0"/>
          </a:p>
        </p:txBody>
      </p:sp>
      <p:sp>
        <p:nvSpPr>
          <p:cNvPr id="5" name="Footer Placeholder 4"/>
          <p:cNvSpPr>
            <a:spLocks noGrp="1"/>
          </p:cNvSpPr>
          <p:nvPr>
            <p:ph type="ftr" sz="quarter" idx="11"/>
          </p:nvPr>
        </p:nvSpPr>
        <p:spPr/>
        <p:txBody>
          <a:bodyPr/>
          <a:lstStyle/>
          <a:p>
            <a:r>
              <a:rPr lang="en-US"/>
              <a:t>Maine health data organization</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C4C8CB-A857-452E-B812-70540A059EDA}" type="datetime1">
              <a:rPr lang="en-US" smtClean="0"/>
              <a:t>1/28/2025</a:t>
            </a:fld>
            <a:endParaRPr lang="en-US" dirty="0"/>
          </a:p>
        </p:txBody>
      </p:sp>
      <p:sp>
        <p:nvSpPr>
          <p:cNvPr id="5" name="Footer Placeholder 4"/>
          <p:cNvSpPr>
            <a:spLocks noGrp="1"/>
          </p:cNvSpPr>
          <p:nvPr>
            <p:ph type="ftr" sz="quarter" idx="11"/>
          </p:nvPr>
        </p:nvSpPr>
        <p:spPr/>
        <p:txBody>
          <a:bodyPr/>
          <a:lstStyle/>
          <a:p>
            <a:r>
              <a:rPr lang="en-US"/>
              <a:t>Maine health data organization</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3" y="2130227"/>
            <a:ext cx="10363435" cy="1470422"/>
          </a:xfrm>
        </p:spPr>
        <p:txBody>
          <a:bodyPr/>
          <a:lstStyle/>
          <a:p>
            <a:r>
              <a:rPr lang="en-US"/>
              <a:t>Click to edit Master title style</a:t>
            </a:r>
          </a:p>
        </p:txBody>
      </p:sp>
      <p:sp>
        <p:nvSpPr>
          <p:cNvPr id="3" name="Subtitle 2"/>
          <p:cNvSpPr>
            <a:spLocks noGrp="1"/>
          </p:cNvSpPr>
          <p:nvPr>
            <p:ph type="subTitle" idx="1"/>
          </p:nvPr>
        </p:nvSpPr>
        <p:spPr>
          <a:xfrm>
            <a:off x="1828565" y="3886399"/>
            <a:ext cx="8534870" cy="1752203"/>
          </a:xfrm>
        </p:spPr>
        <p:txBody>
          <a:bodyPr/>
          <a:lstStyle>
            <a:lvl1pPr marL="0" indent="0" algn="ctr">
              <a:buNone/>
              <a:defRPr/>
            </a:lvl1pPr>
            <a:lvl2pPr marL="141534" indent="0" algn="ctr">
              <a:buNone/>
              <a:defRPr/>
            </a:lvl2pPr>
            <a:lvl3pPr marL="283068" indent="0" algn="ctr">
              <a:buNone/>
              <a:defRPr/>
            </a:lvl3pPr>
            <a:lvl4pPr marL="424603" indent="0" algn="ctr">
              <a:buNone/>
              <a:defRPr/>
            </a:lvl4pPr>
            <a:lvl5pPr marL="566137" indent="0" algn="ctr">
              <a:buNone/>
              <a:defRPr/>
            </a:lvl5pPr>
            <a:lvl6pPr marL="707671" indent="0" algn="ctr">
              <a:buNone/>
              <a:defRPr/>
            </a:lvl6pPr>
            <a:lvl7pPr marL="849205" indent="0" algn="ctr">
              <a:buNone/>
              <a:defRPr/>
            </a:lvl7pPr>
            <a:lvl8pPr marL="990739" indent="0" algn="ctr">
              <a:buNone/>
              <a:defRPr/>
            </a:lvl8pPr>
            <a:lvl9pPr marL="1132274" indent="0" algn="ctr">
              <a:buNone/>
              <a:defRPr/>
            </a:lvl9pPr>
          </a:lstStyle>
          <a:p>
            <a:r>
              <a:rPr lang="en-US"/>
              <a:t>Click to edit Master subtitle style</a:t>
            </a:r>
          </a:p>
        </p:txBody>
      </p:sp>
    </p:spTree>
    <p:extLst>
      <p:ext uri="{BB962C8B-B14F-4D97-AF65-F5344CB8AC3E}">
        <p14:creationId xmlns:p14="http://schemas.microsoft.com/office/powerpoint/2010/main" val="3007758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3814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801"/>
            <a:ext cx="10363435" cy="1362273"/>
          </a:xfrm>
        </p:spPr>
        <p:txBody>
          <a:bodyPr anchor="t"/>
          <a:lstStyle>
            <a:lvl1pPr algn="l">
              <a:defRPr sz="1232" b="1" cap="all"/>
            </a:lvl1pPr>
          </a:lstStyle>
          <a:p>
            <a:r>
              <a:rPr lang="en-US"/>
              <a:t>Click to edit Master title style</a:t>
            </a:r>
          </a:p>
        </p:txBody>
      </p:sp>
      <p:sp>
        <p:nvSpPr>
          <p:cNvPr id="3" name="Text Placeholder 2"/>
          <p:cNvSpPr>
            <a:spLocks noGrp="1"/>
          </p:cNvSpPr>
          <p:nvPr>
            <p:ph type="body" idx="1"/>
          </p:nvPr>
        </p:nvSpPr>
        <p:spPr>
          <a:xfrm>
            <a:off x="963084" y="2906613"/>
            <a:ext cx="10363435" cy="1500188"/>
          </a:xfrm>
        </p:spPr>
        <p:txBody>
          <a:bodyPr anchor="b"/>
          <a:lstStyle>
            <a:lvl1pPr marL="0" indent="0">
              <a:buNone/>
              <a:defRPr sz="625"/>
            </a:lvl1pPr>
            <a:lvl2pPr marL="141534" indent="0">
              <a:buNone/>
              <a:defRPr sz="554"/>
            </a:lvl2pPr>
            <a:lvl3pPr marL="283068" indent="0">
              <a:buNone/>
              <a:defRPr sz="500"/>
            </a:lvl3pPr>
            <a:lvl4pPr marL="424603" indent="0">
              <a:buNone/>
              <a:defRPr sz="429"/>
            </a:lvl4pPr>
            <a:lvl5pPr marL="566137" indent="0">
              <a:buNone/>
              <a:defRPr sz="429"/>
            </a:lvl5pPr>
            <a:lvl6pPr marL="707671" indent="0">
              <a:buNone/>
              <a:defRPr sz="429"/>
            </a:lvl6pPr>
            <a:lvl7pPr marL="849205" indent="0">
              <a:buNone/>
              <a:defRPr sz="429"/>
            </a:lvl7pPr>
            <a:lvl8pPr marL="990739" indent="0">
              <a:buNone/>
              <a:defRPr sz="429"/>
            </a:lvl8pPr>
            <a:lvl9pPr marL="1132274" indent="0">
              <a:buNone/>
              <a:defRPr sz="429"/>
            </a:lvl9pPr>
          </a:lstStyle>
          <a:p>
            <a:pPr lvl="0"/>
            <a:r>
              <a:rPr lang="en-US"/>
              <a:t>Click to edit Master text styles</a:t>
            </a:r>
          </a:p>
        </p:txBody>
      </p:sp>
    </p:spTree>
    <p:extLst>
      <p:ext uri="{BB962C8B-B14F-4D97-AF65-F5344CB8AC3E}">
        <p14:creationId xmlns:p14="http://schemas.microsoft.com/office/powerpoint/2010/main" val="2776809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852"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06315"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7601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4836"/>
            <a:ext cx="1097256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718" y="1534914"/>
            <a:ext cx="5386917"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4" name="Content Placeholder 3"/>
          <p:cNvSpPr>
            <a:spLocks noGrp="1"/>
          </p:cNvSpPr>
          <p:nvPr>
            <p:ph sz="half" idx="2"/>
          </p:nvPr>
        </p:nvSpPr>
        <p:spPr>
          <a:xfrm>
            <a:off x="609718" y="2174875"/>
            <a:ext cx="5386917"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02" y="1534914"/>
            <a:ext cx="5388681"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6" name="Content Placeholder 5"/>
          <p:cNvSpPr>
            <a:spLocks noGrp="1"/>
          </p:cNvSpPr>
          <p:nvPr>
            <p:ph sz="quarter" idx="4"/>
          </p:nvPr>
        </p:nvSpPr>
        <p:spPr>
          <a:xfrm>
            <a:off x="6193602" y="2174875"/>
            <a:ext cx="5388681"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693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53617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2911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2852"/>
            <a:ext cx="4011083" cy="1162348"/>
          </a:xfrm>
        </p:spPr>
        <p:txBody>
          <a:bodyPr anchor="b"/>
          <a:lstStyle>
            <a:lvl1pPr algn="l">
              <a:defRPr sz="625" b="1"/>
            </a:lvl1pPr>
          </a:lstStyle>
          <a:p>
            <a:r>
              <a:rPr lang="en-US"/>
              <a:t>Click to edit Master title style</a:t>
            </a:r>
          </a:p>
        </p:txBody>
      </p:sp>
      <p:sp>
        <p:nvSpPr>
          <p:cNvPr id="3" name="Content Placeholder 2"/>
          <p:cNvSpPr>
            <a:spLocks noGrp="1"/>
          </p:cNvSpPr>
          <p:nvPr>
            <p:ph idx="1"/>
          </p:nvPr>
        </p:nvSpPr>
        <p:spPr>
          <a:xfrm>
            <a:off x="4766616" y="272852"/>
            <a:ext cx="6815667" cy="5853410"/>
          </a:xfrm>
        </p:spPr>
        <p:txBody>
          <a:bodyPr/>
          <a:lstStyle>
            <a:lvl1pPr>
              <a:defRPr sz="982"/>
            </a:lvl1pPr>
            <a:lvl2pPr>
              <a:defRPr sz="875"/>
            </a:lvl2pPr>
            <a:lvl3pPr>
              <a:defRPr sz="750"/>
            </a:lvl3pPr>
            <a:lvl4pPr>
              <a:defRPr sz="625"/>
            </a:lvl4pPr>
            <a:lvl5pPr>
              <a:defRPr sz="625"/>
            </a:lvl5pPr>
            <a:lvl6pPr>
              <a:defRPr sz="625"/>
            </a:lvl6pPr>
            <a:lvl7pPr>
              <a:defRPr sz="625"/>
            </a:lvl7pPr>
            <a:lvl8pPr>
              <a:defRPr sz="625"/>
            </a:lvl8pPr>
            <a:lvl9pPr>
              <a:defRPr sz="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718" y="1435199"/>
            <a:ext cx="4011083" cy="4691063"/>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227636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6B40DC9E-C876-4FF1-ADB3-884143A67A6F}" type="datetime1">
              <a:rPr lang="en-US" smtClean="0"/>
              <a:t>1/28/2025</a:t>
            </a:fld>
            <a:endParaRPr lang="en-US" dirty="0"/>
          </a:p>
        </p:txBody>
      </p:sp>
      <p:sp>
        <p:nvSpPr>
          <p:cNvPr id="5" name="Footer Placeholder 4"/>
          <p:cNvSpPr>
            <a:spLocks noGrp="1"/>
          </p:cNvSpPr>
          <p:nvPr>
            <p:ph type="ftr" sz="quarter" idx="11"/>
          </p:nvPr>
        </p:nvSpPr>
        <p:spPr/>
        <p:txBody>
          <a:bodyPr/>
          <a:lstStyle/>
          <a:p>
            <a:r>
              <a:rPr lang="en-US"/>
              <a:t>Maine health data organization</a:t>
            </a:r>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82" y="4800700"/>
            <a:ext cx="7315435" cy="566539"/>
          </a:xfrm>
        </p:spPr>
        <p:txBody>
          <a:bodyPr anchor="b"/>
          <a:lstStyle>
            <a:lvl1pPr algn="l">
              <a:defRPr sz="625" b="1"/>
            </a:lvl1pPr>
          </a:lstStyle>
          <a:p>
            <a:r>
              <a:rPr lang="en-US"/>
              <a:t>Click to edit Master title style</a:t>
            </a:r>
          </a:p>
        </p:txBody>
      </p:sp>
      <p:sp>
        <p:nvSpPr>
          <p:cNvPr id="3" name="Picture Placeholder 2"/>
          <p:cNvSpPr>
            <a:spLocks noGrp="1"/>
          </p:cNvSpPr>
          <p:nvPr>
            <p:ph type="pic" idx="1"/>
          </p:nvPr>
        </p:nvSpPr>
        <p:spPr>
          <a:xfrm>
            <a:off x="2389482" y="612676"/>
            <a:ext cx="7315435" cy="4115098"/>
          </a:xfrm>
        </p:spPr>
        <p:txBody>
          <a:bodyPr/>
          <a:lstStyle>
            <a:lvl1pPr marL="0" indent="0">
              <a:buNone/>
              <a:defRPr sz="982"/>
            </a:lvl1pPr>
            <a:lvl2pPr marL="141534" indent="0">
              <a:buNone/>
              <a:defRPr sz="875"/>
            </a:lvl2pPr>
            <a:lvl3pPr marL="283068" indent="0">
              <a:buNone/>
              <a:defRPr sz="750"/>
            </a:lvl3pPr>
            <a:lvl4pPr marL="424603" indent="0">
              <a:buNone/>
              <a:defRPr sz="625"/>
            </a:lvl4pPr>
            <a:lvl5pPr marL="566137" indent="0">
              <a:buNone/>
              <a:defRPr sz="625"/>
            </a:lvl5pPr>
            <a:lvl6pPr marL="707671" indent="0">
              <a:buNone/>
              <a:defRPr sz="625"/>
            </a:lvl6pPr>
            <a:lvl7pPr marL="849205" indent="0">
              <a:buNone/>
              <a:defRPr sz="625"/>
            </a:lvl7pPr>
            <a:lvl8pPr marL="990739" indent="0">
              <a:buNone/>
              <a:defRPr sz="625"/>
            </a:lvl8pPr>
            <a:lvl9pPr marL="1132274" indent="0">
              <a:buNone/>
              <a:defRPr sz="625"/>
            </a:lvl9pPr>
          </a:lstStyle>
          <a:p>
            <a:pPr lvl="0"/>
            <a:endParaRPr lang="en-US" noProof="0" dirty="0"/>
          </a:p>
        </p:txBody>
      </p:sp>
      <p:sp>
        <p:nvSpPr>
          <p:cNvPr id="4" name="Text Placeholder 3"/>
          <p:cNvSpPr>
            <a:spLocks noGrp="1"/>
          </p:cNvSpPr>
          <p:nvPr>
            <p:ph type="body" sz="half" idx="2"/>
          </p:nvPr>
        </p:nvSpPr>
        <p:spPr>
          <a:xfrm>
            <a:off x="2389482" y="5367238"/>
            <a:ext cx="7315435" cy="805160"/>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5339894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9599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2898" y="265410"/>
            <a:ext cx="2929820" cy="64432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852" y="265410"/>
            <a:ext cx="8733602" cy="64432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090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B63287-7297-43FE-928F-6B8377E14771}" type="datetime1">
              <a:rPr lang="en-US" smtClean="0"/>
              <a:t>1/28/2025</a:t>
            </a:fld>
            <a:endParaRPr lang="en-US" dirty="0"/>
          </a:p>
        </p:txBody>
      </p:sp>
      <p:sp>
        <p:nvSpPr>
          <p:cNvPr id="5" name="Footer Placeholder 4"/>
          <p:cNvSpPr>
            <a:spLocks noGrp="1"/>
          </p:cNvSpPr>
          <p:nvPr>
            <p:ph type="ftr" sz="quarter" idx="11"/>
          </p:nvPr>
        </p:nvSpPr>
        <p:spPr/>
        <p:txBody>
          <a:bodyPr/>
          <a:lstStyle/>
          <a:p>
            <a:r>
              <a:rPr lang="en-US"/>
              <a:t>Maine health data organization</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A37301-461B-4BC5-BF2D-E1C8293D2D5F}" type="datetime1">
              <a:rPr lang="en-US" smtClean="0"/>
              <a:t>1/28/2025</a:t>
            </a:fld>
            <a:endParaRPr lang="en-US" dirty="0"/>
          </a:p>
        </p:txBody>
      </p:sp>
      <p:sp>
        <p:nvSpPr>
          <p:cNvPr id="6" name="Footer Placeholder 5"/>
          <p:cNvSpPr>
            <a:spLocks noGrp="1"/>
          </p:cNvSpPr>
          <p:nvPr>
            <p:ph type="ftr" sz="quarter" idx="11"/>
          </p:nvPr>
        </p:nvSpPr>
        <p:spPr/>
        <p:txBody>
          <a:bodyPr/>
          <a:lstStyle/>
          <a:p>
            <a:r>
              <a:rPr lang="en-US"/>
              <a:t>Maine health data organization</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A7E5FC-113E-40A9-94F0-AEB48FB45B09}" type="datetime1">
              <a:rPr lang="en-US" smtClean="0"/>
              <a:t>1/28/2025</a:t>
            </a:fld>
            <a:endParaRPr lang="en-US" dirty="0"/>
          </a:p>
        </p:txBody>
      </p:sp>
      <p:sp>
        <p:nvSpPr>
          <p:cNvPr id="8" name="Footer Placeholder 7"/>
          <p:cNvSpPr>
            <a:spLocks noGrp="1"/>
          </p:cNvSpPr>
          <p:nvPr>
            <p:ph type="ftr" sz="quarter" idx="11"/>
          </p:nvPr>
        </p:nvSpPr>
        <p:spPr/>
        <p:txBody>
          <a:bodyPr/>
          <a:lstStyle/>
          <a:p>
            <a:r>
              <a:rPr lang="en-US"/>
              <a:t>Maine health data organization</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840DB0-B2FF-424D-942B-1DD2B68BBDB2}" type="datetime1">
              <a:rPr lang="en-US" smtClean="0"/>
              <a:t>1/28/2025</a:t>
            </a:fld>
            <a:endParaRPr lang="en-US" dirty="0"/>
          </a:p>
        </p:txBody>
      </p:sp>
      <p:sp>
        <p:nvSpPr>
          <p:cNvPr id="4" name="Footer Placeholder 3"/>
          <p:cNvSpPr>
            <a:spLocks noGrp="1"/>
          </p:cNvSpPr>
          <p:nvPr>
            <p:ph type="ftr" sz="quarter" idx="11"/>
          </p:nvPr>
        </p:nvSpPr>
        <p:spPr/>
        <p:txBody>
          <a:bodyPr/>
          <a:lstStyle/>
          <a:p>
            <a:r>
              <a:rPr lang="en-US"/>
              <a:t>Maine health data organization</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C041001-8085-401B-B7CB-F9168D166B9D}" type="datetime1">
              <a:rPr lang="en-US" smtClean="0"/>
              <a:t>1/28/2025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Maine health data organization</a:t>
            </a:r>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E15D2ED-70B0-4AC2-BA29-5459656536A4}" type="datetime1">
              <a:rPr lang="en-US" smtClean="0"/>
              <a:t>1/28/2025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Maine health data organization</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59AAC0-B18E-4784-877D-3B6D25C9C186}" type="datetime1">
              <a:rPr lang="en-US" smtClean="0"/>
              <a:t>1/28/2025</a:t>
            </a:fld>
            <a:endParaRPr lang="en-US" dirty="0"/>
          </a:p>
        </p:txBody>
      </p:sp>
      <p:sp>
        <p:nvSpPr>
          <p:cNvPr id="6" name="Footer Placeholder 5"/>
          <p:cNvSpPr>
            <a:spLocks noGrp="1"/>
          </p:cNvSpPr>
          <p:nvPr>
            <p:ph type="ftr" sz="quarter" idx="11"/>
          </p:nvPr>
        </p:nvSpPr>
        <p:spPr/>
        <p:txBody>
          <a:bodyPr/>
          <a:lstStyle/>
          <a:p>
            <a:r>
              <a:rPr lang="en-US"/>
              <a:t>Maine health data organization</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0458548-C750-424B-B85F-5EEDD3635F8C}" type="datetime1">
              <a:rPr lang="en-US" smtClean="0"/>
              <a:t>1/28/2025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Maine health data organization</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0"/>
            <a:ext cx="12192000" cy="1000125"/>
          </a:xfrm>
          <a:prstGeom prst="rect">
            <a:avLst/>
          </a:prstGeom>
          <a:solidFill>
            <a:srgbClr val="9E1B34"/>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7" name="Rectangle 33"/>
          <p:cNvSpPr>
            <a:spLocks noChangeArrowheads="1"/>
          </p:cNvSpPr>
          <p:nvPr userDrawn="1"/>
        </p:nvSpPr>
        <p:spPr bwMode="auto">
          <a:xfrm>
            <a:off x="192852" y="1174750"/>
            <a:ext cx="2770481"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8" name="Text Box 14"/>
          <p:cNvSpPr txBox="1">
            <a:spLocks noChangeArrowheads="1"/>
          </p:cNvSpPr>
          <p:nvPr userDrawn="1"/>
        </p:nvSpPr>
        <p:spPr bwMode="auto">
          <a:xfrm>
            <a:off x="166394" y="6743898"/>
            <a:ext cx="698500" cy="6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175" tIns="10086" rIns="20175" bIns="10086">
            <a:spAutoFit/>
          </a:bodyPr>
          <a:lstStyle>
            <a:lvl1pPr defTabSz="652463" eaLnBrk="0" hangingPunct="0">
              <a:defRPr sz="2100">
                <a:solidFill>
                  <a:schemeClr val="tx1"/>
                </a:solidFill>
                <a:latin typeface="Arial Narrow" pitchFamily="34" charset="0"/>
              </a:defRPr>
            </a:lvl1pPr>
            <a:lvl2pPr marL="742950" indent="-285750" defTabSz="652463" eaLnBrk="0" hangingPunct="0">
              <a:defRPr sz="2100">
                <a:solidFill>
                  <a:schemeClr val="tx1"/>
                </a:solidFill>
                <a:latin typeface="Arial Narrow" pitchFamily="34" charset="0"/>
              </a:defRPr>
            </a:lvl2pPr>
            <a:lvl3pPr marL="1143000" indent="-228600" defTabSz="652463" eaLnBrk="0" hangingPunct="0">
              <a:defRPr sz="2100">
                <a:solidFill>
                  <a:schemeClr val="tx1"/>
                </a:solidFill>
                <a:latin typeface="Arial Narrow" pitchFamily="34" charset="0"/>
              </a:defRPr>
            </a:lvl3pPr>
            <a:lvl4pPr marL="1600200" indent="-228600" defTabSz="652463" eaLnBrk="0" hangingPunct="0">
              <a:defRPr sz="2100">
                <a:solidFill>
                  <a:schemeClr val="tx1"/>
                </a:solidFill>
                <a:latin typeface="Arial Narrow" pitchFamily="34" charset="0"/>
              </a:defRPr>
            </a:lvl4pPr>
            <a:lvl5pPr marL="2057400" indent="-228600" defTabSz="652463" eaLnBrk="0" hangingPunct="0">
              <a:defRPr sz="2100">
                <a:solidFill>
                  <a:schemeClr val="tx1"/>
                </a:solidFill>
                <a:latin typeface="Arial Narrow" pitchFamily="34" charset="0"/>
              </a:defRPr>
            </a:lvl5pPr>
            <a:lvl6pPr marL="2514600" indent="-228600" defTabSz="652463" eaLnBrk="0" fontAlgn="base" hangingPunct="0">
              <a:spcBef>
                <a:spcPct val="0"/>
              </a:spcBef>
              <a:spcAft>
                <a:spcPct val="0"/>
              </a:spcAft>
              <a:defRPr sz="2100">
                <a:solidFill>
                  <a:schemeClr val="tx1"/>
                </a:solidFill>
                <a:latin typeface="Arial Narrow" pitchFamily="34" charset="0"/>
              </a:defRPr>
            </a:lvl6pPr>
            <a:lvl7pPr marL="2971800" indent="-228600" defTabSz="652463" eaLnBrk="0" fontAlgn="base" hangingPunct="0">
              <a:spcBef>
                <a:spcPct val="0"/>
              </a:spcBef>
              <a:spcAft>
                <a:spcPct val="0"/>
              </a:spcAft>
              <a:defRPr sz="2100">
                <a:solidFill>
                  <a:schemeClr val="tx1"/>
                </a:solidFill>
                <a:latin typeface="Arial Narrow" pitchFamily="34" charset="0"/>
              </a:defRPr>
            </a:lvl7pPr>
            <a:lvl8pPr marL="3429000" indent="-228600" defTabSz="652463" eaLnBrk="0" fontAlgn="base" hangingPunct="0">
              <a:spcBef>
                <a:spcPct val="0"/>
              </a:spcBef>
              <a:spcAft>
                <a:spcPct val="0"/>
              </a:spcAft>
              <a:defRPr sz="2100">
                <a:solidFill>
                  <a:schemeClr val="tx1"/>
                </a:solidFill>
                <a:latin typeface="Arial Narrow" pitchFamily="34" charset="0"/>
              </a:defRPr>
            </a:lvl8pPr>
            <a:lvl9pPr marL="3886200" indent="-228600" defTabSz="652463" eaLnBrk="0" fontAlgn="base" hangingPunct="0">
              <a:spcBef>
                <a:spcPct val="0"/>
              </a:spcBef>
              <a:spcAft>
                <a:spcPct val="0"/>
              </a:spcAft>
              <a:defRPr sz="2100">
                <a:solidFill>
                  <a:schemeClr val="tx1"/>
                </a:solidFill>
                <a:latin typeface="Arial Narrow" pitchFamily="34" charset="0"/>
              </a:defRPr>
            </a:lvl9pPr>
          </a:lstStyle>
          <a:p>
            <a:pPr>
              <a:lnSpc>
                <a:spcPct val="65000"/>
              </a:lnSpc>
              <a:spcBef>
                <a:spcPct val="50000"/>
              </a:spcBef>
            </a:pPr>
            <a:r>
              <a:rPr lang="en-US" altLang="en-US" sz="100" b="1" dirty="0">
                <a:solidFill>
                  <a:schemeClr val="bg2"/>
                </a:solidFill>
                <a:latin typeface="Arial" charset="0"/>
              </a:rPr>
              <a:t>TEMPLATE DESIGN © 2008</a:t>
            </a:r>
          </a:p>
          <a:p>
            <a:pPr>
              <a:lnSpc>
                <a:spcPct val="65000"/>
              </a:lnSpc>
              <a:spcBef>
                <a:spcPct val="50000"/>
              </a:spcBef>
            </a:pPr>
            <a:r>
              <a:rPr lang="en-US" altLang="en-US" sz="214" b="1" dirty="0">
                <a:solidFill>
                  <a:schemeClr val="bg2"/>
                </a:solidFill>
                <a:latin typeface="Arial" charset="0"/>
              </a:rPr>
              <a:t>www.PosterPresentations.com</a:t>
            </a:r>
          </a:p>
        </p:txBody>
      </p:sp>
      <p:sp>
        <p:nvSpPr>
          <p:cNvPr id="1029" name="Rectangle 15"/>
          <p:cNvSpPr>
            <a:spLocks noGrp="1" noChangeArrowheads="1"/>
          </p:cNvSpPr>
          <p:nvPr>
            <p:ph type="title"/>
          </p:nvPr>
        </p:nvSpPr>
        <p:spPr bwMode="auto">
          <a:xfrm>
            <a:off x="266935" y="265410"/>
            <a:ext cx="11645783" cy="458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2982" tIns="56480" rIns="112982" bIns="56480" numCol="1" anchor="ctr" anchorCtr="0" compatLnSpc="1">
            <a:prstTxWarp prst="textNoShape">
              <a:avLst/>
            </a:prstTxWarp>
          </a:bodyPr>
          <a:lstStyle/>
          <a:p>
            <a:pPr lvl="0"/>
            <a:r>
              <a:rPr lang="en-US" altLang="en-US"/>
              <a:t>Click to edit Master title style</a:t>
            </a:r>
          </a:p>
        </p:txBody>
      </p:sp>
      <p:sp>
        <p:nvSpPr>
          <p:cNvPr id="1030" name="Rectangle 16"/>
          <p:cNvSpPr>
            <a:spLocks noGrp="1" noChangeArrowheads="1"/>
          </p:cNvSpPr>
          <p:nvPr>
            <p:ph type="body" idx="1"/>
          </p:nvPr>
        </p:nvSpPr>
        <p:spPr bwMode="auto">
          <a:xfrm>
            <a:off x="192852" y="1174750"/>
            <a:ext cx="2770481" cy="5533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64999" tIns="564999" rIns="564999" bIns="564999"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31" name="Rectangle 25"/>
          <p:cNvSpPr>
            <a:spLocks noChangeArrowheads="1"/>
          </p:cNvSpPr>
          <p:nvPr userDrawn="1"/>
        </p:nvSpPr>
        <p:spPr bwMode="auto">
          <a:xfrm>
            <a:off x="0" y="0"/>
            <a:ext cx="12192000" cy="68580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2" name="Rectangle 32"/>
          <p:cNvSpPr>
            <a:spLocks noChangeArrowheads="1"/>
          </p:cNvSpPr>
          <p:nvPr userDrawn="1"/>
        </p:nvSpPr>
        <p:spPr bwMode="auto">
          <a:xfrm>
            <a:off x="3192051"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3" name="Rectangle 34"/>
          <p:cNvSpPr>
            <a:spLocks noChangeArrowheads="1"/>
          </p:cNvSpPr>
          <p:nvPr userDrawn="1"/>
        </p:nvSpPr>
        <p:spPr bwMode="auto">
          <a:xfrm>
            <a:off x="618713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4" name="Rectangle 35"/>
          <p:cNvSpPr>
            <a:spLocks noChangeArrowheads="1"/>
          </p:cNvSpPr>
          <p:nvPr userDrawn="1"/>
        </p:nvSpPr>
        <p:spPr bwMode="auto">
          <a:xfrm>
            <a:off x="918868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Tree>
    <p:extLst>
      <p:ext uri="{BB962C8B-B14F-4D97-AF65-F5344CB8AC3E}">
        <p14:creationId xmlns:p14="http://schemas.microsoft.com/office/powerpoint/2010/main" val="396565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defTabSz="201981" rtl="0" eaLnBrk="0" fontAlgn="base" hangingPunct="0">
        <a:spcBef>
          <a:spcPct val="0"/>
        </a:spcBef>
        <a:spcAft>
          <a:spcPct val="0"/>
        </a:spcAft>
        <a:defRPr sz="1893">
          <a:solidFill>
            <a:srgbClr val="FFFFFF"/>
          </a:solidFill>
          <a:latin typeface="+mj-lt"/>
          <a:ea typeface="+mj-ea"/>
          <a:cs typeface="+mj-cs"/>
        </a:defRPr>
      </a:lvl1pPr>
      <a:lvl2pPr algn="ctr" defTabSz="201981" rtl="0" eaLnBrk="0" fontAlgn="base" hangingPunct="0">
        <a:spcBef>
          <a:spcPct val="0"/>
        </a:spcBef>
        <a:spcAft>
          <a:spcPct val="0"/>
        </a:spcAft>
        <a:defRPr sz="1893">
          <a:solidFill>
            <a:srgbClr val="FFFFFF"/>
          </a:solidFill>
          <a:latin typeface="Arial Black" pitchFamily="34" charset="0"/>
        </a:defRPr>
      </a:lvl2pPr>
      <a:lvl3pPr algn="ctr" defTabSz="201981" rtl="0" eaLnBrk="0" fontAlgn="base" hangingPunct="0">
        <a:spcBef>
          <a:spcPct val="0"/>
        </a:spcBef>
        <a:spcAft>
          <a:spcPct val="0"/>
        </a:spcAft>
        <a:defRPr sz="1893">
          <a:solidFill>
            <a:srgbClr val="FFFFFF"/>
          </a:solidFill>
          <a:latin typeface="Arial Black" pitchFamily="34" charset="0"/>
        </a:defRPr>
      </a:lvl3pPr>
      <a:lvl4pPr algn="ctr" defTabSz="201981" rtl="0" eaLnBrk="0" fontAlgn="base" hangingPunct="0">
        <a:spcBef>
          <a:spcPct val="0"/>
        </a:spcBef>
        <a:spcAft>
          <a:spcPct val="0"/>
        </a:spcAft>
        <a:defRPr sz="1893">
          <a:solidFill>
            <a:srgbClr val="FFFFFF"/>
          </a:solidFill>
          <a:latin typeface="Arial Black" pitchFamily="34" charset="0"/>
        </a:defRPr>
      </a:lvl4pPr>
      <a:lvl5pPr algn="ctr" defTabSz="201981" rtl="0" eaLnBrk="0" fontAlgn="base" hangingPunct="0">
        <a:spcBef>
          <a:spcPct val="0"/>
        </a:spcBef>
        <a:spcAft>
          <a:spcPct val="0"/>
        </a:spcAft>
        <a:defRPr sz="1893">
          <a:solidFill>
            <a:srgbClr val="FFFFFF"/>
          </a:solidFill>
          <a:latin typeface="Arial Black" pitchFamily="34" charset="0"/>
        </a:defRPr>
      </a:lvl5pPr>
      <a:lvl6pPr marL="141534" algn="ctr" defTabSz="201981" rtl="0" fontAlgn="base">
        <a:spcBef>
          <a:spcPct val="0"/>
        </a:spcBef>
        <a:spcAft>
          <a:spcPct val="0"/>
        </a:spcAft>
        <a:defRPr sz="1893">
          <a:solidFill>
            <a:srgbClr val="FFFFFF"/>
          </a:solidFill>
          <a:latin typeface="Arial Black" pitchFamily="34" charset="0"/>
        </a:defRPr>
      </a:lvl6pPr>
      <a:lvl7pPr marL="283068" algn="ctr" defTabSz="201981" rtl="0" fontAlgn="base">
        <a:spcBef>
          <a:spcPct val="0"/>
        </a:spcBef>
        <a:spcAft>
          <a:spcPct val="0"/>
        </a:spcAft>
        <a:defRPr sz="1893">
          <a:solidFill>
            <a:srgbClr val="FFFFFF"/>
          </a:solidFill>
          <a:latin typeface="Arial Black" pitchFamily="34" charset="0"/>
        </a:defRPr>
      </a:lvl7pPr>
      <a:lvl8pPr marL="424603" algn="ctr" defTabSz="201981" rtl="0" fontAlgn="base">
        <a:spcBef>
          <a:spcPct val="0"/>
        </a:spcBef>
        <a:spcAft>
          <a:spcPct val="0"/>
        </a:spcAft>
        <a:defRPr sz="1893">
          <a:solidFill>
            <a:srgbClr val="FFFFFF"/>
          </a:solidFill>
          <a:latin typeface="Arial Black" pitchFamily="34" charset="0"/>
        </a:defRPr>
      </a:lvl8pPr>
      <a:lvl9pPr marL="566137" algn="ctr" defTabSz="201981" rtl="0" fontAlgn="base">
        <a:spcBef>
          <a:spcPct val="0"/>
        </a:spcBef>
        <a:spcAft>
          <a:spcPct val="0"/>
        </a:spcAft>
        <a:defRPr sz="1893">
          <a:solidFill>
            <a:srgbClr val="FFFFFF"/>
          </a:solidFill>
          <a:latin typeface="Arial Black" pitchFamily="34" charset="0"/>
        </a:defRPr>
      </a:lvl9pPr>
    </p:titleStyle>
    <p:bodyStyle>
      <a:lvl1pPr marL="75682" indent="-75682" algn="l" defTabSz="201981" rtl="0" eaLnBrk="0" fontAlgn="base" hangingPunct="0">
        <a:spcBef>
          <a:spcPct val="20000"/>
        </a:spcBef>
        <a:spcAft>
          <a:spcPct val="0"/>
        </a:spcAft>
        <a:buChar char="•"/>
        <a:defRPr sz="643">
          <a:solidFill>
            <a:schemeClr val="tx1"/>
          </a:solidFill>
          <a:latin typeface="+mn-lt"/>
          <a:ea typeface="+mn-ea"/>
          <a:cs typeface="+mn-cs"/>
        </a:defRPr>
      </a:lvl1pPr>
      <a:lvl2pPr marL="163649" indent="-62413" algn="l" defTabSz="201981" rtl="0" eaLnBrk="0" fontAlgn="base" hangingPunct="0">
        <a:spcBef>
          <a:spcPct val="20000"/>
        </a:spcBef>
        <a:spcAft>
          <a:spcPct val="0"/>
        </a:spcAft>
        <a:buChar char="–"/>
        <a:defRPr sz="643">
          <a:solidFill>
            <a:schemeClr val="tx1"/>
          </a:solidFill>
          <a:latin typeface="+mn-lt"/>
        </a:defRPr>
      </a:lvl2pPr>
      <a:lvl3pPr marL="252599" indent="-50618" algn="l" defTabSz="201981" rtl="0" eaLnBrk="0" fontAlgn="base" hangingPunct="0">
        <a:spcBef>
          <a:spcPct val="20000"/>
        </a:spcBef>
        <a:spcAft>
          <a:spcPct val="0"/>
        </a:spcAft>
        <a:buChar char="•"/>
        <a:defRPr sz="518">
          <a:solidFill>
            <a:schemeClr val="tx1"/>
          </a:solidFill>
          <a:latin typeface="+mn-lt"/>
        </a:defRPr>
      </a:lvl3pPr>
      <a:lvl4pPr marL="353836" indent="-50618" algn="l" defTabSz="201981" rtl="0" eaLnBrk="0" fontAlgn="base" hangingPunct="0">
        <a:spcBef>
          <a:spcPct val="20000"/>
        </a:spcBef>
        <a:spcAft>
          <a:spcPct val="0"/>
        </a:spcAft>
        <a:buChar char="–"/>
        <a:defRPr sz="429">
          <a:solidFill>
            <a:schemeClr val="tx1"/>
          </a:solidFill>
          <a:latin typeface="+mn-lt"/>
        </a:defRPr>
      </a:lvl4pPr>
      <a:lvl5pPr marL="455072" indent="-50618" algn="l" defTabSz="201981" rtl="0" eaLnBrk="0" fontAlgn="base" hangingPunct="0">
        <a:spcBef>
          <a:spcPct val="20000"/>
        </a:spcBef>
        <a:spcAft>
          <a:spcPct val="0"/>
        </a:spcAft>
        <a:buChar char="»"/>
        <a:defRPr sz="429">
          <a:solidFill>
            <a:schemeClr val="tx1"/>
          </a:solidFill>
          <a:latin typeface="+mn-lt"/>
        </a:defRPr>
      </a:lvl5pPr>
      <a:lvl6pPr marL="596606" indent="-50618" algn="l" defTabSz="201981" rtl="0" fontAlgn="base">
        <a:spcBef>
          <a:spcPct val="20000"/>
        </a:spcBef>
        <a:spcAft>
          <a:spcPct val="0"/>
        </a:spcAft>
        <a:buChar char="»"/>
        <a:defRPr sz="429">
          <a:solidFill>
            <a:schemeClr val="tx1"/>
          </a:solidFill>
          <a:latin typeface="+mn-lt"/>
        </a:defRPr>
      </a:lvl6pPr>
      <a:lvl7pPr marL="738140" indent="-50618" algn="l" defTabSz="201981" rtl="0" fontAlgn="base">
        <a:spcBef>
          <a:spcPct val="20000"/>
        </a:spcBef>
        <a:spcAft>
          <a:spcPct val="0"/>
        </a:spcAft>
        <a:buChar char="»"/>
        <a:defRPr sz="429">
          <a:solidFill>
            <a:schemeClr val="tx1"/>
          </a:solidFill>
          <a:latin typeface="+mn-lt"/>
        </a:defRPr>
      </a:lvl7pPr>
      <a:lvl8pPr marL="879674" indent="-50618" algn="l" defTabSz="201981" rtl="0" fontAlgn="base">
        <a:spcBef>
          <a:spcPct val="20000"/>
        </a:spcBef>
        <a:spcAft>
          <a:spcPct val="0"/>
        </a:spcAft>
        <a:buChar char="»"/>
        <a:defRPr sz="429">
          <a:solidFill>
            <a:schemeClr val="tx1"/>
          </a:solidFill>
          <a:latin typeface="+mn-lt"/>
        </a:defRPr>
      </a:lvl8pPr>
      <a:lvl9pPr marL="1021209" indent="-50618" algn="l" defTabSz="201981" rtl="0" fontAlgn="base">
        <a:spcBef>
          <a:spcPct val="20000"/>
        </a:spcBef>
        <a:spcAft>
          <a:spcPct val="0"/>
        </a:spcAft>
        <a:buChar char="»"/>
        <a:defRPr sz="429">
          <a:solidFill>
            <a:schemeClr val="tx1"/>
          </a:solidFill>
          <a:latin typeface="+mn-lt"/>
        </a:defRPr>
      </a:lvl9pPr>
    </p:bodyStyle>
    <p:otherStyle>
      <a:defPPr>
        <a:defRPr lang="en-US"/>
      </a:defPPr>
      <a:lvl1pPr marL="0" algn="l" defTabSz="283068" rtl="0" eaLnBrk="1" latinLnBrk="0" hangingPunct="1">
        <a:defRPr sz="554" kern="1200">
          <a:solidFill>
            <a:schemeClr val="tx1"/>
          </a:solidFill>
          <a:latin typeface="+mn-lt"/>
          <a:ea typeface="+mn-ea"/>
          <a:cs typeface="+mn-cs"/>
        </a:defRPr>
      </a:lvl1pPr>
      <a:lvl2pPr marL="141534" algn="l" defTabSz="283068" rtl="0" eaLnBrk="1" latinLnBrk="0" hangingPunct="1">
        <a:defRPr sz="554" kern="1200">
          <a:solidFill>
            <a:schemeClr val="tx1"/>
          </a:solidFill>
          <a:latin typeface="+mn-lt"/>
          <a:ea typeface="+mn-ea"/>
          <a:cs typeface="+mn-cs"/>
        </a:defRPr>
      </a:lvl2pPr>
      <a:lvl3pPr marL="283068" algn="l" defTabSz="283068" rtl="0" eaLnBrk="1" latinLnBrk="0" hangingPunct="1">
        <a:defRPr sz="554" kern="1200">
          <a:solidFill>
            <a:schemeClr val="tx1"/>
          </a:solidFill>
          <a:latin typeface="+mn-lt"/>
          <a:ea typeface="+mn-ea"/>
          <a:cs typeface="+mn-cs"/>
        </a:defRPr>
      </a:lvl3pPr>
      <a:lvl4pPr marL="424603" algn="l" defTabSz="283068" rtl="0" eaLnBrk="1" latinLnBrk="0" hangingPunct="1">
        <a:defRPr sz="554" kern="1200">
          <a:solidFill>
            <a:schemeClr val="tx1"/>
          </a:solidFill>
          <a:latin typeface="+mn-lt"/>
          <a:ea typeface="+mn-ea"/>
          <a:cs typeface="+mn-cs"/>
        </a:defRPr>
      </a:lvl4pPr>
      <a:lvl5pPr marL="566137" algn="l" defTabSz="283068" rtl="0" eaLnBrk="1" latinLnBrk="0" hangingPunct="1">
        <a:defRPr sz="554" kern="1200">
          <a:solidFill>
            <a:schemeClr val="tx1"/>
          </a:solidFill>
          <a:latin typeface="+mn-lt"/>
          <a:ea typeface="+mn-ea"/>
          <a:cs typeface="+mn-cs"/>
        </a:defRPr>
      </a:lvl5pPr>
      <a:lvl6pPr marL="707671" algn="l" defTabSz="283068" rtl="0" eaLnBrk="1" latinLnBrk="0" hangingPunct="1">
        <a:defRPr sz="554" kern="1200">
          <a:solidFill>
            <a:schemeClr val="tx1"/>
          </a:solidFill>
          <a:latin typeface="+mn-lt"/>
          <a:ea typeface="+mn-ea"/>
          <a:cs typeface="+mn-cs"/>
        </a:defRPr>
      </a:lvl6pPr>
      <a:lvl7pPr marL="849205" algn="l" defTabSz="283068" rtl="0" eaLnBrk="1" latinLnBrk="0" hangingPunct="1">
        <a:defRPr sz="554" kern="1200">
          <a:solidFill>
            <a:schemeClr val="tx1"/>
          </a:solidFill>
          <a:latin typeface="+mn-lt"/>
          <a:ea typeface="+mn-ea"/>
          <a:cs typeface="+mn-cs"/>
        </a:defRPr>
      </a:lvl7pPr>
      <a:lvl8pPr marL="990739" algn="l" defTabSz="283068" rtl="0" eaLnBrk="1" latinLnBrk="0" hangingPunct="1">
        <a:defRPr sz="554" kern="1200">
          <a:solidFill>
            <a:schemeClr val="tx1"/>
          </a:solidFill>
          <a:latin typeface="+mn-lt"/>
          <a:ea typeface="+mn-ea"/>
          <a:cs typeface="+mn-cs"/>
        </a:defRPr>
      </a:lvl8pPr>
      <a:lvl9pPr marL="1132274" algn="l" defTabSz="283068" rtl="0" eaLnBrk="1" latinLnBrk="0" hangingPunct="1">
        <a:defRPr sz="5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hdo.maine.gov/rules.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hdo.maine.gov/340B_hospitals.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hdo.maine.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mhdohelp@hsri.org" TargetMode="External"/><Relationship Id="rId2" Type="http://schemas.openxmlformats.org/officeDocument/2006/relationships/hyperlink" Target="https://mhdo.maine.gov/portal/Home/Contact" TargetMode="External"/><Relationship Id="rId1" Type="http://schemas.openxmlformats.org/officeDocument/2006/relationships/slideLayout" Target="../slideLayouts/slideLayout2.xml"/><Relationship Id="rId4" Type="http://schemas.openxmlformats.org/officeDocument/2006/relationships/hyperlink" Target="mailto:Debra.J.Dodge@maine.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BA5770D-A02B-4AC2-864D-2769274FFEE3}"/>
              </a:ext>
            </a:extLst>
          </p:cNvPr>
          <p:cNvSpPr>
            <a:spLocks noGrp="1"/>
          </p:cNvSpPr>
          <p:nvPr>
            <p:ph type="ctrTitle"/>
          </p:nvPr>
        </p:nvSpPr>
        <p:spPr>
          <a:xfrm>
            <a:off x="1064028" y="2101442"/>
            <a:ext cx="10058400" cy="2294976"/>
          </a:xfrm>
        </p:spPr>
        <p:txBody>
          <a:bodyPr>
            <a:normAutofit/>
          </a:bodyPr>
          <a:lstStyle/>
          <a:p>
            <a:r>
              <a:rPr lang="en-US" sz="4400" dirty="0"/>
              <a:t>Chapter 340, Uniform Reporting System for Reporting 340B Drug Program Data Sets </a:t>
            </a:r>
          </a:p>
        </p:txBody>
      </p:sp>
      <p:sp>
        <p:nvSpPr>
          <p:cNvPr id="7" name="Subtitle 6">
            <a:extLst>
              <a:ext uri="{FF2B5EF4-FFF2-40B4-BE49-F238E27FC236}">
                <a16:creationId xmlns:a16="http://schemas.microsoft.com/office/drawing/2014/main" id="{8794CD19-0772-4D96-910F-03ED20412420}"/>
              </a:ext>
            </a:extLst>
          </p:cNvPr>
          <p:cNvSpPr>
            <a:spLocks noGrp="1"/>
          </p:cNvSpPr>
          <p:nvPr>
            <p:ph type="subTitle" idx="1"/>
          </p:nvPr>
        </p:nvSpPr>
        <p:spPr>
          <a:xfrm>
            <a:off x="1066799" y="4420998"/>
            <a:ext cx="10058400" cy="913002"/>
          </a:xfrm>
        </p:spPr>
        <p:txBody>
          <a:bodyPr>
            <a:normAutofit/>
          </a:bodyPr>
          <a:lstStyle/>
          <a:p>
            <a:r>
              <a:rPr lang="en-US" sz="2800" dirty="0"/>
              <a:t>Webinar-January 28, 2025</a:t>
            </a:r>
          </a:p>
        </p:txBody>
      </p:sp>
      <p:pic>
        <p:nvPicPr>
          <p:cNvPr id="8" name="Picture 7">
            <a:extLst>
              <a:ext uri="{FF2B5EF4-FFF2-40B4-BE49-F238E27FC236}">
                <a16:creationId xmlns:a16="http://schemas.microsoft.com/office/drawing/2014/main" id="{F7116240-E089-49C7-AAB1-7D8EC398210E}"/>
              </a:ext>
            </a:extLst>
          </p:cNvPr>
          <p:cNvPicPr>
            <a:picLocks noChangeAspect="1"/>
          </p:cNvPicPr>
          <p:nvPr/>
        </p:nvPicPr>
        <p:blipFill>
          <a:blip r:embed="rId3"/>
          <a:stretch>
            <a:fillRect/>
          </a:stretch>
        </p:blipFill>
        <p:spPr>
          <a:xfrm>
            <a:off x="3436936" y="681902"/>
            <a:ext cx="5318128" cy="1684196"/>
          </a:xfrm>
          <a:prstGeom prst="rect">
            <a:avLst/>
          </a:prstGeom>
          <a:solidFill>
            <a:schemeClr val="bg1"/>
          </a:solidFill>
        </p:spPr>
      </p:pic>
      <p:sp>
        <p:nvSpPr>
          <p:cNvPr id="2" name="Footer Placeholder 1">
            <a:extLst>
              <a:ext uri="{FF2B5EF4-FFF2-40B4-BE49-F238E27FC236}">
                <a16:creationId xmlns:a16="http://schemas.microsoft.com/office/drawing/2014/main" id="{EA014431-65DC-415A-AF9F-3D2B9514C214}"/>
              </a:ext>
            </a:extLst>
          </p:cNvPr>
          <p:cNvSpPr>
            <a:spLocks noGrp="1"/>
          </p:cNvSpPr>
          <p:nvPr>
            <p:ph type="ftr" sz="quarter" idx="11"/>
          </p:nvPr>
        </p:nvSpPr>
        <p:spPr/>
        <p:txBody>
          <a:bodyPr/>
          <a:lstStyle/>
          <a:p>
            <a:r>
              <a:rPr lang="en-US"/>
              <a:t>Maine health data organization</a:t>
            </a:r>
            <a:endParaRPr lang="en-US" dirty="0"/>
          </a:p>
        </p:txBody>
      </p:sp>
      <p:sp>
        <p:nvSpPr>
          <p:cNvPr id="3" name="Slide Number Placeholder 2">
            <a:extLst>
              <a:ext uri="{FF2B5EF4-FFF2-40B4-BE49-F238E27FC236}">
                <a16:creationId xmlns:a16="http://schemas.microsoft.com/office/drawing/2014/main" id="{623A7E14-6D9E-4085-85DB-340EE82722C3}"/>
              </a:ext>
            </a:extLst>
          </p:cNvPr>
          <p:cNvSpPr>
            <a:spLocks noGrp="1"/>
          </p:cNvSpPr>
          <p:nvPr>
            <p:ph type="sldNum" sz="quarter" idx="12"/>
          </p:nvPr>
        </p:nvSpPr>
        <p:spPr/>
        <p:txBody>
          <a:bodyPr/>
          <a:lstStyle/>
          <a:p>
            <a:fld id="{4FAB73BC-B049-4115-A692-8D63A059BFB8}" type="slidenum">
              <a:rPr lang="en-US" sz="2200" smtClean="0"/>
              <a:t>1</a:t>
            </a:fld>
            <a:endParaRPr lang="en-US" sz="2200" dirty="0"/>
          </a:p>
        </p:txBody>
      </p:sp>
      <p:sp>
        <p:nvSpPr>
          <p:cNvPr id="5" name="TextBox 4">
            <a:extLst>
              <a:ext uri="{FF2B5EF4-FFF2-40B4-BE49-F238E27FC236}">
                <a16:creationId xmlns:a16="http://schemas.microsoft.com/office/drawing/2014/main" id="{3138F56C-CC6E-473F-6725-D9A80D95A4E5}"/>
              </a:ext>
            </a:extLst>
          </p:cNvPr>
          <p:cNvSpPr txBox="1"/>
          <p:nvPr/>
        </p:nvSpPr>
        <p:spPr>
          <a:xfrm>
            <a:off x="1064028" y="5452460"/>
            <a:ext cx="3718560" cy="369332"/>
          </a:xfrm>
          <a:prstGeom prst="rect">
            <a:avLst/>
          </a:prstGeom>
          <a:noFill/>
        </p:spPr>
        <p:txBody>
          <a:bodyPr wrap="square">
            <a:spAutoFit/>
          </a:bodyPr>
          <a:lstStyle/>
          <a:p>
            <a:r>
              <a:rPr lang="en-US" dirty="0"/>
              <a:t>		</a:t>
            </a:r>
          </a:p>
        </p:txBody>
      </p:sp>
    </p:spTree>
    <p:extLst>
      <p:ext uri="{BB962C8B-B14F-4D97-AF65-F5344CB8AC3E}">
        <p14:creationId xmlns:p14="http://schemas.microsoft.com/office/powerpoint/2010/main" val="3348613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AE915-8BDE-B305-3FED-B850EBEFE8DE}"/>
              </a:ext>
            </a:extLst>
          </p:cNvPr>
          <p:cNvSpPr>
            <a:spLocks noGrp="1"/>
          </p:cNvSpPr>
          <p:nvPr>
            <p:ph type="title"/>
          </p:nvPr>
        </p:nvSpPr>
        <p:spPr/>
        <p:txBody>
          <a:bodyPr/>
          <a:lstStyle/>
          <a:p>
            <a:r>
              <a:rPr lang="en-US" dirty="0"/>
              <a:t>Maine Health Data Organization (MHDO)</a:t>
            </a:r>
          </a:p>
        </p:txBody>
      </p:sp>
      <p:sp>
        <p:nvSpPr>
          <p:cNvPr id="3" name="Content Placeholder 2">
            <a:extLst>
              <a:ext uri="{FF2B5EF4-FFF2-40B4-BE49-F238E27FC236}">
                <a16:creationId xmlns:a16="http://schemas.microsoft.com/office/drawing/2014/main" id="{E174BC44-D369-AABC-D7A9-B66ED6213905}"/>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Created by legislature in 1995</a:t>
            </a:r>
          </a:p>
          <a:p>
            <a:pPr marL="457200" indent="-457200">
              <a:buFont typeface="Arial" panose="020B0604020202020204" pitchFamily="34" charset="0"/>
              <a:buChar char="•"/>
            </a:pPr>
            <a:r>
              <a:rPr lang="en-US" dirty="0"/>
              <a:t>Independent executive agency</a:t>
            </a:r>
          </a:p>
          <a:p>
            <a:pPr marL="457200" indent="-457200">
              <a:buFont typeface="Arial" panose="020B0604020202020204" pitchFamily="34" charset="0"/>
              <a:buChar char="•"/>
            </a:pPr>
            <a:r>
              <a:rPr lang="en-US" dirty="0"/>
              <a:t>Multi-stakeholder Board of Directors</a:t>
            </a:r>
          </a:p>
          <a:p>
            <a:pPr marL="749808" lvl="1" indent="-457200">
              <a:buFont typeface="Arial" panose="020B0604020202020204" pitchFamily="34" charset="0"/>
              <a:buChar char="•"/>
            </a:pPr>
            <a:r>
              <a:rPr lang="en-US" dirty="0"/>
              <a:t>Providers</a:t>
            </a:r>
          </a:p>
          <a:p>
            <a:pPr marL="749808" lvl="1" indent="-457200">
              <a:buFont typeface="Arial" panose="020B0604020202020204" pitchFamily="34" charset="0"/>
              <a:buChar char="•"/>
            </a:pPr>
            <a:r>
              <a:rPr lang="en-US" dirty="0"/>
              <a:t>Hospitals</a:t>
            </a:r>
          </a:p>
          <a:p>
            <a:pPr marL="749808" lvl="1" indent="-457200">
              <a:buFont typeface="Arial" panose="020B0604020202020204" pitchFamily="34" charset="0"/>
              <a:buChar char="•"/>
            </a:pPr>
            <a:r>
              <a:rPr lang="en-US" dirty="0"/>
              <a:t>Payers</a:t>
            </a:r>
          </a:p>
          <a:p>
            <a:pPr marL="749808" lvl="1" indent="-457200">
              <a:buFont typeface="Arial" panose="020B0604020202020204" pitchFamily="34" charset="0"/>
              <a:buChar char="•"/>
            </a:pPr>
            <a:r>
              <a:rPr lang="en-US" dirty="0"/>
              <a:t>Consumers</a:t>
            </a:r>
          </a:p>
          <a:p>
            <a:pPr marL="749808" lvl="1" indent="-457200">
              <a:buFont typeface="Arial" panose="020B0604020202020204" pitchFamily="34" charset="0"/>
              <a:buChar char="•"/>
            </a:pPr>
            <a:r>
              <a:rPr lang="en-US" dirty="0"/>
              <a:t>Government</a:t>
            </a:r>
          </a:p>
        </p:txBody>
      </p:sp>
      <p:sp>
        <p:nvSpPr>
          <p:cNvPr id="4" name="Footer Placeholder 3">
            <a:extLst>
              <a:ext uri="{FF2B5EF4-FFF2-40B4-BE49-F238E27FC236}">
                <a16:creationId xmlns:a16="http://schemas.microsoft.com/office/drawing/2014/main" id="{6402A230-E704-C1E5-BAD1-D2BA83CECE95}"/>
              </a:ext>
            </a:extLst>
          </p:cNvPr>
          <p:cNvSpPr>
            <a:spLocks noGrp="1"/>
          </p:cNvSpPr>
          <p:nvPr>
            <p:ph type="ftr" sz="quarter" idx="11"/>
          </p:nvPr>
        </p:nvSpPr>
        <p:spPr/>
        <p:txBody>
          <a:bodyPr/>
          <a:lstStyle/>
          <a:p>
            <a:r>
              <a:rPr lang="en-US"/>
              <a:t>Maine health data organization</a:t>
            </a:r>
            <a:endParaRPr lang="en-US" dirty="0"/>
          </a:p>
        </p:txBody>
      </p:sp>
      <p:sp>
        <p:nvSpPr>
          <p:cNvPr id="5" name="Slide Number Placeholder 4">
            <a:extLst>
              <a:ext uri="{FF2B5EF4-FFF2-40B4-BE49-F238E27FC236}">
                <a16:creationId xmlns:a16="http://schemas.microsoft.com/office/drawing/2014/main" id="{52C9379B-5BA4-DFB4-510A-7133082DFE05}"/>
              </a:ext>
            </a:extLst>
          </p:cNvPr>
          <p:cNvSpPr>
            <a:spLocks noGrp="1"/>
          </p:cNvSpPr>
          <p:nvPr>
            <p:ph type="sldNum" sz="quarter" idx="12"/>
          </p:nvPr>
        </p:nvSpPr>
        <p:spPr/>
        <p:txBody>
          <a:bodyPr/>
          <a:lstStyle/>
          <a:p>
            <a:fld id="{4CE482DC-2269-4F26-9D2A-7E44B1A4CD85}" type="slidenum">
              <a:rPr lang="en-US" smtClean="0"/>
              <a:pPr/>
              <a:t>2</a:t>
            </a:fld>
            <a:endParaRPr lang="en-US" dirty="0"/>
          </a:p>
        </p:txBody>
      </p:sp>
    </p:spTree>
    <p:extLst>
      <p:ext uri="{BB962C8B-B14F-4D97-AF65-F5344CB8AC3E}">
        <p14:creationId xmlns:p14="http://schemas.microsoft.com/office/powerpoint/2010/main" val="1231517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A46B0-ECC8-F4B9-B762-5C89EC11BE15}"/>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42E08E9B-B39D-1EF6-E0AE-E7E7E96A86C4}"/>
              </a:ext>
            </a:extLst>
          </p:cNvPr>
          <p:cNvSpPr>
            <a:spLocks noGrp="1"/>
          </p:cNvSpPr>
          <p:nvPr>
            <p:ph idx="1"/>
          </p:nvPr>
        </p:nvSpPr>
        <p:spPr/>
        <p:txBody>
          <a:bodyPr/>
          <a:lstStyle/>
          <a:p>
            <a:pPr marL="0" indent="0">
              <a:buNone/>
            </a:pPr>
            <a:r>
              <a:rPr lang="en-US" dirty="0"/>
              <a:t>To create and maintain a useful, objective, reliable and comprehensive health information data warehouse that is used broadly to improve the health of Maine citizens, </a:t>
            </a:r>
            <a:r>
              <a:rPr lang="en-US" b="1" dirty="0"/>
              <a:t>and </a:t>
            </a:r>
            <a:r>
              <a:rPr lang="en-US" dirty="0"/>
              <a:t>to promote transparency of the cost and quality of healthcare including prescription drug cost information, in the State of Maine</a:t>
            </a:r>
          </a:p>
          <a:p>
            <a:endParaRPr lang="en-US" dirty="0"/>
          </a:p>
        </p:txBody>
      </p:sp>
      <p:sp>
        <p:nvSpPr>
          <p:cNvPr id="4" name="Footer Placeholder 3">
            <a:extLst>
              <a:ext uri="{FF2B5EF4-FFF2-40B4-BE49-F238E27FC236}">
                <a16:creationId xmlns:a16="http://schemas.microsoft.com/office/drawing/2014/main" id="{93D6D8D8-E797-A6C1-B6F9-30FE42A41E04}"/>
              </a:ext>
            </a:extLst>
          </p:cNvPr>
          <p:cNvSpPr>
            <a:spLocks noGrp="1"/>
          </p:cNvSpPr>
          <p:nvPr>
            <p:ph type="ftr" sz="quarter" idx="11"/>
          </p:nvPr>
        </p:nvSpPr>
        <p:spPr/>
        <p:txBody>
          <a:bodyPr/>
          <a:lstStyle/>
          <a:p>
            <a:r>
              <a:rPr lang="en-US"/>
              <a:t>Maine health data organization</a:t>
            </a:r>
            <a:endParaRPr lang="en-US" dirty="0"/>
          </a:p>
        </p:txBody>
      </p:sp>
      <p:sp>
        <p:nvSpPr>
          <p:cNvPr id="5" name="Slide Number Placeholder 4">
            <a:extLst>
              <a:ext uri="{FF2B5EF4-FFF2-40B4-BE49-F238E27FC236}">
                <a16:creationId xmlns:a16="http://schemas.microsoft.com/office/drawing/2014/main" id="{1B2CD05C-2860-0D86-988B-DB52220FD5B7}"/>
              </a:ext>
            </a:extLst>
          </p:cNvPr>
          <p:cNvSpPr>
            <a:spLocks noGrp="1"/>
          </p:cNvSpPr>
          <p:nvPr>
            <p:ph type="sldNum" sz="quarter" idx="12"/>
          </p:nvPr>
        </p:nvSpPr>
        <p:spPr/>
        <p:txBody>
          <a:bodyPr/>
          <a:lstStyle/>
          <a:p>
            <a:fld id="{4CE482DC-2269-4F26-9D2A-7E44B1A4CD85}" type="slidenum">
              <a:rPr lang="en-US" smtClean="0"/>
              <a:pPr/>
              <a:t>3</a:t>
            </a:fld>
            <a:endParaRPr lang="en-US" dirty="0"/>
          </a:p>
        </p:txBody>
      </p:sp>
    </p:spTree>
    <p:extLst>
      <p:ext uri="{BB962C8B-B14F-4D97-AF65-F5344CB8AC3E}">
        <p14:creationId xmlns:p14="http://schemas.microsoft.com/office/powerpoint/2010/main" val="2145877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ECF58-B0F1-BDE7-4DEB-B6A77F501AB0}"/>
              </a:ext>
            </a:extLst>
          </p:cNvPr>
          <p:cNvSpPr>
            <a:spLocks noGrp="1"/>
          </p:cNvSpPr>
          <p:nvPr>
            <p:ph type="title"/>
          </p:nvPr>
        </p:nvSpPr>
        <p:spPr/>
        <p:txBody>
          <a:bodyPr/>
          <a:lstStyle/>
          <a:p>
            <a:r>
              <a:rPr lang="en-US" dirty="0"/>
              <a:t>MHDO Hospital Data Sets</a:t>
            </a:r>
          </a:p>
        </p:txBody>
      </p:sp>
      <p:sp>
        <p:nvSpPr>
          <p:cNvPr id="3" name="Content Placeholder 2">
            <a:extLst>
              <a:ext uri="{FF2B5EF4-FFF2-40B4-BE49-F238E27FC236}">
                <a16:creationId xmlns:a16="http://schemas.microsoft.com/office/drawing/2014/main" id="{24D859ED-C061-791C-72DE-DBB3F2D46069}"/>
              </a:ext>
            </a:extLst>
          </p:cNvPr>
          <p:cNvSpPr>
            <a:spLocks noGrp="1"/>
          </p:cNvSpPr>
          <p:nvPr>
            <p:ph idx="1"/>
          </p:nvPr>
        </p:nvSpPr>
        <p:spPr/>
        <p:txBody>
          <a:bodyPr>
            <a:normAutofit/>
          </a:bodyPr>
          <a:lstStyle/>
          <a:p>
            <a:pPr marL="0" indent="0">
              <a:buSzPct val="90000"/>
              <a:buNone/>
            </a:pPr>
            <a:r>
              <a:rPr lang="en-US" sz="3200" dirty="0"/>
              <a:t>Ch. 241: Inpatient and outpatient encounter data</a:t>
            </a:r>
          </a:p>
          <a:p>
            <a:pPr marL="0" indent="0">
              <a:buSzPct val="90000"/>
              <a:buNone/>
            </a:pPr>
            <a:r>
              <a:rPr lang="en-US" sz="3200" dirty="0"/>
              <a:t>Ch. 300: Financial and Organizational Data</a:t>
            </a:r>
          </a:p>
          <a:p>
            <a:pPr marL="0" indent="0">
              <a:buSzPct val="90000"/>
              <a:buNone/>
            </a:pPr>
            <a:r>
              <a:rPr lang="en-US" sz="3200" dirty="0"/>
              <a:t>Ch. 270: Quality Data</a:t>
            </a:r>
          </a:p>
          <a:p>
            <a:pPr marL="0" indent="0">
              <a:buSzPct val="90000"/>
              <a:buNone/>
            </a:pPr>
            <a:r>
              <a:rPr lang="en-US" dirty="0"/>
              <a:t>Ch. 340:  NEW. 340B drug program data</a:t>
            </a:r>
          </a:p>
        </p:txBody>
      </p:sp>
      <p:sp>
        <p:nvSpPr>
          <p:cNvPr id="4" name="Footer Placeholder 3">
            <a:extLst>
              <a:ext uri="{FF2B5EF4-FFF2-40B4-BE49-F238E27FC236}">
                <a16:creationId xmlns:a16="http://schemas.microsoft.com/office/drawing/2014/main" id="{2E0172B3-0884-AF87-7208-203CB2ACB9E3}"/>
              </a:ext>
            </a:extLst>
          </p:cNvPr>
          <p:cNvSpPr>
            <a:spLocks noGrp="1"/>
          </p:cNvSpPr>
          <p:nvPr>
            <p:ph type="ftr" sz="quarter" idx="11"/>
          </p:nvPr>
        </p:nvSpPr>
        <p:spPr/>
        <p:txBody>
          <a:bodyPr/>
          <a:lstStyle/>
          <a:p>
            <a:r>
              <a:rPr lang="en-US"/>
              <a:t>Maine health data organization</a:t>
            </a:r>
            <a:endParaRPr lang="en-US" dirty="0"/>
          </a:p>
        </p:txBody>
      </p:sp>
      <p:sp>
        <p:nvSpPr>
          <p:cNvPr id="5" name="Slide Number Placeholder 4">
            <a:extLst>
              <a:ext uri="{FF2B5EF4-FFF2-40B4-BE49-F238E27FC236}">
                <a16:creationId xmlns:a16="http://schemas.microsoft.com/office/drawing/2014/main" id="{1EA1722E-8AAA-E0A5-450E-A24A0A545BDA}"/>
              </a:ext>
            </a:extLst>
          </p:cNvPr>
          <p:cNvSpPr>
            <a:spLocks noGrp="1"/>
          </p:cNvSpPr>
          <p:nvPr>
            <p:ph type="sldNum" sz="quarter" idx="12"/>
          </p:nvPr>
        </p:nvSpPr>
        <p:spPr/>
        <p:txBody>
          <a:bodyPr/>
          <a:lstStyle/>
          <a:p>
            <a:fld id="{4CE482DC-2269-4F26-9D2A-7E44B1A4CD85}" type="slidenum">
              <a:rPr lang="en-US" smtClean="0"/>
              <a:pPr/>
              <a:t>4</a:t>
            </a:fld>
            <a:endParaRPr lang="en-US" dirty="0"/>
          </a:p>
        </p:txBody>
      </p:sp>
    </p:spTree>
    <p:extLst>
      <p:ext uri="{BB962C8B-B14F-4D97-AF65-F5344CB8AC3E}">
        <p14:creationId xmlns:p14="http://schemas.microsoft.com/office/powerpoint/2010/main" val="535323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3BAC0-37C8-B099-27D1-5E9CDB24C8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4F6866-6991-47C9-6A72-7FAE33DE2199}"/>
              </a:ext>
            </a:extLst>
          </p:cNvPr>
          <p:cNvSpPr>
            <a:spLocks noGrp="1"/>
          </p:cNvSpPr>
          <p:nvPr>
            <p:ph type="title"/>
          </p:nvPr>
        </p:nvSpPr>
        <p:spPr/>
        <p:txBody>
          <a:bodyPr>
            <a:normAutofit/>
          </a:bodyPr>
          <a:lstStyle/>
          <a:p>
            <a:r>
              <a:rPr lang="en-US" sz="3200" dirty="0">
                <a:solidFill>
                  <a:schemeClr val="tx1"/>
                </a:solidFill>
                <a:latin typeface="+mn-lt"/>
              </a:rPr>
              <a:t>Public Law 2023, Chapter 276, </a:t>
            </a:r>
            <a:r>
              <a:rPr lang="en-US" sz="3200" i="1" dirty="0">
                <a:effectLst/>
                <a:latin typeface="+mn-lt"/>
                <a:ea typeface="Calibri"/>
                <a:cs typeface="Calibri"/>
              </a:rPr>
              <a:t>An Act to Increase Transparency Regarding Certain Drug Pricing Programs</a:t>
            </a:r>
            <a:endParaRPr lang="en-US" sz="3200" i="1" dirty="0">
              <a:solidFill>
                <a:schemeClr val="tx1"/>
              </a:solidFill>
              <a:latin typeface="+mn-lt"/>
            </a:endParaRPr>
          </a:p>
        </p:txBody>
      </p:sp>
      <p:sp>
        <p:nvSpPr>
          <p:cNvPr id="3" name="Content Placeholder 2">
            <a:extLst>
              <a:ext uri="{FF2B5EF4-FFF2-40B4-BE49-F238E27FC236}">
                <a16:creationId xmlns:a16="http://schemas.microsoft.com/office/drawing/2014/main" id="{13E3E58C-B03E-D120-7163-2768CDE498D7}"/>
              </a:ext>
            </a:extLst>
          </p:cNvPr>
          <p:cNvSpPr>
            <a:spLocks noGrp="1"/>
          </p:cNvSpPr>
          <p:nvPr>
            <p:ph idx="1"/>
          </p:nvPr>
        </p:nvSpPr>
        <p:spPr/>
        <p:txBody>
          <a:bodyPr>
            <a:normAutofit fontScale="55000" lnSpcReduction="20000"/>
          </a:bodyPr>
          <a:lstStyle/>
          <a:p>
            <a:pPr marL="0" lvl="0" indent="0">
              <a:lnSpc>
                <a:spcPct val="150000"/>
              </a:lnSpc>
              <a:buNone/>
            </a:pPr>
            <a:r>
              <a:rPr lang="en-US" sz="2900" b="0" i="0" dirty="0">
                <a:effectLst/>
                <a:ea typeface="Calibri"/>
                <a:cs typeface="Calibri"/>
              </a:rPr>
              <a:t>New law was enacted </a:t>
            </a:r>
            <a:r>
              <a:rPr lang="en-US" sz="2900" dirty="0">
                <a:ea typeface="Calibri"/>
                <a:cs typeface="Calibri"/>
              </a:rPr>
              <a:t>in 2024</a:t>
            </a:r>
          </a:p>
          <a:p>
            <a:pPr marL="0" lvl="0" indent="0">
              <a:lnSpc>
                <a:spcPct val="150000"/>
              </a:lnSpc>
              <a:buNone/>
            </a:pPr>
            <a:r>
              <a:rPr lang="en-US" sz="2900" dirty="0">
                <a:ea typeface="Calibri"/>
                <a:cs typeface="Calibri"/>
              </a:rPr>
              <a:t>R</a:t>
            </a:r>
            <a:r>
              <a:rPr lang="en-US" sz="2900" b="0" i="0" dirty="0">
                <a:effectLst/>
                <a:ea typeface="Calibri"/>
                <a:cs typeface="Calibri"/>
              </a:rPr>
              <a:t>equires MHDO to collect information in a standardized format from Maine hospitals who participate in the 340B Drug </a:t>
            </a:r>
            <a:r>
              <a:rPr lang="en-US" sz="2900" dirty="0">
                <a:ea typeface="Calibri"/>
                <a:cs typeface="Calibri"/>
              </a:rPr>
              <a:t>P</a:t>
            </a:r>
            <a:r>
              <a:rPr lang="en-US" sz="2900" b="0" i="0" dirty="0">
                <a:effectLst/>
                <a:ea typeface="Calibri"/>
                <a:cs typeface="Calibri"/>
              </a:rPr>
              <a:t>rogram </a:t>
            </a:r>
            <a:r>
              <a:rPr lang="en-US" sz="2900" b="1" i="0" dirty="0">
                <a:effectLst/>
                <a:ea typeface="Calibri"/>
                <a:cs typeface="Calibri"/>
              </a:rPr>
              <a:t>and</a:t>
            </a:r>
            <a:r>
              <a:rPr lang="en-US" sz="2900" b="0" i="0" dirty="0">
                <a:effectLst/>
                <a:ea typeface="Calibri"/>
                <a:cs typeface="Calibri"/>
              </a:rPr>
              <a:t> </a:t>
            </a:r>
            <a:r>
              <a:rPr lang="en-US" sz="2900" b="0" i="0" dirty="0">
                <a:solidFill>
                  <a:srgbClr val="333333"/>
                </a:solidFill>
                <a:effectLst/>
              </a:rPr>
              <a:t>to produce a report that is a summary of the aggregate information received from hospitals and submit the report to the legislative committee on Health Coverage, Insurance and Financial Services and Maine’s Office of Affordable Health Care</a:t>
            </a:r>
            <a:r>
              <a:rPr lang="en-US" sz="2900" b="0" i="0" dirty="0">
                <a:effectLst/>
                <a:ea typeface="Calibri"/>
                <a:cs typeface="Calibri"/>
              </a:rPr>
              <a:t>. </a:t>
            </a:r>
            <a:endParaRPr lang="en-US" sz="2900" dirty="0">
              <a:ea typeface="Calibri"/>
              <a:cs typeface="Calibri"/>
            </a:endParaRPr>
          </a:p>
          <a:p>
            <a:pPr marL="0" lvl="0" indent="0">
              <a:lnSpc>
                <a:spcPct val="150000"/>
              </a:lnSpc>
              <a:buNone/>
            </a:pPr>
            <a:r>
              <a:rPr lang="en-US" sz="2900" b="0" i="0" dirty="0">
                <a:effectLst/>
                <a:ea typeface="Calibri"/>
                <a:cs typeface="Calibri"/>
              </a:rPr>
              <a:t>As a result, 90-590 CMR Chapter 340: </a:t>
            </a:r>
            <a:r>
              <a:rPr lang="en-US" sz="2900" b="0" i="0" u="sng" dirty="0">
                <a:solidFill>
                  <a:srgbClr val="955F89"/>
                </a:solidFill>
                <a:effectLst/>
                <a:ea typeface="Calibri"/>
                <a:cs typeface="Calibri"/>
                <a:hlinkClick r:id="rId3"/>
              </a:rPr>
              <a:t>Uniform Reporting System for Reporting 340B Drug Program Data Sets</a:t>
            </a:r>
            <a:r>
              <a:rPr lang="en-US" sz="2900" b="0" i="0" dirty="0">
                <a:effectLst/>
                <a:ea typeface="Calibri"/>
                <a:cs typeface="Calibri"/>
              </a:rPr>
              <a:t>, was adopted by the MHDO Board of Directors at their September 5, 2024, board meeting and became effective September 17, 2024.  </a:t>
            </a:r>
          </a:p>
          <a:p>
            <a:pPr marL="0" lvl="0" indent="0">
              <a:lnSpc>
                <a:spcPct val="150000"/>
              </a:lnSpc>
              <a:buNone/>
            </a:pPr>
            <a:r>
              <a:rPr lang="en-US" sz="2900" b="1" i="0" dirty="0">
                <a:solidFill>
                  <a:srgbClr val="6C9D97"/>
                </a:solidFill>
                <a:effectLst/>
                <a:ea typeface="Calibri"/>
                <a:cs typeface="Calibri"/>
              </a:rPr>
              <a:t>View the New Rule: </a:t>
            </a:r>
            <a:r>
              <a:rPr lang="en-US" sz="2900" b="0" i="0" u="sng" dirty="0">
                <a:solidFill>
                  <a:srgbClr val="955F89"/>
                </a:solidFill>
                <a:effectLst/>
                <a:ea typeface="Calibri"/>
                <a:cs typeface="Calibri"/>
                <a:hlinkClick r:id="rId3" tooltip="Original URL: https://mhdo.maine.gov/rules.htm#recentlyadopted. Click or tap if you trust this link.">
                  <a:extLst>
                    <a:ext uri="{A12FA001-AC4F-418D-AE19-62706E023703}">
                      <ahyp:hlinkClr xmlns:ahyp="http://schemas.microsoft.com/office/drawing/2018/hyperlinkcolor" val="tx"/>
                    </a:ext>
                  </a:extLst>
                </a:hlinkClick>
              </a:rPr>
              <a:t>https://mhdo.maine.gov/rules.htm</a:t>
            </a:r>
            <a:r>
              <a:rPr lang="en-US" sz="2900" b="0" i="0" u="sng" dirty="0">
                <a:solidFill>
                  <a:srgbClr val="955F89"/>
                </a:solidFill>
                <a:effectLst/>
                <a:ea typeface="Calibri"/>
                <a:cs typeface="Calibri"/>
              </a:rPr>
              <a:t> </a:t>
            </a:r>
          </a:p>
          <a:p>
            <a:pPr marL="0" indent="0">
              <a:lnSpc>
                <a:spcPct val="150000"/>
              </a:lnSpc>
              <a:buNone/>
            </a:pPr>
            <a:r>
              <a:rPr lang="en-US" sz="2900" b="1" dirty="0">
                <a:solidFill>
                  <a:srgbClr val="6C9D97"/>
                </a:solidFill>
                <a:ea typeface="Calibri"/>
                <a:cs typeface="Calibri"/>
              </a:rPr>
              <a:t>View the New 340B Webpage:  </a:t>
            </a:r>
            <a:r>
              <a:rPr lang="en-US" sz="2900" b="0" i="0" u="sng" dirty="0">
                <a:solidFill>
                  <a:srgbClr val="955F89"/>
                </a:solidFill>
                <a:effectLst/>
                <a:ea typeface="Calibri"/>
                <a:cs typeface="Calibri"/>
                <a:hlinkClick r:id="rId4"/>
              </a:rPr>
              <a:t>https://mhdo.maine.gov/340B_hospitals.htm</a:t>
            </a:r>
            <a:endParaRPr lang="en-US" sz="2900" b="0" i="0" u="sng" dirty="0">
              <a:solidFill>
                <a:srgbClr val="955F89"/>
              </a:solidFill>
              <a:effectLst/>
              <a:ea typeface="Calibri"/>
              <a:cs typeface="Calibri"/>
            </a:endParaRPr>
          </a:p>
          <a:p>
            <a:pPr marL="0" lvl="0" indent="0">
              <a:lnSpc>
                <a:spcPct val="150000"/>
              </a:lnSpc>
              <a:buNone/>
            </a:pPr>
            <a:endParaRPr lang="en-US" sz="2900" u="sng" dirty="0">
              <a:solidFill>
                <a:srgbClr val="955F89"/>
              </a:solidFill>
              <a:latin typeface="Aptos"/>
              <a:ea typeface="Calibri"/>
              <a:cs typeface="Calibri"/>
            </a:endParaRPr>
          </a:p>
          <a:p>
            <a:pPr marL="0" lvl="0" indent="0">
              <a:lnSpc>
                <a:spcPct val="150000"/>
              </a:lnSpc>
              <a:buNone/>
            </a:pPr>
            <a:endParaRPr lang="en-US" sz="2900" b="0" i="0" u="sng" dirty="0">
              <a:solidFill>
                <a:srgbClr val="955F89"/>
              </a:solidFill>
              <a:effectLst/>
              <a:latin typeface="Aptos"/>
              <a:ea typeface="Calibri"/>
              <a:cs typeface="Calibri"/>
            </a:endParaRPr>
          </a:p>
          <a:p>
            <a:pPr marL="0" lvl="0" indent="0">
              <a:lnSpc>
                <a:spcPct val="150000"/>
              </a:lnSpc>
              <a:buNone/>
            </a:pPr>
            <a:endParaRPr lang="en-US" u="sng" dirty="0">
              <a:solidFill>
                <a:srgbClr val="955F89"/>
              </a:solidFill>
              <a:latin typeface="Aptos"/>
              <a:cs typeface="Calibri"/>
            </a:endParaRPr>
          </a:p>
          <a:p>
            <a:pPr marL="0" lvl="0" indent="0">
              <a:lnSpc>
                <a:spcPct val="150000"/>
              </a:lnSpc>
              <a:buNone/>
            </a:pPr>
            <a:endParaRPr lang="en-US" dirty="0"/>
          </a:p>
        </p:txBody>
      </p:sp>
      <p:sp>
        <p:nvSpPr>
          <p:cNvPr id="4" name="Footer Placeholder 3">
            <a:extLst>
              <a:ext uri="{FF2B5EF4-FFF2-40B4-BE49-F238E27FC236}">
                <a16:creationId xmlns:a16="http://schemas.microsoft.com/office/drawing/2014/main" id="{BF1E4B7D-0875-274B-D985-B654D8D2F820}"/>
              </a:ext>
            </a:extLst>
          </p:cNvPr>
          <p:cNvSpPr>
            <a:spLocks noGrp="1"/>
          </p:cNvSpPr>
          <p:nvPr>
            <p:ph type="ftr" sz="quarter" idx="11"/>
          </p:nvPr>
        </p:nvSpPr>
        <p:spPr/>
        <p:txBody>
          <a:bodyPr/>
          <a:lstStyle/>
          <a:p>
            <a:r>
              <a:rPr lang="en-US"/>
              <a:t>Maine health data organization</a:t>
            </a:r>
            <a:endParaRPr lang="en-US" dirty="0"/>
          </a:p>
        </p:txBody>
      </p:sp>
      <p:sp>
        <p:nvSpPr>
          <p:cNvPr id="5" name="Slide Number Placeholder 4">
            <a:extLst>
              <a:ext uri="{FF2B5EF4-FFF2-40B4-BE49-F238E27FC236}">
                <a16:creationId xmlns:a16="http://schemas.microsoft.com/office/drawing/2014/main" id="{EBADCE2A-A6FF-9742-DA44-F1EE45FE73B6}"/>
              </a:ext>
            </a:extLst>
          </p:cNvPr>
          <p:cNvSpPr>
            <a:spLocks noGrp="1"/>
          </p:cNvSpPr>
          <p:nvPr>
            <p:ph type="sldNum" sz="quarter" idx="12"/>
          </p:nvPr>
        </p:nvSpPr>
        <p:spPr/>
        <p:txBody>
          <a:bodyPr/>
          <a:lstStyle/>
          <a:p>
            <a:fld id="{4CE482DC-2269-4F26-9D2A-7E44B1A4CD85}" type="slidenum">
              <a:rPr lang="en-US" smtClean="0"/>
              <a:pPr/>
              <a:t>5</a:t>
            </a:fld>
            <a:endParaRPr lang="en-US" dirty="0"/>
          </a:p>
        </p:txBody>
      </p:sp>
    </p:spTree>
    <p:extLst>
      <p:ext uri="{BB962C8B-B14F-4D97-AF65-F5344CB8AC3E}">
        <p14:creationId xmlns:p14="http://schemas.microsoft.com/office/powerpoint/2010/main" val="358520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1072DB-6721-9890-E3C8-F2127D8013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1E7F6-3115-ADAF-BA15-F01E2095319A}"/>
              </a:ext>
            </a:extLst>
          </p:cNvPr>
          <p:cNvSpPr>
            <a:spLocks noGrp="1"/>
          </p:cNvSpPr>
          <p:nvPr>
            <p:ph type="title"/>
          </p:nvPr>
        </p:nvSpPr>
        <p:spPr/>
        <p:txBody>
          <a:bodyPr>
            <a:normAutofit fontScale="90000"/>
          </a:bodyPr>
          <a:lstStyle/>
          <a:p>
            <a:br>
              <a:rPr lang="en-US" dirty="0">
                <a:solidFill>
                  <a:schemeClr val="tx1"/>
                </a:solidFill>
              </a:rPr>
            </a:br>
            <a:br>
              <a:rPr lang="en-US" dirty="0">
                <a:solidFill>
                  <a:schemeClr val="tx1"/>
                </a:solidFill>
              </a:rPr>
            </a:br>
            <a:br>
              <a:rPr lang="en-US" dirty="0">
                <a:solidFill>
                  <a:schemeClr val="tx1"/>
                </a:solidFill>
              </a:rPr>
            </a:br>
            <a:r>
              <a:rPr lang="en-US" sz="4000" dirty="0">
                <a:solidFill>
                  <a:schemeClr val="tx1"/>
                </a:solidFill>
              </a:rPr>
              <a:t>MHDO Hospital Data Portal </a:t>
            </a:r>
            <a:r>
              <a:rPr lang="en-US" sz="4000" dirty="0">
                <a:solidFill>
                  <a:schemeClr val="tx1"/>
                </a:solidFill>
                <a:hlinkClick r:id="rId3"/>
              </a:rPr>
              <a:t>https://mhdo.maine.gov</a:t>
            </a:r>
            <a:br>
              <a:rPr lang="en-US" dirty="0">
                <a:solidFill>
                  <a:schemeClr val="tx1"/>
                </a:solidFill>
              </a:rPr>
            </a:br>
            <a:endParaRPr lang="en-US" dirty="0">
              <a:solidFill>
                <a:schemeClr val="tx1"/>
              </a:solidFill>
            </a:endParaRPr>
          </a:p>
        </p:txBody>
      </p:sp>
      <p:sp>
        <p:nvSpPr>
          <p:cNvPr id="4" name="Footer Placeholder 3">
            <a:extLst>
              <a:ext uri="{FF2B5EF4-FFF2-40B4-BE49-F238E27FC236}">
                <a16:creationId xmlns:a16="http://schemas.microsoft.com/office/drawing/2014/main" id="{BC307D9B-A00E-983B-E0CA-F014C456DD73}"/>
              </a:ext>
            </a:extLst>
          </p:cNvPr>
          <p:cNvSpPr>
            <a:spLocks noGrp="1"/>
          </p:cNvSpPr>
          <p:nvPr>
            <p:ph type="ftr" sz="quarter" idx="11"/>
          </p:nvPr>
        </p:nvSpPr>
        <p:spPr/>
        <p:txBody>
          <a:bodyPr/>
          <a:lstStyle/>
          <a:p>
            <a:r>
              <a:rPr lang="en-US"/>
              <a:t>Maine health data organization</a:t>
            </a:r>
            <a:endParaRPr lang="en-US" dirty="0"/>
          </a:p>
        </p:txBody>
      </p:sp>
      <p:sp>
        <p:nvSpPr>
          <p:cNvPr id="5" name="Slide Number Placeholder 4">
            <a:extLst>
              <a:ext uri="{FF2B5EF4-FFF2-40B4-BE49-F238E27FC236}">
                <a16:creationId xmlns:a16="http://schemas.microsoft.com/office/drawing/2014/main" id="{2D307865-576E-8005-EDA5-53228958CC27}"/>
              </a:ext>
            </a:extLst>
          </p:cNvPr>
          <p:cNvSpPr>
            <a:spLocks noGrp="1"/>
          </p:cNvSpPr>
          <p:nvPr>
            <p:ph type="sldNum" sz="quarter" idx="12"/>
          </p:nvPr>
        </p:nvSpPr>
        <p:spPr/>
        <p:txBody>
          <a:bodyPr/>
          <a:lstStyle/>
          <a:p>
            <a:fld id="{4CE482DC-2269-4F26-9D2A-7E44B1A4CD85}" type="slidenum">
              <a:rPr lang="en-US" smtClean="0"/>
              <a:pPr/>
              <a:t>6</a:t>
            </a:fld>
            <a:endParaRPr lang="en-US" dirty="0"/>
          </a:p>
        </p:txBody>
      </p:sp>
      <p:pic>
        <p:nvPicPr>
          <p:cNvPr id="6" name="Content Placeholder 6" descr="A screenshot of a login screen&#10;&#10;Description automatically generated">
            <a:hlinkClick r:id="rId3"/>
            <a:extLst>
              <a:ext uri="{FF2B5EF4-FFF2-40B4-BE49-F238E27FC236}">
                <a16:creationId xmlns:a16="http://schemas.microsoft.com/office/drawing/2014/main" id="{7EEF5A63-2131-90ED-814A-5CE79B096B96}"/>
              </a:ext>
            </a:extLst>
          </p:cNvPr>
          <p:cNvPicPr>
            <a:picLocks noGrp="1" noChangeAspect="1"/>
          </p:cNvPicPr>
          <p:nvPr>
            <p:ph idx="1"/>
          </p:nvPr>
        </p:nvPicPr>
        <p:blipFill>
          <a:blip r:embed="rId4"/>
          <a:srcRect l="22670" r="26252" b="8731"/>
          <a:stretch/>
        </p:blipFill>
        <p:spPr>
          <a:xfrm>
            <a:off x="4875962" y="2039938"/>
            <a:ext cx="2557551" cy="3829050"/>
          </a:xfrm>
        </p:spPr>
      </p:pic>
    </p:spTree>
    <p:extLst>
      <p:ext uri="{BB962C8B-B14F-4D97-AF65-F5344CB8AC3E}">
        <p14:creationId xmlns:p14="http://schemas.microsoft.com/office/powerpoint/2010/main" val="2551636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90FDB9-E784-29E5-9048-93989276A7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45E115-AD51-F694-B352-AA4095C77D3E}"/>
              </a:ext>
            </a:extLst>
          </p:cNvPr>
          <p:cNvSpPr>
            <a:spLocks noGrp="1"/>
          </p:cNvSpPr>
          <p:nvPr>
            <p:ph type="title"/>
          </p:nvPr>
        </p:nvSpPr>
        <p:spPr/>
        <p:txBody>
          <a:bodyPr>
            <a:normAutofit/>
          </a:bodyPr>
          <a:lstStyle/>
          <a:p>
            <a:r>
              <a:rPr lang="en-US" dirty="0">
                <a:solidFill>
                  <a:schemeClr val="tx1"/>
                </a:solidFill>
              </a:rPr>
              <a:t>First Annual Submission of Data</a:t>
            </a:r>
          </a:p>
        </p:txBody>
      </p:sp>
      <p:sp>
        <p:nvSpPr>
          <p:cNvPr id="3" name="Content Placeholder 2">
            <a:extLst>
              <a:ext uri="{FF2B5EF4-FFF2-40B4-BE49-F238E27FC236}">
                <a16:creationId xmlns:a16="http://schemas.microsoft.com/office/drawing/2014/main" id="{FBB839D9-3890-0570-6E22-20A479A20EFB}"/>
              </a:ext>
            </a:extLst>
          </p:cNvPr>
          <p:cNvSpPr>
            <a:spLocks noGrp="1"/>
          </p:cNvSpPr>
          <p:nvPr>
            <p:ph idx="1"/>
          </p:nvPr>
        </p:nvSpPr>
        <p:spPr/>
        <p:txBody>
          <a:bodyPr>
            <a:normAutofit/>
          </a:bodyPr>
          <a:lstStyle/>
          <a:p>
            <a:pPr marL="0" indent="0">
              <a:lnSpc>
                <a:spcPct val="150000"/>
              </a:lnSpc>
              <a:buNone/>
            </a:pPr>
            <a:r>
              <a:rPr lang="en-US" spc="-50" dirty="0">
                <a:solidFill>
                  <a:schemeClr val="tx1"/>
                </a:solidFill>
                <a:latin typeface="Georgia"/>
                <a:ea typeface="+mj-ea"/>
                <a:cs typeface="+mj-cs"/>
              </a:rPr>
              <a:t>The first annual submission of the data required in Ch. 340 will cover the hospital’s FY2024  </a:t>
            </a:r>
          </a:p>
          <a:p>
            <a:pPr marL="0" indent="0">
              <a:lnSpc>
                <a:spcPct val="150000"/>
              </a:lnSpc>
              <a:buNone/>
            </a:pPr>
            <a:endParaRPr lang="en-US" spc="-50" dirty="0">
              <a:solidFill>
                <a:schemeClr val="tx1"/>
              </a:solidFill>
              <a:latin typeface="Georgia"/>
              <a:ea typeface="+mj-ea"/>
              <a:cs typeface="+mj-cs"/>
            </a:endParaRPr>
          </a:p>
        </p:txBody>
      </p:sp>
      <p:sp>
        <p:nvSpPr>
          <p:cNvPr id="4" name="Footer Placeholder 3">
            <a:extLst>
              <a:ext uri="{FF2B5EF4-FFF2-40B4-BE49-F238E27FC236}">
                <a16:creationId xmlns:a16="http://schemas.microsoft.com/office/drawing/2014/main" id="{B69E6CD5-26E7-5983-9165-B31F31E2D984}"/>
              </a:ext>
            </a:extLst>
          </p:cNvPr>
          <p:cNvSpPr>
            <a:spLocks noGrp="1"/>
          </p:cNvSpPr>
          <p:nvPr>
            <p:ph type="ftr" sz="quarter" idx="11"/>
          </p:nvPr>
        </p:nvSpPr>
        <p:spPr/>
        <p:txBody>
          <a:bodyPr/>
          <a:lstStyle/>
          <a:p>
            <a:r>
              <a:rPr lang="en-US"/>
              <a:t>Maine health data organization</a:t>
            </a:r>
            <a:endParaRPr lang="en-US" dirty="0"/>
          </a:p>
        </p:txBody>
      </p:sp>
      <p:sp>
        <p:nvSpPr>
          <p:cNvPr id="5" name="Slide Number Placeholder 4">
            <a:extLst>
              <a:ext uri="{FF2B5EF4-FFF2-40B4-BE49-F238E27FC236}">
                <a16:creationId xmlns:a16="http://schemas.microsoft.com/office/drawing/2014/main" id="{36E3DDB5-621B-075C-1157-847DA7EB1220}"/>
              </a:ext>
            </a:extLst>
          </p:cNvPr>
          <p:cNvSpPr>
            <a:spLocks noGrp="1"/>
          </p:cNvSpPr>
          <p:nvPr>
            <p:ph type="sldNum" sz="quarter" idx="12"/>
          </p:nvPr>
        </p:nvSpPr>
        <p:spPr/>
        <p:txBody>
          <a:bodyPr/>
          <a:lstStyle/>
          <a:p>
            <a:fld id="{4CE482DC-2269-4F26-9D2A-7E44B1A4CD85}" type="slidenum">
              <a:rPr lang="en-US" smtClean="0"/>
              <a:pPr/>
              <a:t>7</a:t>
            </a:fld>
            <a:endParaRPr lang="en-US" dirty="0"/>
          </a:p>
        </p:txBody>
      </p:sp>
      <p:pic>
        <p:nvPicPr>
          <p:cNvPr id="7" name="Picture 6">
            <a:extLst>
              <a:ext uri="{FF2B5EF4-FFF2-40B4-BE49-F238E27FC236}">
                <a16:creationId xmlns:a16="http://schemas.microsoft.com/office/drawing/2014/main" id="{8B7CE4E7-C220-06B4-822E-FE8087A376E1}"/>
              </a:ext>
            </a:extLst>
          </p:cNvPr>
          <p:cNvPicPr>
            <a:picLocks noChangeAspect="1"/>
          </p:cNvPicPr>
          <p:nvPr/>
        </p:nvPicPr>
        <p:blipFill>
          <a:blip r:embed="rId3"/>
          <a:stretch>
            <a:fillRect/>
          </a:stretch>
        </p:blipFill>
        <p:spPr>
          <a:xfrm>
            <a:off x="2196449" y="3728454"/>
            <a:ext cx="6523285" cy="2334970"/>
          </a:xfrm>
          <a:prstGeom prst="rect">
            <a:avLst/>
          </a:prstGeom>
        </p:spPr>
      </p:pic>
    </p:spTree>
    <p:extLst>
      <p:ext uri="{BB962C8B-B14F-4D97-AF65-F5344CB8AC3E}">
        <p14:creationId xmlns:p14="http://schemas.microsoft.com/office/powerpoint/2010/main" val="225715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A9CFE-B32B-B417-9F28-34072341CA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6ECFDF-8881-3436-CFE9-A4B3E7A2EB2B}"/>
              </a:ext>
            </a:extLst>
          </p:cNvPr>
          <p:cNvSpPr>
            <a:spLocks noGrp="1"/>
          </p:cNvSpPr>
          <p:nvPr>
            <p:ph type="title"/>
          </p:nvPr>
        </p:nvSpPr>
        <p:spPr/>
        <p:txBody>
          <a:bodyPr>
            <a:normAutofit/>
          </a:bodyPr>
          <a:lstStyle/>
          <a:p>
            <a:r>
              <a:rPr lang="en-US" dirty="0">
                <a:solidFill>
                  <a:schemeClr val="tx1"/>
                </a:solidFill>
              </a:rPr>
              <a:t>Next Steps</a:t>
            </a:r>
          </a:p>
        </p:txBody>
      </p:sp>
      <p:sp>
        <p:nvSpPr>
          <p:cNvPr id="3" name="Content Placeholder 2">
            <a:extLst>
              <a:ext uri="{FF2B5EF4-FFF2-40B4-BE49-F238E27FC236}">
                <a16:creationId xmlns:a16="http://schemas.microsoft.com/office/drawing/2014/main" id="{69B17195-A6C2-1AF2-455B-DD5925D8D31A}"/>
              </a:ext>
            </a:extLst>
          </p:cNvPr>
          <p:cNvSpPr>
            <a:spLocks noGrp="1"/>
          </p:cNvSpPr>
          <p:nvPr>
            <p:ph idx="1"/>
          </p:nvPr>
        </p:nvSpPr>
        <p:spPr/>
        <p:txBody>
          <a:bodyPr>
            <a:normAutofit fontScale="85000" lnSpcReduction="20000"/>
          </a:bodyPr>
          <a:lstStyle/>
          <a:p>
            <a:pPr marL="0" lvl="1" indent="0" defTabSz="457200">
              <a:lnSpc>
                <a:spcPct val="110000"/>
              </a:lnSpc>
              <a:spcBef>
                <a:spcPts val="1200"/>
              </a:spcBef>
              <a:spcAft>
                <a:spcPts val="200"/>
              </a:spcAft>
              <a:buClr>
                <a:srgbClr val="6C9D97"/>
              </a:buClr>
              <a:buSzPct val="100000"/>
              <a:buNone/>
            </a:pPr>
            <a:r>
              <a:rPr lang="en-US" sz="2000" b="1" dirty="0">
                <a:solidFill>
                  <a:srgbClr val="6C9D97"/>
                </a:solidFill>
                <a:latin typeface="Aptos" panose="020B0004020202020204" pitchFamily="34" charset="0"/>
                <a:ea typeface="Calibri"/>
                <a:cs typeface="Calibri"/>
              </a:rPr>
              <a:t>Determine Who Will Submit the Data</a:t>
            </a:r>
          </a:p>
          <a:p>
            <a:pPr marL="468630" lvl="2" indent="-285750" defTabSz="457200">
              <a:lnSpc>
                <a:spcPct val="110000"/>
              </a:lnSpc>
              <a:spcBef>
                <a:spcPts val="1200"/>
              </a:spcBef>
              <a:spcAft>
                <a:spcPts val="200"/>
              </a:spcAft>
              <a:buClr>
                <a:srgbClr val="6C9D97"/>
              </a:buClr>
              <a:buSzPct val="100000"/>
            </a:pPr>
            <a:r>
              <a:rPr lang="en-US" sz="1600" dirty="0">
                <a:solidFill>
                  <a:schemeClr val="tx1"/>
                </a:solidFill>
                <a:latin typeface="Aptos" panose="020B0004020202020204" pitchFamily="34" charset="0"/>
                <a:ea typeface="Calibri"/>
                <a:cs typeface="Calibri"/>
              </a:rPr>
              <a:t>If the person reporting has a user id and password for the financial data portal, there is no need for action.</a:t>
            </a:r>
          </a:p>
          <a:p>
            <a:pPr marL="468630" lvl="2" indent="-285750" defTabSz="457200">
              <a:lnSpc>
                <a:spcPct val="110000"/>
              </a:lnSpc>
              <a:spcBef>
                <a:spcPts val="1200"/>
              </a:spcBef>
              <a:spcAft>
                <a:spcPts val="200"/>
              </a:spcAft>
              <a:buClr>
                <a:srgbClr val="6C9D97"/>
              </a:buClr>
              <a:buSzPct val="100000"/>
            </a:pPr>
            <a:r>
              <a:rPr lang="en-US" sz="1600" dirty="0">
                <a:solidFill>
                  <a:schemeClr val="tx1"/>
                </a:solidFill>
                <a:latin typeface="Aptos" panose="020B0004020202020204" pitchFamily="34" charset="0"/>
                <a:ea typeface="Calibri"/>
                <a:cs typeface="Calibri"/>
              </a:rPr>
              <a:t>Otherwise, contact the help desk by </a:t>
            </a:r>
            <a:r>
              <a:rPr lang="en-US" sz="1600" b="1" dirty="0">
                <a:solidFill>
                  <a:schemeClr val="tx1"/>
                </a:solidFill>
                <a:latin typeface="Aptos" panose="020B0004020202020204" pitchFamily="34" charset="0"/>
                <a:ea typeface="Calibri"/>
                <a:cs typeface="Calibri"/>
              </a:rPr>
              <a:t>March 21, 2025</a:t>
            </a:r>
            <a:r>
              <a:rPr lang="en-US" sz="1600" b="1" baseline="30000" dirty="0">
                <a:solidFill>
                  <a:schemeClr val="tx1"/>
                </a:solidFill>
                <a:latin typeface="Aptos" panose="020B0004020202020204" pitchFamily="34" charset="0"/>
                <a:ea typeface="Calibri"/>
                <a:cs typeface="Calibri"/>
              </a:rPr>
              <a:t> </a:t>
            </a:r>
            <a:r>
              <a:rPr lang="en-US" sz="1600" dirty="0">
                <a:solidFill>
                  <a:schemeClr val="tx1"/>
                </a:solidFill>
                <a:latin typeface="Aptos" panose="020B0004020202020204" pitchFamily="34" charset="0"/>
                <a:ea typeface="Calibri"/>
                <a:cs typeface="Calibri"/>
              </a:rPr>
              <a:t>to request a user id and password.</a:t>
            </a:r>
          </a:p>
          <a:p>
            <a:pPr marL="0" lvl="1" indent="0" defTabSz="457200">
              <a:lnSpc>
                <a:spcPct val="110000"/>
              </a:lnSpc>
              <a:spcBef>
                <a:spcPts val="1200"/>
              </a:spcBef>
              <a:spcAft>
                <a:spcPts val="200"/>
              </a:spcAft>
              <a:buClr>
                <a:srgbClr val="6C9D97"/>
              </a:buClr>
              <a:buSzPct val="100000"/>
              <a:buNone/>
            </a:pPr>
            <a:r>
              <a:rPr lang="en-US" sz="2000" b="1" dirty="0">
                <a:solidFill>
                  <a:srgbClr val="6C9D97"/>
                </a:solidFill>
                <a:latin typeface="Aptos" panose="020B0004020202020204" pitchFamily="34" charset="0"/>
                <a:ea typeface="Calibri"/>
                <a:cs typeface="Calibri"/>
              </a:rPr>
              <a:t>April 2025 – 340B Drug Program Data portal will be open for FY24 submissions</a:t>
            </a:r>
          </a:p>
          <a:p>
            <a:pPr marL="525780" lvl="2" indent="-342900" defTabSz="457200">
              <a:lnSpc>
                <a:spcPct val="110000"/>
              </a:lnSpc>
              <a:spcBef>
                <a:spcPts val="1200"/>
              </a:spcBef>
              <a:spcAft>
                <a:spcPts val="200"/>
              </a:spcAft>
              <a:buClr>
                <a:srgbClr val="6C9D97"/>
              </a:buClr>
              <a:buSzPct val="100000"/>
              <a:buFont typeface="Arial" panose="020B0604020202020204" pitchFamily="34" charset="0"/>
              <a:buChar char="•"/>
            </a:pPr>
            <a:r>
              <a:rPr lang="en-US" sz="1600" dirty="0">
                <a:solidFill>
                  <a:schemeClr val="tx1"/>
                </a:solidFill>
                <a:latin typeface="Aptos" panose="020B0004020202020204" pitchFamily="34" charset="0"/>
                <a:ea typeface="Calibri"/>
                <a:cs typeface="Calibri"/>
              </a:rPr>
              <a:t>MHDO will contact the submitters prior to the date the portal is available and provide instructions.</a:t>
            </a:r>
          </a:p>
          <a:p>
            <a:pPr marL="0" lvl="1" indent="0" defTabSz="457200">
              <a:lnSpc>
                <a:spcPct val="110000"/>
              </a:lnSpc>
              <a:spcBef>
                <a:spcPts val="1200"/>
              </a:spcBef>
              <a:spcAft>
                <a:spcPts val="200"/>
              </a:spcAft>
              <a:buClr>
                <a:srgbClr val="6C9D97"/>
              </a:buClr>
              <a:buSzPct val="100000"/>
              <a:buNone/>
            </a:pPr>
            <a:r>
              <a:rPr lang="en-US" sz="2000" b="1" dirty="0">
                <a:solidFill>
                  <a:srgbClr val="6C9D97"/>
                </a:solidFill>
                <a:latin typeface="Aptos" panose="020B0004020202020204" pitchFamily="34" charset="0"/>
              </a:rPr>
              <a:t>June 30, 2025 </a:t>
            </a:r>
            <a:r>
              <a:rPr lang="en-US" sz="2000" dirty="0">
                <a:solidFill>
                  <a:srgbClr val="6C9D97"/>
                </a:solidFill>
                <a:latin typeface="Aptos" panose="020B0004020202020204" pitchFamily="34" charset="0"/>
              </a:rPr>
              <a:t>–</a:t>
            </a:r>
            <a:r>
              <a:rPr lang="en-US" sz="2000" b="1" dirty="0">
                <a:solidFill>
                  <a:srgbClr val="6C9D97"/>
                </a:solidFill>
                <a:latin typeface="Aptos" panose="020B0004020202020204" pitchFamily="34" charset="0"/>
              </a:rPr>
              <a:t> Data due to MHDO for the first year of reporting based on FY2024</a:t>
            </a:r>
            <a:endParaRPr lang="en-US" sz="1700" dirty="0">
              <a:solidFill>
                <a:schemeClr val="accent2">
                  <a:lumMod val="75000"/>
                </a:schemeClr>
              </a:solidFill>
              <a:latin typeface="Aptos" panose="020B0004020202020204" pitchFamily="34" charset="0"/>
              <a:ea typeface="Calibri"/>
              <a:cs typeface="Calibri"/>
            </a:endParaRPr>
          </a:p>
          <a:p>
            <a:pPr marL="0" lvl="1" indent="0" defTabSz="457200">
              <a:lnSpc>
                <a:spcPct val="110000"/>
              </a:lnSpc>
              <a:spcBef>
                <a:spcPts val="1200"/>
              </a:spcBef>
              <a:spcAft>
                <a:spcPts val="200"/>
              </a:spcAft>
              <a:buClr>
                <a:srgbClr val="6C9D97"/>
              </a:buClr>
              <a:buSzPct val="100000"/>
              <a:buNone/>
            </a:pPr>
            <a:r>
              <a:rPr lang="en-US" sz="2000" b="1" dirty="0">
                <a:solidFill>
                  <a:srgbClr val="6C9D97"/>
                </a:solidFill>
                <a:latin typeface="Aptos" panose="020B0004020202020204" pitchFamily="34" charset="0"/>
              </a:rPr>
              <a:t>FY2025 Data Submissions </a:t>
            </a:r>
          </a:p>
          <a:p>
            <a:pPr marL="525780" lvl="2" indent="-342900" defTabSz="457200">
              <a:lnSpc>
                <a:spcPct val="110000"/>
              </a:lnSpc>
              <a:spcBef>
                <a:spcPts val="1200"/>
              </a:spcBef>
              <a:spcAft>
                <a:spcPts val="200"/>
              </a:spcAft>
              <a:buClr>
                <a:srgbClr val="6C9D97"/>
              </a:buClr>
              <a:buSzPct val="100000"/>
              <a:buFont typeface="Arial" panose="020B0604020202020204" pitchFamily="34" charset="0"/>
              <a:buChar char="•"/>
            </a:pPr>
            <a:r>
              <a:rPr lang="en-US" sz="1600" dirty="0">
                <a:solidFill>
                  <a:schemeClr val="tx1"/>
                </a:solidFill>
                <a:latin typeface="Aptos" panose="020B0004020202020204" pitchFamily="34" charset="0"/>
              </a:rPr>
              <a:t>Instructions regarding next year’s annual registration and reporting will be emailed. Registration will include</a:t>
            </a:r>
            <a:r>
              <a:rPr lang="en-US" sz="1600" dirty="0">
                <a:solidFill>
                  <a:schemeClr val="tx1"/>
                </a:solidFill>
                <a:latin typeface="Aptos" panose="020B0004020202020204" pitchFamily="34" charset="0"/>
                <a:ea typeface="Calibri"/>
                <a:cs typeface="Calibri"/>
              </a:rPr>
              <a:t> review and updates of facility users, contacts and summary information.</a:t>
            </a:r>
            <a:endParaRPr lang="en-US" sz="1600" b="1" dirty="0">
              <a:solidFill>
                <a:srgbClr val="6C9D97"/>
              </a:solidFill>
              <a:latin typeface="Aptos" panose="020B0004020202020204" pitchFamily="34" charset="0"/>
            </a:endParaRPr>
          </a:p>
          <a:p>
            <a:pPr marL="525780" lvl="2" indent="-342900" defTabSz="457200">
              <a:lnSpc>
                <a:spcPct val="110000"/>
              </a:lnSpc>
              <a:spcBef>
                <a:spcPts val="1200"/>
              </a:spcBef>
              <a:spcAft>
                <a:spcPts val="200"/>
              </a:spcAft>
              <a:buClr>
                <a:srgbClr val="6C9D97"/>
              </a:buClr>
              <a:buSzPct val="100000"/>
              <a:buFont typeface="Arial" panose="020B0604020202020204" pitchFamily="34" charset="0"/>
              <a:buChar char="•"/>
            </a:pPr>
            <a:r>
              <a:rPr lang="en-US" sz="1600" dirty="0">
                <a:solidFill>
                  <a:schemeClr val="tx1"/>
                </a:solidFill>
                <a:latin typeface="Aptos" panose="020B0004020202020204" pitchFamily="34" charset="0"/>
              </a:rPr>
              <a:t>Beginning with FY2025 the submission schedule for this data will follow Section 2.C. of Rule Chapter 340.</a:t>
            </a:r>
            <a:endParaRPr lang="en-US" sz="1600" b="1" dirty="0">
              <a:solidFill>
                <a:srgbClr val="6C9D97"/>
              </a:solidFill>
              <a:latin typeface="Aptos" panose="020B0004020202020204" pitchFamily="34" charset="0"/>
            </a:endParaRPr>
          </a:p>
          <a:p>
            <a:pPr marL="0" indent="0">
              <a:lnSpc>
                <a:spcPct val="150000"/>
              </a:lnSpc>
              <a:buNone/>
            </a:pPr>
            <a:endParaRPr lang="en-US" spc="-50" dirty="0">
              <a:solidFill>
                <a:schemeClr val="tx1"/>
              </a:solidFill>
              <a:latin typeface="Georgia"/>
              <a:ea typeface="+mj-ea"/>
              <a:cs typeface="+mj-cs"/>
            </a:endParaRPr>
          </a:p>
        </p:txBody>
      </p:sp>
      <p:sp>
        <p:nvSpPr>
          <p:cNvPr id="4" name="Footer Placeholder 3">
            <a:extLst>
              <a:ext uri="{FF2B5EF4-FFF2-40B4-BE49-F238E27FC236}">
                <a16:creationId xmlns:a16="http://schemas.microsoft.com/office/drawing/2014/main" id="{2255700E-83FB-FCA7-919E-205C801C6F83}"/>
              </a:ext>
            </a:extLst>
          </p:cNvPr>
          <p:cNvSpPr>
            <a:spLocks noGrp="1"/>
          </p:cNvSpPr>
          <p:nvPr>
            <p:ph type="ftr" sz="quarter" idx="11"/>
          </p:nvPr>
        </p:nvSpPr>
        <p:spPr/>
        <p:txBody>
          <a:bodyPr/>
          <a:lstStyle/>
          <a:p>
            <a:r>
              <a:rPr lang="en-US"/>
              <a:t>Maine health data organization</a:t>
            </a:r>
            <a:endParaRPr lang="en-US" dirty="0"/>
          </a:p>
        </p:txBody>
      </p:sp>
      <p:sp>
        <p:nvSpPr>
          <p:cNvPr id="5" name="Slide Number Placeholder 4">
            <a:extLst>
              <a:ext uri="{FF2B5EF4-FFF2-40B4-BE49-F238E27FC236}">
                <a16:creationId xmlns:a16="http://schemas.microsoft.com/office/drawing/2014/main" id="{6F9C1CD8-E3F7-93EE-8BDB-89E30CE9B646}"/>
              </a:ext>
            </a:extLst>
          </p:cNvPr>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1274330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6F0676-DE6A-D39D-C1EA-4089E90EF3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D4D9C8-5288-7B27-14A8-65A62C4AD462}"/>
              </a:ext>
            </a:extLst>
          </p:cNvPr>
          <p:cNvSpPr>
            <a:spLocks noGrp="1"/>
          </p:cNvSpPr>
          <p:nvPr>
            <p:ph type="title"/>
          </p:nvPr>
        </p:nvSpPr>
        <p:spPr/>
        <p:txBody>
          <a:bodyPr>
            <a:normAutofit/>
          </a:bodyPr>
          <a:lstStyle/>
          <a:p>
            <a:r>
              <a:rPr lang="en-US" b="1" dirty="0">
                <a:solidFill>
                  <a:schemeClr val="tx1"/>
                </a:solidFill>
                <a:latin typeface="Georgia"/>
              </a:rPr>
              <a:t>Questions</a:t>
            </a:r>
            <a:endParaRPr lang="en-US" dirty="0">
              <a:solidFill>
                <a:schemeClr val="tx1"/>
              </a:solidFill>
            </a:endParaRPr>
          </a:p>
        </p:txBody>
      </p:sp>
      <p:sp>
        <p:nvSpPr>
          <p:cNvPr id="3" name="Content Placeholder 2">
            <a:extLst>
              <a:ext uri="{FF2B5EF4-FFF2-40B4-BE49-F238E27FC236}">
                <a16:creationId xmlns:a16="http://schemas.microsoft.com/office/drawing/2014/main" id="{3CD11E63-FC32-F3DD-2CEF-986350BECCB4}"/>
              </a:ext>
            </a:extLst>
          </p:cNvPr>
          <p:cNvSpPr>
            <a:spLocks noGrp="1"/>
          </p:cNvSpPr>
          <p:nvPr>
            <p:ph idx="1"/>
          </p:nvPr>
        </p:nvSpPr>
        <p:spPr/>
        <p:txBody>
          <a:bodyPr>
            <a:normAutofit/>
          </a:bodyPr>
          <a:lstStyle/>
          <a:p>
            <a:pPr marL="200660" lvl="1" indent="0">
              <a:lnSpc>
                <a:spcPct val="100000"/>
              </a:lnSpc>
              <a:spcBef>
                <a:spcPts val="0"/>
              </a:spcBef>
              <a:spcAft>
                <a:spcPts val="0"/>
              </a:spcAft>
              <a:buNone/>
            </a:pPr>
            <a:r>
              <a:rPr lang="en-US" sz="2000" b="1" dirty="0">
                <a:solidFill>
                  <a:srgbClr val="6C9D97"/>
                </a:solidFill>
                <a:latin typeface="Aptos"/>
              </a:rPr>
              <a:t>Ch 340 Portal Access</a:t>
            </a:r>
          </a:p>
          <a:p>
            <a:pPr marL="200660" lvl="1" indent="0">
              <a:lnSpc>
                <a:spcPct val="100000"/>
              </a:lnSpc>
              <a:buNone/>
            </a:pPr>
            <a:r>
              <a:rPr lang="en-US" sz="2000" dirty="0">
                <a:solidFill>
                  <a:schemeClr val="tx1"/>
                </a:solidFill>
                <a:latin typeface="Aptos"/>
              </a:rPr>
              <a:t>If you do not have a user ID or password, please contact the Help Desk:</a:t>
            </a:r>
          </a:p>
          <a:p>
            <a:pPr marL="383540" lvl="2" indent="0">
              <a:lnSpc>
                <a:spcPct val="100000"/>
              </a:lnSpc>
              <a:spcBef>
                <a:spcPts val="0"/>
              </a:spcBef>
              <a:spcAft>
                <a:spcPts val="0"/>
              </a:spcAft>
              <a:buNone/>
            </a:pPr>
            <a:r>
              <a:rPr lang="en-US" b="1" dirty="0">
                <a:solidFill>
                  <a:schemeClr val="tx1"/>
                </a:solidFill>
                <a:latin typeface="Aptos"/>
              </a:rPr>
              <a:t>Online: </a:t>
            </a:r>
            <a:r>
              <a:rPr lang="en-US" dirty="0">
                <a:solidFill>
                  <a:schemeClr val="tx1"/>
                </a:solidFill>
                <a:latin typeface="Aptos"/>
                <a:hlinkClick r:id="rId2">
                  <a:extLst>
                    <a:ext uri="{A12FA001-AC4F-418D-AE19-62706E023703}">
                      <ahyp:hlinkClr xmlns:ahyp="http://schemas.microsoft.com/office/drawing/2018/hyperlinkcolor" val="tx"/>
                    </a:ext>
                  </a:extLst>
                </a:hlinkClick>
              </a:rPr>
              <a:t>https://mhdo.maine.gov/portal/Home/Contact</a:t>
            </a:r>
            <a:r>
              <a:rPr lang="en-US" dirty="0">
                <a:solidFill>
                  <a:schemeClr val="tx1"/>
                </a:solidFill>
                <a:latin typeface="Aptos"/>
              </a:rPr>
              <a:t>  </a:t>
            </a:r>
          </a:p>
          <a:p>
            <a:pPr marL="383540" lvl="2" indent="0">
              <a:lnSpc>
                <a:spcPct val="100000"/>
              </a:lnSpc>
              <a:spcBef>
                <a:spcPts val="0"/>
              </a:spcBef>
              <a:spcAft>
                <a:spcPts val="0"/>
              </a:spcAft>
              <a:buNone/>
            </a:pPr>
            <a:r>
              <a:rPr lang="en-US" b="1" dirty="0">
                <a:solidFill>
                  <a:schemeClr val="tx1"/>
                </a:solidFill>
                <a:latin typeface="Aptos"/>
              </a:rPr>
              <a:t>Email:</a:t>
            </a:r>
            <a:r>
              <a:rPr lang="en-US" dirty="0">
                <a:solidFill>
                  <a:schemeClr val="tx1"/>
                </a:solidFill>
                <a:latin typeface="Aptos"/>
              </a:rPr>
              <a:t> </a:t>
            </a:r>
            <a:r>
              <a:rPr lang="en-US" dirty="0">
                <a:solidFill>
                  <a:schemeClr val="tx1"/>
                </a:solidFill>
                <a:latin typeface="Aptos"/>
                <a:hlinkClick r:id="rId3">
                  <a:extLst>
                    <a:ext uri="{A12FA001-AC4F-418D-AE19-62706E023703}">
                      <ahyp:hlinkClr xmlns:ahyp="http://schemas.microsoft.com/office/drawing/2018/hyperlinkcolor" val="tx"/>
                    </a:ext>
                  </a:extLst>
                </a:hlinkClick>
              </a:rPr>
              <a:t>mhdohelp@hsri.org</a:t>
            </a:r>
            <a:r>
              <a:rPr lang="en-US" dirty="0">
                <a:solidFill>
                  <a:schemeClr val="tx1"/>
                </a:solidFill>
                <a:latin typeface="Aptos"/>
              </a:rPr>
              <a:t>  </a:t>
            </a:r>
          </a:p>
          <a:p>
            <a:pPr marL="383540" lvl="2" indent="0">
              <a:lnSpc>
                <a:spcPct val="100000"/>
              </a:lnSpc>
              <a:spcBef>
                <a:spcPts val="0"/>
              </a:spcBef>
              <a:spcAft>
                <a:spcPts val="0"/>
              </a:spcAft>
              <a:buNone/>
            </a:pPr>
            <a:r>
              <a:rPr lang="en-US" b="1" dirty="0">
                <a:solidFill>
                  <a:schemeClr val="tx1"/>
                </a:solidFill>
                <a:latin typeface="Aptos"/>
              </a:rPr>
              <a:t>Phone: </a:t>
            </a:r>
            <a:r>
              <a:rPr lang="en-US" dirty="0">
                <a:solidFill>
                  <a:schemeClr val="tx1"/>
                </a:solidFill>
                <a:latin typeface="Aptos"/>
              </a:rPr>
              <a:t>(866) 451-5876</a:t>
            </a:r>
          </a:p>
          <a:p>
            <a:pPr marL="200660" lvl="1" indent="0">
              <a:lnSpc>
                <a:spcPct val="150000"/>
              </a:lnSpc>
              <a:spcBef>
                <a:spcPts val="0"/>
              </a:spcBef>
              <a:spcAft>
                <a:spcPts val="0"/>
              </a:spcAft>
              <a:buNone/>
            </a:pPr>
            <a:endParaRPr lang="en-US" sz="2000" b="1" dirty="0">
              <a:solidFill>
                <a:srgbClr val="6C9D97"/>
              </a:solidFill>
              <a:latin typeface="Aptos"/>
            </a:endParaRPr>
          </a:p>
          <a:p>
            <a:pPr marL="200660" lvl="1" indent="0">
              <a:lnSpc>
                <a:spcPct val="150000"/>
              </a:lnSpc>
              <a:spcBef>
                <a:spcPts val="0"/>
              </a:spcBef>
              <a:spcAft>
                <a:spcPts val="0"/>
              </a:spcAft>
              <a:buNone/>
            </a:pPr>
            <a:r>
              <a:rPr lang="en-US" sz="2000" b="1" dirty="0">
                <a:solidFill>
                  <a:srgbClr val="6C9D97"/>
                </a:solidFill>
                <a:latin typeface="Aptos"/>
              </a:rPr>
              <a:t>Reporting of Rule Chapter 340 Data:</a:t>
            </a:r>
          </a:p>
          <a:p>
            <a:pPr marL="200660" lvl="1" indent="0">
              <a:lnSpc>
                <a:spcPct val="100000"/>
              </a:lnSpc>
              <a:spcBef>
                <a:spcPts val="0"/>
              </a:spcBef>
              <a:spcAft>
                <a:spcPts val="0"/>
              </a:spcAft>
              <a:buNone/>
            </a:pPr>
            <a:r>
              <a:rPr lang="en-US" sz="2000" dirty="0">
                <a:solidFill>
                  <a:schemeClr val="tx1"/>
                </a:solidFill>
                <a:latin typeface="Aptos"/>
              </a:rPr>
              <a:t>If you have questions about the requirements of Rule Chapter 340, please contact: </a:t>
            </a:r>
          </a:p>
          <a:p>
            <a:pPr marL="383540" lvl="2" indent="0">
              <a:lnSpc>
                <a:spcPct val="100000"/>
              </a:lnSpc>
              <a:spcBef>
                <a:spcPts val="0"/>
              </a:spcBef>
              <a:spcAft>
                <a:spcPts val="0"/>
              </a:spcAft>
              <a:buNone/>
            </a:pPr>
            <a:r>
              <a:rPr lang="en-US" sz="2000" b="1" dirty="0">
                <a:solidFill>
                  <a:schemeClr val="tx1"/>
                </a:solidFill>
                <a:latin typeface="Aptos"/>
              </a:rPr>
              <a:t>Debra Dodge, </a:t>
            </a:r>
            <a:r>
              <a:rPr lang="en-US" sz="2000" dirty="0">
                <a:solidFill>
                  <a:schemeClr val="tx1"/>
                </a:solidFill>
                <a:latin typeface="Aptos"/>
              </a:rPr>
              <a:t>Comprehensive Health Planner II, Maine Health Data Organization</a:t>
            </a:r>
            <a:endParaRPr lang="en-US" sz="2000" b="1" dirty="0">
              <a:solidFill>
                <a:schemeClr val="tx1"/>
              </a:solidFill>
              <a:latin typeface="Aptos"/>
            </a:endParaRPr>
          </a:p>
          <a:p>
            <a:pPr marL="383540" lvl="2" indent="0">
              <a:lnSpc>
                <a:spcPct val="100000"/>
              </a:lnSpc>
              <a:spcBef>
                <a:spcPts val="0"/>
              </a:spcBef>
              <a:spcAft>
                <a:spcPts val="0"/>
              </a:spcAft>
              <a:buNone/>
            </a:pPr>
            <a:r>
              <a:rPr lang="en-US" sz="2000" b="1" dirty="0">
                <a:solidFill>
                  <a:schemeClr val="tx1"/>
                </a:solidFill>
                <a:latin typeface="Aptos"/>
              </a:rPr>
              <a:t>Email: </a:t>
            </a:r>
            <a:r>
              <a:rPr lang="en-US" dirty="0">
                <a:solidFill>
                  <a:schemeClr val="tx1"/>
                </a:solidFill>
                <a:latin typeface="Aptos"/>
                <a:hlinkClick r:id="rId4">
                  <a:extLst>
                    <a:ext uri="{A12FA001-AC4F-418D-AE19-62706E023703}">
                      <ahyp:hlinkClr xmlns:ahyp="http://schemas.microsoft.com/office/drawing/2018/hyperlinkcolor" val="tx"/>
                    </a:ext>
                  </a:extLst>
                </a:hlinkClick>
              </a:rPr>
              <a:t>Debra.J.Dodge@maine.gov</a:t>
            </a:r>
            <a:r>
              <a:rPr lang="en-US" dirty="0">
                <a:solidFill>
                  <a:schemeClr val="tx1"/>
                </a:solidFill>
                <a:latin typeface="Aptos"/>
              </a:rPr>
              <a:t> </a:t>
            </a:r>
          </a:p>
          <a:p>
            <a:pPr marL="383540" lvl="2" indent="0">
              <a:lnSpc>
                <a:spcPct val="100000"/>
              </a:lnSpc>
              <a:spcBef>
                <a:spcPts val="0"/>
              </a:spcBef>
              <a:spcAft>
                <a:spcPts val="0"/>
              </a:spcAft>
              <a:buNone/>
            </a:pPr>
            <a:r>
              <a:rPr lang="en-US" b="1" dirty="0">
                <a:solidFill>
                  <a:schemeClr val="tx1"/>
                </a:solidFill>
                <a:latin typeface="Aptos"/>
              </a:rPr>
              <a:t>Phone: </a:t>
            </a:r>
            <a:r>
              <a:rPr lang="en-US" dirty="0">
                <a:solidFill>
                  <a:schemeClr val="tx1"/>
                </a:solidFill>
                <a:latin typeface="Aptos"/>
              </a:rPr>
              <a:t>(207) 287-6722</a:t>
            </a:r>
          </a:p>
          <a:p>
            <a:pPr marL="0" indent="0">
              <a:lnSpc>
                <a:spcPct val="150000"/>
              </a:lnSpc>
              <a:buNone/>
            </a:pPr>
            <a:endParaRPr lang="en-US" spc="-50" dirty="0">
              <a:solidFill>
                <a:schemeClr val="tx1"/>
              </a:solidFill>
              <a:latin typeface="Georgia"/>
              <a:ea typeface="+mj-ea"/>
              <a:cs typeface="+mj-cs"/>
            </a:endParaRPr>
          </a:p>
        </p:txBody>
      </p:sp>
      <p:sp>
        <p:nvSpPr>
          <p:cNvPr id="4" name="Footer Placeholder 3">
            <a:extLst>
              <a:ext uri="{FF2B5EF4-FFF2-40B4-BE49-F238E27FC236}">
                <a16:creationId xmlns:a16="http://schemas.microsoft.com/office/drawing/2014/main" id="{6D962222-8D30-5434-8742-19729C042F3C}"/>
              </a:ext>
            </a:extLst>
          </p:cNvPr>
          <p:cNvSpPr>
            <a:spLocks noGrp="1"/>
          </p:cNvSpPr>
          <p:nvPr>
            <p:ph type="ftr" sz="quarter" idx="11"/>
          </p:nvPr>
        </p:nvSpPr>
        <p:spPr/>
        <p:txBody>
          <a:bodyPr/>
          <a:lstStyle/>
          <a:p>
            <a:r>
              <a:rPr lang="en-US"/>
              <a:t>Maine health data organization</a:t>
            </a:r>
            <a:endParaRPr lang="en-US" dirty="0"/>
          </a:p>
        </p:txBody>
      </p:sp>
      <p:sp>
        <p:nvSpPr>
          <p:cNvPr id="5" name="Slide Number Placeholder 4">
            <a:extLst>
              <a:ext uri="{FF2B5EF4-FFF2-40B4-BE49-F238E27FC236}">
                <a16:creationId xmlns:a16="http://schemas.microsoft.com/office/drawing/2014/main" id="{DEC9FFF8-A80A-33A3-39D2-BFBBBE04B35A}"/>
              </a:ext>
            </a:extLst>
          </p:cNvPr>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3351678018"/>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Custom Design">
  <a:themeElements>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81FB75B8BD97408BC6D03F54B30DD5" ma:contentTypeVersion="14" ma:contentTypeDescription="Create a new document." ma:contentTypeScope="" ma:versionID="8c135a7691e271d2df7a0c01cf468028">
  <xsd:schema xmlns:xsd="http://www.w3.org/2001/XMLSchema" xmlns:xs="http://www.w3.org/2001/XMLSchema" xmlns:p="http://schemas.microsoft.com/office/2006/metadata/properties" xmlns:ns2="e1940111-5f7f-4234-b7dc-021ce6299816" xmlns:ns3="9195e6ab-3959-45d2-8290-9f4e3b2d6307" targetNamespace="http://schemas.microsoft.com/office/2006/metadata/properties" ma:root="true" ma:fieldsID="b530cc956a9454b511c88b9b74f4eb29" ns2:_="" ns3:_="">
    <xsd:import namespace="e1940111-5f7f-4234-b7dc-021ce6299816"/>
    <xsd:import namespace="9195e6ab-3959-45d2-8290-9f4e3b2d630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940111-5f7f-4234-b7dc-021ce62998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89ec7369-dda0-4b84-8af0-ae2f1131efa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95e6ab-3959-45d2-8290-9f4e3b2d630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d8f9f1-01ac-4551-9e56-5b1510eff86a}" ma:internalName="TaxCatchAll" ma:showField="CatchAllData" ma:web="9195e6ab-3959-45d2-8290-9f4e3b2d63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195e6ab-3959-45d2-8290-9f4e3b2d6307" xsi:nil="true"/>
    <lcf76f155ced4ddcb4097134ff3c332f xmlns="e1940111-5f7f-4234-b7dc-021ce629981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C0AA16-0A74-482C-B09C-CB71517D5180}"/>
</file>

<file path=customXml/itemProps2.xml><?xml version="1.0" encoding="utf-8"?>
<ds:datastoreItem xmlns:ds="http://schemas.openxmlformats.org/officeDocument/2006/customXml" ds:itemID="{7F6FDC4F-32CE-4025-94F1-A4DA19BC6448}">
  <ds:schemaRef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purl.org/dc/elements/1.1/"/>
    <ds:schemaRef ds:uri="8fe2067a-31b0-458f-a81b-54502c5a278d"/>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D1CB3BA1-9D7F-4CE1-9FB7-41F0141240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20667</TotalTime>
  <Words>1002</Words>
  <Application>Microsoft Office PowerPoint</Application>
  <PresentationFormat>Widescreen</PresentationFormat>
  <Paragraphs>87</Paragraphs>
  <Slides>9</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Aptos</vt:lpstr>
      <vt:lpstr>Arial</vt:lpstr>
      <vt:lpstr>Arial Black</vt:lpstr>
      <vt:lpstr>Arial Narrow</vt:lpstr>
      <vt:lpstr>Calibri</vt:lpstr>
      <vt:lpstr>Calibri Light</vt:lpstr>
      <vt:lpstr>Georgia</vt:lpstr>
      <vt:lpstr>Retrospect</vt:lpstr>
      <vt:lpstr>Custom Design</vt:lpstr>
      <vt:lpstr>Chapter 340, Uniform Reporting System for Reporting 340B Drug Program Data Sets </vt:lpstr>
      <vt:lpstr>Maine Health Data Organization (MHDO)</vt:lpstr>
      <vt:lpstr>Purpose</vt:lpstr>
      <vt:lpstr>MHDO Hospital Data Sets</vt:lpstr>
      <vt:lpstr>Public Law 2023, Chapter 276, An Act to Increase Transparency Regarding Certain Drug Pricing Programs</vt:lpstr>
      <vt:lpstr>   MHDO Hospital Data Portal https://mhdo.maine.gov </vt:lpstr>
      <vt:lpstr>First Annual Submission of Data</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dc:title>
  <dc:creator>Melissa Hillmyer</dc:creator>
  <cp:lastModifiedBy>Bonsant, Kimberly</cp:lastModifiedBy>
  <cp:revision>151</cp:revision>
  <cp:lastPrinted>2022-04-13T12:06:18Z</cp:lastPrinted>
  <dcterms:created xsi:type="dcterms:W3CDTF">2020-06-02T04:02:18Z</dcterms:created>
  <dcterms:modified xsi:type="dcterms:W3CDTF">2025-01-28T15:34:03Z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0x0101002681FB75B8BD97408BC6D03F54B30DD5</vt:lpwstr>
  </property>
</Properties>
</file>