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3"/>
  </p:notesMasterIdLst>
  <p:sldIdLst>
    <p:sldId id="256" r:id="rId5"/>
    <p:sldId id="269" r:id="rId6"/>
    <p:sldId id="268" r:id="rId7"/>
    <p:sldId id="284" r:id="rId8"/>
    <p:sldId id="257" r:id="rId9"/>
    <p:sldId id="259" r:id="rId10"/>
    <p:sldId id="267" r:id="rId11"/>
    <p:sldId id="279" r:id="rId12"/>
    <p:sldId id="281" r:id="rId13"/>
    <p:sldId id="280" r:id="rId14"/>
    <p:sldId id="266" r:id="rId15"/>
    <p:sldId id="282" r:id="rId16"/>
    <p:sldId id="283" r:id="rId17"/>
    <p:sldId id="276" r:id="rId18"/>
    <p:sldId id="277" r:id="rId19"/>
    <p:sldId id="261" r:id="rId20"/>
    <p:sldId id="285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g, Kimberly" initials="WK" lastIdx="10" clrIdx="0">
    <p:extLst>
      <p:ext uri="{19B8F6BF-5375-455C-9EA6-DF929625EA0E}">
        <p15:presenceInfo xmlns:p15="http://schemas.microsoft.com/office/powerpoint/2012/main" userId="S-1-5-21-4241590797-1299073551-2511459964-7237" providerId="AD"/>
      </p:ext>
    </p:extLst>
  </p:cmAuthor>
  <p:cmAuthor id="2" name="Ray Rodriguez" initials="RR" lastIdx="1" clrIdx="1">
    <p:extLst>
      <p:ext uri="{19B8F6BF-5375-455C-9EA6-DF929625EA0E}">
        <p15:presenceInfo xmlns:p15="http://schemas.microsoft.com/office/powerpoint/2012/main" userId="Ray Rodriguez" providerId="None"/>
      </p:ext>
    </p:extLst>
  </p:cmAuthor>
  <p:cmAuthor id="3" name="Kate Mullins" initials="KM" lastIdx="6" clrIdx="2">
    <p:extLst>
      <p:ext uri="{19B8F6BF-5375-455C-9EA6-DF929625EA0E}">
        <p15:presenceInfo xmlns:p15="http://schemas.microsoft.com/office/powerpoint/2012/main" userId="Kate Mullins" providerId="None"/>
      </p:ext>
    </p:extLst>
  </p:cmAuthor>
  <p:cmAuthor id="4" name="Harrington, Karynlee" initials="HK" lastIdx="1" clrIdx="3">
    <p:extLst>
      <p:ext uri="{19B8F6BF-5375-455C-9EA6-DF929625EA0E}">
        <p15:presenceInfo xmlns:p15="http://schemas.microsoft.com/office/powerpoint/2012/main" userId="S-1-5-21-4241590797-1299073551-2511459964-9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F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70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721D-FE74-4937-AFA3-EDEA76864D15}" type="datetimeFigureOut">
              <a:rPr lang="en-US" smtClean="0"/>
              <a:t>10/24/2018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3529E-598B-4780-B315-0810095E5A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163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3529E-598B-4780-B315-0810095E5A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49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F8321-C156-4961-8963-3387FA270D11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D607E-D0B0-466F-8593-A5BE1B2742E0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7074-05FA-4867-89BF-54E361F31081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9814"/>
            <a:ext cx="10115202" cy="3829279"/>
          </a:xfrm>
        </p:spPr>
        <p:txBody>
          <a:bodyPr/>
          <a:lstStyle>
            <a:lvl1pPr>
              <a:defRPr sz="3400"/>
            </a:lvl1pPr>
            <a:lvl2pPr>
              <a:defRPr sz="2400">
                <a:solidFill>
                  <a:schemeClr val="accent3">
                    <a:lumMod val="75000"/>
                  </a:schemeClr>
                </a:solidFill>
              </a:defRPr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F6D-28C8-4E33-8AA3-EF40A74D8222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334EF-60EA-461B-A053-0403FA19CEB6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197703"/>
            <a:ext cx="10058400" cy="1450757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8D51-6C89-4C56-A351-FE9EED2B374A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67F9F-A094-42FE-9926-F301820A79A5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A47A1-2A73-4359-86CF-D841532A0198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6061-F60C-460B-B6AC-722A8BDB3C5D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2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600" b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DE8012-8B75-447F-8E54-C7ECFCB98E9D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CC381-7308-4E1D-9747-A157E6AE3304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B507AED-9B59-4F64-810D-A41512334C6B}" type="datetime1">
              <a:rPr lang="en-US" smtClean="0"/>
              <a:t>10/24/2018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hdo.maine.gov/financial_data_submitters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ebra.j.dodge@maine.gov" TargetMode="External"/><Relationship Id="rId2" Type="http://schemas.openxmlformats.org/officeDocument/2006/relationships/hyperlink" Target="mailto:mhdohelp@hsri.or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hdo.maine.gov/hospital_portal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portal@mhdo.maine.go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3848986"/>
            <a:ext cx="10058400" cy="1072149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Chapter 300 Financial Data Submission Portal</a:t>
            </a:r>
            <a:r>
              <a:rPr lang="en-US" dirty="0"/>
              <a:t>  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046083"/>
            <a:ext cx="10058400" cy="1143000"/>
          </a:xfrm>
        </p:spPr>
        <p:txBody>
          <a:bodyPr/>
          <a:lstStyle/>
          <a:p>
            <a:r>
              <a:rPr lang="en-US" dirty="0"/>
              <a:t>October 23,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7709" y="904601"/>
            <a:ext cx="3427886" cy="10315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7280" y="1936191"/>
            <a:ext cx="10058400" cy="415724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0985A4-DF55-4C21-B27F-188A46A04AFA}"/>
              </a:ext>
            </a:extLst>
          </p:cNvPr>
          <p:cNvSpPr txBox="1"/>
          <p:nvPr/>
        </p:nvSpPr>
        <p:spPr>
          <a:xfrm>
            <a:off x="7582138" y="3973865"/>
            <a:ext cx="4535424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Participant Reminders: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mute your 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submit your questions via webinar Chat feature.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address as many questions as possible at the end of today’s webinar. For those questions we are unable to get to answers will be distributed to the group</a:t>
            </a:r>
          </a:p>
        </p:txBody>
      </p:sp>
    </p:spTree>
    <p:extLst>
      <p:ext uri="{BB962C8B-B14F-4D97-AF65-F5344CB8AC3E}">
        <p14:creationId xmlns:p14="http://schemas.microsoft.com/office/powerpoint/2010/main" val="1320871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765F-D4E1-4189-9C09-09EF781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5E80-5411-434C-A28C-4FF8D2E6D17C}"/>
              </a:ext>
            </a:extLst>
          </p:cNvPr>
          <p:cNvSpPr/>
          <p:nvPr/>
        </p:nvSpPr>
        <p:spPr>
          <a:xfrm>
            <a:off x="1294029" y="2030345"/>
            <a:ext cx="3982821" cy="415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11"/>
            </a:pPr>
            <a:r>
              <a:rPr lang="en-US" sz="2400" dirty="0">
                <a:solidFill>
                  <a:srgbClr val="1F5FA0"/>
                </a:solidFill>
              </a:rPr>
              <a:t>Click the “</a:t>
            </a:r>
            <a:r>
              <a:rPr lang="en-US" sz="2400" u="sng" dirty="0">
                <a:solidFill>
                  <a:srgbClr val="1F5FA0"/>
                </a:solidFill>
              </a:rPr>
              <a:t>Submit</a:t>
            </a:r>
            <a:r>
              <a:rPr lang="en-US" sz="2400" dirty="0">
                <a:solidFill>
                  <a:srgbClr val="1F5FA0"/>
                </a:solidFill>
              </a:rPr>
              <a:t>” button when all required fields are complete and you are ready for MHDO to review your submission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11"/>
            </a:pPr>
            <a:r>
              <a:rPr lang="en-US" sz="2400" dirty="0">
                <a:solidFill>
                  <a:srgbClr val="1F5FA0"/>
                </a:solidFill>
              </a:rPr>
              <a:t>If issues are detected by the validations, a message will be displayed indicating which lines need to be corrected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6FDA9-BFEE-4894-B838-A8FD50E05309}"/>
              </a:ext>
            </a:extLst>
          </p:cNvPr>
          <p:cNvSpPr txBox="1">
            <a:spLocks/>
          </p:cNvSpPr>
          <p:nvPr/>
        </p:nvSpPr>
        <p:spPr>
          <a:xfrm>
            <a:off x="1097279" y="350393"/>
            <a:ext cx="10115203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095560-55A4-45B3-88E4-065D109E94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67400" y="2030345"/>
            <a:ext cx="5543550" cy="344805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5A74C83-BE29-467D-8FB7-2ADB9899283F}"/>
              </a:ext>
            </a:extLst>
          </p:cNvPr>
          <p:cNvCxnSpPr/>
          <p:nvPr/>
        </p:nvCxnSpPr>
        <p:spPr>
          <a:xfrm>
            <a:off x="5000625" y="3800475"/>
            <a:ext cx="1190625" cy="990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1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B5932-8E60-4ED3-9A97-408BEB07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Audited Financial Statement - File Naming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F1424-8472-4D9C-B7E7-1E73D7B9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This step is critical to the proper identification and attribution of financial data. The file name must be constructed using the following convention:</a:t>
            </a:r>
          </a:p>
          <a:p>
            <a:pPr algn="ctr"/>
            <a:r>
              <a:rPr lang="en-US" b="1" dirty="0"/>
              <a:t>FIN-XXXXXX-yyyy.pdf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b="1" dirty="0"/>
              <a:t>FIN</a:t>
            </a:r>
            <a:r>
              <a:rPr lang="en-US" dirty="0"/>
              <a:t> identifies the data submitted as financial data required by MHDO Chapter 300.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b="1" dirty="0"/>
              <a:t>XXXXXX</a:t>
            </a:r>
            <a:r>
              <a:rPr lang="en-US" dirty="0"/>
              <a:t> identify your hospital's MHDO ID number</a:t>
            </a:r>
            <a:r>
              <a:rPr lang="en-US" dirty="0">
                <a:solidFill>
                  <a:srgbClr val="1F5FA0"/>
                </a:solidFill>
              </a:rPr>
              <a:t>, which can be found on the Financial Data Page on the MHDO website. (A list of hospitals and their MHDO ID’s will be provided)</a:t>
            </a:r>
          </a:p>
          <a:p>
            <a:pPr marL="806958" lvl="1" indent="-514350">
              <a:buFont typeface="+mj-lt"/>
              <a:buAutoNum type="arabicPeriod"/>
            </a:pPr>
            <a:r>
              <a:rPr lang="en-US" b="1" dirty="0" err="1"/>
              <a:t>yyyy</a:t>
            </a:r>
            <a:r>
              <a:rPr lang="en-US" dirty="0"/>
              <a:t> specify the four-digit reporting year.</a:t>
            </a:r>
          </a:p>
          <a:p>
            <a:br>
              <a:rPr lang="en-US" dirty="0"/>
            </a:br>
            <a:r>
              <a:rPr lang="en-US" b="1" dirty="0"/>
              <a:t>Please note that the dashes ARE necessary and do not add spaces.</a:t>
            </a:r>
          </a:p>
          <a:p>
            <a:r>
              <a:rPr lang="en-US" dirty="0"/>
              <a:t>Example: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500" dirty="0"/>
              <a:t>FIN-123456-2018.pdf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42A2A98-CEA5-4A3B-A07A-4F4AA85191ED}"/>
              </a:ext>
            </a:extLst>
          </p:cNvPr>
          <p:cNvSpPr txBox="1">
            <a:spLocks/>
          </p:cNvSpPr>
          <p:nvPr/>
        </p:nvSpPr>
        <p:spPr>
          <a:xfrm>
            <a:off x="1097279" y="222797"/>
            <a:ext cx="10115203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804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765F-D4E1-4189-9C09-09EF781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5E80-5411-434C-A28C-4FF8D2E6D17C}"/>
              </a:ext>
            </a:extLst>
          </p:cNvPr>
          <p:cNvSpPr/>
          <p:nvPr/>
        </p:nvSpPr>
        <p:spPr>
          <a:xfrm>
            <a:off x="1294029" y="2030345"/>
            <a:ext cx="970393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13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To upload the Audited Financial Statement (AFS) for the year click “</a:t>
            </a:r>
            <a:r>
              <a:rPr lang="en-US" sz="2400" u="sng" dirty="0">
                <a:solidFill>
                  <a:srgbClr val="297FD5">
                    <a:lumMod val="75000"/>
                  </a:srgbClr>
                </a:solidFill>
              </a:rPr>
              <a:t>Upload AFS</a:t>
            </a: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”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6FDA9-BFEE-4894-B838-A8FD50E05309}"/>
              </a:ext>
            </a:extLst>
          </p:cNvPr>
          <p:cNvSpPr txBox="1">
            <a:spLocks/>
          </p:cNvSpPr>
          <p:nvPr/>
        </p:nvSpPr>
        <p:spPr>
          <a:xfrm>
            <a:off x="1097279" y="350393"/>
            <a:ext cx="10115203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6F6096-6A29-43AE-9BAB-B59BD370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24" y="3213837"/>
            <a:ext cx="11747952" cy="155197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DC7900-46E5-43D3-883B-4820FBA5193F}"/>
              </a:ext>
            </a:extLst>
          </p:cNvPr>
          <p:cNvCxnSpPr/>
          <p:nvPr/>
        </p:nvCxnSpPr>
        <p:spPr>
          <a:xfrm>
            <a:off x="11610363" y="2861319"/>
            <a:ext cx="0" cy="15177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34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765F-D4E1-4189-9C09-09EF781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5E80-5411-434C-A28C-4FF8D2E6D17C}"/>
              </a:ext>
            </a:extLst>
          </p:cNvPr>
          <p:cNvSpPr/>
          <p:nvPr/>
        </p:nvSpPr>
        <p:spPr>
          <a:xfrm>
            <a:off x="1294029" y="2030345"/>
            <a:ext cx="458665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14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Click “</a:t>
            </a:r>
            <a:r>
              <a:rPr lang="en-US" sz="2400" u="sng" dirty="0">
                <a:solidFill>
                  <a:srgbClr val="297FD5">
                    <a:lumMod val="75000"/>
                  </a:srgbClr>
                </a:solidFill>
              </a:rPr>
              <a:t>Choose file</a:t>
            </a: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” and navigate to the file you are going to upload</a:t>
            </a:r>
          </a:p>
          <a:p>
            <a:pPr marL="201168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</a:pPr>
            <a:endParaRPr lang="en-US" sz="2400" dirty="0">
              <a:solidFill>
                <a:srgbClr val="297FD5">
                  <a:lumMod val="75000"/>
                </a:srgbClr>
              </a:solidFill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15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Click “</a:t>
            </a:r>
            <a:r>
              <a:rPr lang="en-US" sz="2400" u="sng" dirty="0">
                <a:solidFill>
                  <a:srgbClr val="297FD5">
                    <a:lumMod val="75000"/>
                  </a:srgbClr>
                </a:solidFill>
              </a:rPr>
              <a:t>Upload</a:t>
            </a: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” to upload the file</a:t>
            </a:r>
          </a:p>
          <a:p>
            <a:pPr marL="201168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</a:pPr>
            <a:endParaRPr lang="en-US" sz="2400" dirty="0">
              <a:solidFill>
                <a:srgbClr val="297FD5">
                  <a:lumMod val="75000"/>
                </a:srgbClr>
              </a:solidFill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16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You should get success or failure messages indicating whether transmission of the file was successful</a:t>
            </a:r>
            <a:endParaRPr lang="en-US" sz="2400" strike="sngStrike" dirty="0">
              <a:solidFill>
                <a:srgbClr val="297FD5">
                  <a:lumMod val="75000"/>
                </a:srgb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6FDA9-BFEE-4894-B838-A8FD50E05309}"/>
              </a:ext>
            </a:extLst>
          </p:cNvPr>
          <p:cNvSpPr txBox="1">
            <a:spLocks/>
          </p:cNvSpPr>
          <p:nvPr/>
        </p:nvSpPr>
        <p:spPr>
          <a:xfrm>
            <a:off x="1097279" y="350393"/>
            <a:ext cx="10115203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BE69A7-5A58-41FE-8401-9D3973192D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14730" y="1864940"/>
            <a:ext cx="5943600" cy="1589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74C40B-DBDF-4B9C-9CFC-13EC88D1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30" y="3871308"/>
            <a:ext cx="5494963" cy="23476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23FDA28-F41B-4EA0-BE2A-6D5B9BBABEAC}"/>
              </a:ext>
            </a:extLst>
          </p:cNvPr>
          <p:cNvCxnSpPr>
            <a:cxnSpLocks/>
          </p:cNvCxnSpPr>
          <p:nvPr/>
        </p:nvCxnSpPr>
        <p:spPr>
          <a:xfrm>
            <a:off x="5427677" y="2776756"/>
            <a:ext cx="587053" cy="3561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662E4E-3B51-4910-A12A-2171C10A1079}"/>
              </a:ext>
            </a:extLst>
          </p:cNvPr>
          <p:cNvCxnSpPr>
            <a:cxnSpLocks/>
          </p:cNvCxnSpPr>
          <p:nvPr/>
        </p:nvCxnSpPr>
        <p:spPr>
          <a:xfrm>
            <a:off x="5108895" y="4412609"/>
            <a:ext cx="987105" cy="14429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553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15926D-65C3-417D-B818-2BFB19F4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Portal Demonstration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EC511-8AB9-4D70-87FF-4502995B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769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" lvl="1" indent="-9144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800" cap="small" dirty="0">
                <a:solidFill>
                  <a:schemeClr val="accent3"/>
                </a:solidFill>
              </a:rPr>
              <a:t>MHDO Website Hospital Financial Data Page</a:t>
            </a:r>
          </a:p>
          <a:p>
            <a:pPr marL="201168" lvl="1" indent="0">
              <a:lnSpc>
                <a:spcPct val="100000"/>
              </a:lnSpc>
              <a:buNone/>
            </a:pPr>
            <a:r>
              <a:rPr lang="en-US" u="sng" dirty="0">
                <a:hlinkClick r:id="rId2"/>
              </a:rPr>
              <a:t>https://mhdo.maine.gov/financial_data_submitters.htm</a:t>
            </a:r>
            <a:endParaRPr lang="en-US" u="sng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Today’s webinar has been recorded and will be made available by the end of the month.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Submission information and updates are posted on the website.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410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39814"/>
            <a:ext cx="10040983" cy="3829279"/>
          </a:xfrm>
        </p:spPr>
        <p:txBody>
          <a:bodyPr>
            <a:normAutofit/>
          </a:bodyPr>
          <a:lstStyle/>
          <a:p>
            <a:r>
              <a:rPr lang="en-US" sz="2800" cap="small" dirty="0">
                <a:solidFill>
                  <a:schemeClr val="accent3"/>
                </a:solidFill>
              </a:rPr>
              <a:t>Technical Support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 MHDO Help Desk is available for any technical/system issue you may encounter. Support is available during regular business hours (8 a.m. – 5 p.m. EST, Monday – Friday).  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Email: 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mhdohelp@hsri.org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cap="small" dirty="0">
                <a:solidFill>
                  <a:schemeClr val="accent3"/>
                </a:solidFill>
              </a:rPr>
              <a:t>Compliance and Completing Forms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Questions relating to completion of the forms, deadlines for submissions, or extension requests can be directed to Debra Dodge </a:t>
            </a:r>
            <a:r>
              <a:rPr lang="en-US" dirty="0">
                <a:hlinkClick r:id="rId3"/>
              </a:rPr>
              <a:t>debra.j.dodge@maine.gov</a:t>
            </a:r>
            <a:r>
              <a:rPr lang="en-US" dirty="0"/>
              <a:t>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CE482DC-2269-4F26-9D2A-7E44B1A4CD8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31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115203" cy="1450757"/>
          </a:xfrm>
        </p:spPr>
        <p:txBody>
          <a:bodyPr/>
          <a:lstStyle/>
          <a:p>
            <a:r>
              <a:rPr lang="en-US" dirty="0"/>
              <a:t>Hospital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39814"/>
            <a:ext cx="10040983" cy="38292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list of hospitals, parent entities, and their MHDO IDs will be provided in the coming weeks.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4CE482DC-2269-4F26-9D2A-7E44B1A4CD8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6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90C6D-926D-4396-8A6F-D1FE0317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 &amp; 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E9FAC6-000B-441E-81F9-6B740C3B9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5943F-028D-4209-BBE8-16EC0020F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DB3871-C148-4F9F-AAD3-BF4A957EC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348" y="768531"/>
            <a:ext cx="5529050" cy="540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9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B5BFB-0759-47CF-ADAB-C41C65E1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2D5A6-1F24-429A-9FEB-DDBB82708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Welcome and Introductions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MHDO Transformation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New On-Line Submission Portal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Review Registration and Data Submission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Portal Demonstrations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Questions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E2D11-5F33-4323-BEA4-7540EAD4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5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8E7F-ABC2-486F-B470-37A8D1B7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of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20417-4625-4F8B-A925-733C39E1D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MHDO is streamlining the submission of Chapter 300 Hospital Financial Data from a workbook submitted via email to an online portal.</a:t>
            </a:r>
          </a:p>
          <a:p>
            <a:pPr marL="201168" lvl="1" indent="0">
              <a:buNone/>
            </a:pPr>
            <a:endParaRPr lang="en-US" b="1" dirty="0"/>
          </a:p>
          <a:p>
            <a:pPr marL="201168" lvl="1" indent="0">
              <a:buNone/>
            </a:pPr>
            <a:r>
              <a:rPr lang="en-US" b="1" dirty="0"/>
              <a:t>The primary benefits of this transition are:</a:t>
            </a:r>
          </a:p>
          <a:p>
            <a:pPr lvl="3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submission of data is more secure;</a:t>
            </a:r>
          </a:p>
          <a:p>
            <a:pPr lvl="3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sorted more efficiently;</a:t>
            </a:r>
          </a:p>
          <a:p>
            <a:pPr lvl="3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availability of historical hospital submissions, including audited financial statements;</a:t>
            </a:r>
          </a:p>
          <a:p>
            <a:pPr lvl="3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quicker turnaround of annual reports;</a:t>
            </a:r>
          </a:p>
          <a:p>
            <a:pPr lvl="3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ability to generate </a:t>
            </a:r>
            <a:r>
              <a:rPr lang="en-US" sz="1500" dirty="0" err="1">
                <a:solidFill>
                  <a:schemeClr val="tx1"/>
                </a:solidFill>
              </a:rPr>
              <a:t>adhoc</a:t>
            </a:r>
            <a:r>
              <a:rPr lang="en-US" sz="1500" dirty="0">
                <a:solidFill>
                  <a:schemeClr val="tx1"/>
                </a:solidFill>
              </a:rPr>
              <a:t> reports for hospital planning purposes and;</a:t>
            </a:r>
          </a:p>
          <a:p>
            <a:pPr lvl="3">
              <a:lnSpc>
                <a:spcPct val="100000"/>
              </a:lnSpc>
            </a:pPr>
            <a:r>
              <a:rPr lang="en-US" sz="1500" dirty="0">
                <a:solidFill>
                  <a:schemeClr val="tx1"/>
                </a:solidFill>
              </a:rPr>
              <a:t>ability to generate reports for long term financial data analysis.</a:t>
            </a:r>
          </a:p>
          <a:p>
            <a:pPr marL="384048" lvl="2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7251A-CA21-4C30-9EC4-88BE9BF5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6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69F7-CD42-47FF-978A-E853F98BA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Overview of Transition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7F37C-9A65-4ED5-9430-4ADDC2A09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>
                <a:solidFill>
                  <a:schemeClr val="tx1"/>
                </a:solidFill>
              </a:rPr>
              <a:t>Starting with FY 2018 Financial data: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Data will be submitted through MHDO’s hospital portal via an online form.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Submissions will no longer be entered into excel workbooks and instead will be entered and validated through the online portal.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Audited Financial Statements will be uploaded through the portal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Go Live the week of November 19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3ED25-8016-4F21-A90C-E9B10BAA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24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New Portal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9814"/>
            <a:ext cx="6515631" cy="382927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MHDO Hospital Data Portal URL:</a:t>
            </a:r>
          </a:p>
          <a:p>
            <a:r>
              <a:rPr lang="en-US" sz="2800" dirty="0">
                <a:hlinkClick r:id="rId3"/>
              </a:rPr>
              <a:t>https://mhdo.maine.gov/hospital_portal/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CE530-6D0D-4A0F-819C-852980CF68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6811"/>
          <a:stretch/>
        </p:blipFill>
        <p:spPr>
          <a:xfrm>
            <a:off x="7865629" y="2039814"/>
            <a:ext cx="3346853" cy="342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654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935" y="1854747"/>
            <a:ext cx="9803440" cy="4348090"/>
          </a:xfrm>
        </p:spPr>
        <p:txBody>
          <a:bodyPr>
            <a:normAutofit/>
          </a:bodyPr>
          <a:lstStyle/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Person(s) who submit Chapter 300 data to the MHDO need user accounts.</a:t>
            </a: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FD5">
                    <a:lumMod val="75000"/>
                  </a:srgbClr>
                </a:solidFill>
              </a:rPr>
              <a:t>MHDO and HSRI will pre-register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97FD5">
                    <a:lumMod val="75000"/>
                  </a:srgbClr>
                </a:solidFill>
              </a:rPr>
              <a:t>Users will receive an email from </a:t>
            </a:r>
            <a:r>
              <a:rPr lang="en-US" dirty="0">
                <a:solidFill>
                  <a:srgbClr val="297FD5">
                    <a:lumMod val="75000"/>
                  </a:srgbClr>
                </a:solidFill>
                <a:hlinkClick r:id="rId2"/>
              </a:rPr>
              <a:t>portal@mhdo.maine.gov</a:t>
            </a:r>
            <a:r>
              <a:rPr lang="en-US" dirty="0">
                <a:solidFill>
                  <a:srgbClr val="297FD5">
                    <a:lumMod val="75000"/>
                  </a:srgbClr>
                </a:solidFill>
              </a:rPr>
              <a:t> with your username and temporary password</a:t>
            </a:r>
          </a:p>
          <a:p>
            <a:pPr marL="658368" lvl="1" indent="-457200">
              <a:buFont typeface="+mj-lt"/>
              <a:buAutoNum type="arabicPeriod"/>
            </a:pPr>
            <a:endParaRPr lang="en-US" dirty="0">
              <a:solidFill>
                <a:srgbClr val="297FD5">
                  <a:lumMod val="75000"/>
                </a:srgbClr>
              </a:solidFill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187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765F-D4E1-4189-9C09-09EF781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5E80-5411-434C-A28C-4FF8D2E6D17C}"/>
              </a:ext>
            </a:extLst>
          </p:cNvPr>
          <p:cNvSpPr/>
          <p:nvPr/>
        </p:nvSpPr>
        <p:spPr>
          <a:xfrm>
            <a:off x="1294029" y="2030345"/>
            <a:ext cx="9840696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Navigate to the Financial Data page link on the left, below your Hospital facility name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Click “</a:t>
            </a:r>
            <a:r>
              <a:rPr lang="en-US" sz="2400" u="sng" dirty="0">
                <a:solidFill>
                  <a:srgbClr val="297FD5">
                    <a:lumMod val="75000"/>
                  </a:srgbClr>
                </a:solidFill>
              </a:rPr>
              <a:t>Enter New Data</a:t>
            </a: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” 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Select the MHDO ID and Year you’re submitting for and Click “</a:t>
            </a:r>
            <a:r>
              <a:rPr lang="en-US" sz="2400" u="sng" dirty="0">
                <a:solidFill>
                  <a:srgbClr val="297FD5">
                    <a:lumMod val="75000"/>
                  </a:srgbClr>
                </a:solidFill>
              </a:rPr>
              <a:t>Add</a:t>
            </a: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”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6FDA9-BFEE-4894-B838-A8FD50E05309}"/>
              </a:ext>
            </a:extLst>
          </p:cNvPr>
          <p:cNvSpPr txBox="1">
            <a:spLocks/>
          </p:cNvSpPr>
          <p:nvPr/>
        </p:nvSpPr>
        <p:spPr>
          <a:xfrm>
            <a:off x="1097279" y="350393"/>
            <a:ext cx="10115203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75BF57-4C89-452C-9042-8AEF984949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43150" y="3933826"/>
            <a:ext cx="7557308" cy="221932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9DA424-DCE7-4F14-85A2-53FD4FEF6A56}"/>
              </a:ext>
            </a:extLst>
          </p:cNvPr>
          <p:cNvCxnSpPr/>
          <p:nvPr/>
        </p:nvCxnSpPr>
        <p:spPr>
          <a:xfrm>
            <a:off x="1294029" y="4752975"/>
            <a:ext cx="1249146" cy="657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60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765F-D4E1-4189-9C09-09EF781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5E80-5411-434C-A28C-4FF8D2E6D17C}"/>
              </a:ext>
            </a:extLst>
          </p:cNvPr>
          <p:cNvSpPr/>
          <p:nvPr/>
        </p:nvSpPr>
        <p:spPr>
          <a:xfrm>
            <a:off x="1294030" y="2030345"/>
            <a:ext cx="4925795" cy="431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4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Data from the previous year is automatically loaded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4"/>
            </a:pP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Complete the shaded fields for the selected year - Updates are saved </a:t>
            </a:r>
            <a:r>
              <a:rPr lang="en-US" sz="2400" i="1" dirty="0">
                <a:solidFill>
                  <a:srgbClr val="297FD5">
                    <a:lumMod val="75000"/>
                  </a:srgbClr>
                </a:solidFill>
              </a:rPr>
              <a:t>automatically 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4"/>
            </a:pPr>
            <a:r>
              <a:rPr lang="en-US" sz="2400" i="1" dirty="0">
                <a:solidFill>
                  <a:srgbClr val="297FD5">
                    <a:lumMod val="75000"/>
                  </a:srgbClr>
                </a:solidFill>
              </a:rPr>
              <a:t>Worksheets must be completed when an automated message appears.  You may also access the worksheets by clicking on the corresponding line </a:t>
            </a:r>
            <a:r>
              <a:rPr lang="en-US" sz="2400" dirty="0">
                <a:solidFill>
                  <a:srgbClr val="297FD5">
                    <a:lumMod val="75000"/>
                  </a:srgbClr>
                </a:solidFill>
              </a:rPr>
              <a:t> # (11, 21, 22, 33, 39, 95, 115, 126, 138).</a:t>
            </a:r>
          </a:p>
          <a:p>
            <a:pPr marL="201168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</a:pPr>
            <a:endParaRPr lang="en-US" sz="2400" i="1" dirty="0">
              <a:solidFill>
                <a:srgbClr val="297FD5">
                  <a:lumMod val="75000"/>
                </a:srgb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6FDA9-BFEE-4894-B838-A8FD50E05309}"/>
              </a:ext>
            </a:extLst>
          </p:cNvPr>
          <p:cNvSpPr txBox="1">
            <a:spLocks/>
          </p:cNvSpPr>
          <p:nvPr/>
        </p:nvSpPr>
        <p:spPr>
          <a:xfrm>
            <a:off x="1097279" y="350393"/>
            <a:ext cx="10115203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1F9FB-E965-4C41-9C23-7AD9EFD1A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825" y="2030345"/>
            <a:ext cx="5229225" cy="3685066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3434A6-1EAD-43C5-91F7-BDAEB6A39AB8}"/>
              </a:ext>
            </a:extLst>
          </p:cNvPr>
          <p:cNvCxnSpPr/>
          <p:nvPr/>
        </p:nvCxnSpPr>
        <p:spPr>
          <a:xfrm flipH="1">
            <a:off x="10668000" y="2457450"/>
            <a:ext cx="1276350" cy="9715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56C8FF-6542-44A6-9934-86B3A42F67C1}"/>
              </a:ext>
            </a:extLst>
          </p:cNvPr>
          <p:cNvCxnSpPr>
            <a:cxnSpLocks/>
          </p:cNvCxnSpPr>
          <p:nvPr/>
        </p:nvCxnSpPr>
        <p:spPr>
          <a:xfrm>
            <a:off x="6096000" y="3990975"/>
            <a:ext cx="666750" cy="190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2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C765F-D4E1-4189-9C09-09EF781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Submission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935E80-5411-434C-A28C-4FF8D2E6D17C}"/>
              </a:ext>
            </a:extLst>
          </p:cNvPr>
          <p:cNvSpPr/>
          <p:nvPr/>
        </p:nvSpPr>
        <p:spPr>
          <a:xfrm>
            <a:off x="1294030" y="2030345"/>
            <a:ext cx="4163795" cy="4161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b="1" dirty="0">
                <a:solidFill>
                  <a:srgbClr val="1F5FA0"/>
                </a:solidFill>
              </a:rPr>
              <a:t>Worksheets: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7"/>
            </a:pPr>
            <a:r>
              <a:rPr lang="en-US" sz="2000" dirty="0">
                <a:solidFill>
                  <a:srgbClr val="1F5FA0"/>
                </a:solidFill>
              </a:rPr>
              <a:t>Complete each row as needed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7"/>
            </a:pPr>
            <a:r>
              <a:rPr lang="en-US" sz="2000" dirty="0">
                <a:solidFill>
                  <a:srgbClr val="1F5FA0"/>
                </a:solidFill>
              </a:rPr>
              <a:t>Click “</a:t>
            </a:r>
            <a:r>
              <a:rPr lang="en-US" sz="2000" u="sng" dirty="0">
                <a:solidFill>
                  <a:srgbClr val="1F5FA0"/>
                </a:solidFill>
              </a:rPr>
              <a:t>Apply</a:t>
            </a:r>
            <a:r>
              <a:rPr lang="en-US" sz="2000" dirty="0">
                <a:solidFill>
                  <a:srgbClr val="1F5FA0"/>
                </a:solidFill>
              </a:rPr>
              <a:t>” to have the worksheet values applied to the appropriate Line on the template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7"/>
            </a:pPr>
            <a:r>
              <a:rPr lang="en-US" sz="2000" dirty="0">
                <a:solidFill>
                  <a:srgbClr val="1F5FA0"/>
                </a:solidFill>
              </a:rPr>
              <a:t>If worksheet issues are detected by the validations, a message will be displayed</a:t>
            </a: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7"/>
            </a:pPr>
            <a:r>
              <a:rPr lang="en-US" sz="2000" dirty="0">
                <a:solidFill>
                  <a:srgbClr val="1F5FA0"/>
                </a:solidFill>
              </a:rPr>
              <a:t>If there are no errors on the worksheet, you will be brought back to the template</a:t>
            </a:r>
            <a:endParaRPr lang="en-US" sz="2400" dirty="0">
              <a:solidFill>
                <a:srgbClr val="1F5FA0"/>
              </a:solidFill>
            </a:endParaRPr>
          </a:p>
          <a:p>
            <a:pPr marL="658368" lvl="1" indent="-45720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+mj-lt"/>
              <a:buAutoNum type="arabicPeriod" startAt="7"/>
            </a:pPr>
            <a:endParaRPr lang="en-US" sz="2400" dirty="0">
              <a:solidFill>
                <a:srgbClr val="297FD5">
                  <a:lumMod val="75000"/>
                </a:srgb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AE6FDA9-BFEE-4894-B838-A8FD50E05309}"/>
              </a:ext>
            </a:extLst>
          </p:cNvPr>
          <p:cNvSpPr txBox="1">
            <a:spLocks/>
          </p:cNvSpPr>
          <p:nvPr/>
        </p:nvSpPr>
        <p:spPr>
          <a:xfrm>
            <a:off x="1097279" y="350393"/>
            <a:ext cx="10115203" cy="145075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189394-38C9-4554-AB3B-A6957E196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217" y="2162175"/>
            <a:ext cx="6351496" cy="2856447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FB6F7B9-9BAE-4999-A228-12399AC26CFA}"/>
              </a:ext>
            </a:extLst>
          </p:cNvPr>
          <p:cNvCxnSpPr>
            <a:cxnSpLocks/>
          </p:cNvCxnSpPr>
          <p:nvPr/>
        </p:nvCxnSpPr>
        <p:spPr>
          <a:xfrm>
            <a:off x="4938713" y="3812709"/>
            <a:ext cx="833438" cy="6191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92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eting_x0020_Date xmlns="14c69b54-654f-400e-a09c-43330b06dbbe" xsi:nil="true"/>
    <Description0 xmlns="14c69b54-654f-400e-a09c-43330b06dbb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6D23E00045148A1CF8440A33F244C" ma:contentTypeVersion="4" ma:contentTypeDescription="Create a new document." ma:contentTypeScope="" ma:versionID="54cd3884161c1c7421c6b3621413053a">
  <xsd:schema xmlns:xsd="http://www.w3.org/2001/XMLSchema" xmlns:xs="http://www.w3.org/2001/XMLSchema" xmlns:p="http://schemas.microsoft.com/office/2006/metadata/properties" xmlns:ns2="14c69b54-654f-400e-a09c-43330b06dbbe" targetNamespace="http://schemas.microsoft.com/office/2006/metadata/properties" ma:root="true" ma:fieldsID="871bee95aa257f9d8bee233237a6dca3" ns2:_="">
    <xsd:import namespace="14c69b54-654f-400e-a09c-43330b06dbb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Meeting_x0020_Dat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c69b54-654f-400e-a09c-43330b06dbb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  <xsd:element name="Meeting_x0020_Date" ma:index="9" nillable="true" ma:displayName="Meeting Date" ma:default="[today]" ma:format="DateOnly" ma:internalName="Meeting_x0020_Date">
      <xsd:simpleType>
        <xsd:restriction base="dms:DateTime"/>
      </xsd:simpleType>
    </xsd:element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60D83-76D3-4692-9A6E-82B6B89EC9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2C104E-EE8F-4E08-8ABD-5024E60B2697}">
  <ds:schemaRefs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14c69b54-654f-400e-a09c-43330b06dbbe"/>
  </ds:schemaRefs>
</ds:datastoreItem>
</file>

<file path=customXml/itemProps3.xml><?xml version="1.0" encoding="utf-8"?>
<ds:datastoreItem xmlns:ds="http://schemas.openxmlformats.org/officeDocument/2006/customXml" ds:itemID="{773BF3F6-AC96-4E52-9EB8-9CFCC7F405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c69b54-654f-400e-a09c-43330b06d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1971</TotalTime>
  <Words>712</Words>
  <Application>Microsoft Office PowerPoint</Application>
  <PresentationFormat>Widescreen</PresentationFormat>
  <Paragraphs>108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Retrospect</vt:lpstr>
      <vt:lpstr>Chapter 300 Financial Data Submission Portal  </vt:lpstr>
      <vt:lpstr>Agenda</vt:lpstr>
      <vt:lpstr>Overview of Transition</vt:lpstr>
      <vt:lpstr>Overview of Transition</vt:lpstr>
      <vt:lpstr>Accessing the New Portal</vt:lpstr>
      <vt:lpstr>Submitter Registration</vt:lpstr>
      <vt:lpstr>Data Submission</vt:lpstr>
      <vt:lpstr>Data Submission</vt:lpstr>
      <vt:lpstr>Data Submission</vt:lpstr>
      <vt:lpstr>Data Submission</vt:lpstr>
      <vt:lpstr>Audited Financial Statement - File Naming</vt:lpstr>
      <vt:lpstr>Data Submission</vt:lpstr>
      <vt:lpstr>Data Submission</vt:lpstr>
      <vt:lpstr>Portal Demonstration</vt:lpstr>
      <vt:lpstr>Additional Resources</vt:lpstr>
      <vt:lpstr>Troubleshooting</vt:lpstr>
      <vt:lpstr>Hospital List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MHDO PowerPoint Template</dc:title>
  <dc:creator>Jessica Maloney</dc:creator>
  <cp:lastModifiedBy>Bonsant, Kimberly</cp:lastModifiedBy>
  <cp:revision>82</cp:revision>
  <dcterms:created xsi:type="dcterms:W3CDTF">2014-01-30T19:11:03Z</dcterms:created>
  <dcterms:modified xsi:type="dcterms:W3CDTF">2018-10-24T14:28:30Z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0x010100C916D23E00045148A1CF8440A33F244C</vt:lpwstr>
  </property>
</Properties>
</file>