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9"/>
  </p:notesMasterIdLst>
  <p:handoutMasterIdLst>
    <p:handoutMasterId r:id="rId20"/>
  </p:handoutMasterIdLst>
  <p:sldIdLst>
    <p:sldId id="257" r:id="rId6"/>
    <p:sldId id="554" r:id="rId7"/>
    <p:sldId id="563" r:id="rId8"/>
    <p:sldId id="478" r:id="rId9"/>
    <p:sldId id="555" r:id="rId10"/>
    <p:sldId id="564" r:id="rId11"/>
    <p:sldId id="565" r:id="rId12"/>
    <p:sldId id="566" r:id="rId13"/>
    <p:sldId id="567" r:id="rId14"/>
    <p:sldId id="568" r:id="rId15"/>
    <p:sldId id="539" r:id="rId16"/>
    <p:sldId id="512" r:id="rId17"/>
    <p:sldId id="55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0312C5-FC08-42A6-9496-733C828A2BE6}" v="38" dt="2021-11-03T02:39:31.5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2" d="100"/>
          <a:sy n="72" d="100"/>
        </p:scale>
        <p:origin x="534"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11/4/2021</a:t>
            </a:fld>
            <a:endParaRPr lang="en-US"/>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11/4/2021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9C94574-2505-45ED-A778-2E7F4336F273}" type="datetime1">
              <a:rPr lang="en-US" smtClean="0"/>
              <a:t>11/4/2021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3879B-242A-436D-AE10-2EF2B8FDEEFA}" type="datetime1">
              <a:rPr lang="en-US" smtClean="0"/>
              <a:t>11/4/2021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1E9FA-E9CA-4FF6-B43A-4900CC0E9495}" type="datetime1">
              <a:rPr lang="en-US" smtClean="0"/>
              <a:t>11/4/2021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24B6376-0EAC-488E-9DD2-6CC035133219}" type="datetime1">
              <a:rPr lang="en-US" smtClean="0"/>
              <a:t>11/4/2021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0805B-260B-4179-B27C-F09E649327F5}" type="datetime1">
              <a:rPr lang="en-US" smtClean="0"/>
              <a:t>11/4/2021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E72BF-0D16-4273-974C-85466F0EDC50}" type="datetime1">
              <a:rPr lang="en-US" smtClean="0"/>
              <a:t>11/4/2021</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E76412-2AA5-40AF-A4C5-89E5A25D9B91}" type="datetime1">
              <a:rPr lang="en-US" smtClean="0"/>
              <a:t>11/4/2021</a:t>
            </a:fld>
            <a:endParaRPr lang="en-US" dirty="0"/>
          </a:p>
        </p:txBody>
      </p:sp>
      <p:sp>
        <p:nvSpPr>
          <p:cNvPr id="8" name="Footer Placeholder 7"/>
          <p:cNvSpPr>
            <a:spLocks noGrp="1"/>
          </p:cNvSpPr>
          <p:nvPr>
            <p:ph type="ftr" sz="quarter" idx="11"/>
          </p:nvPr>
        </p:nvSpPr>
        <p:spPr/>
        <p:txBody>
          <a:body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CA018-D4BB-4B48-B5A3-634B808D0BCA}" type="datetime1">
              <a:rPr lang="en-US" smtClean="0"/>
              <a:t>11/4/2021</a:t>
            </a:fld>
            <a:endParaRPr lang="en-US" dirty="0"/>
          </a:p>
        </p:txBody>
      </p:sp>
      <p:sp>
        <p:nvSpPr>
          <p:cNvPr id="4" name="Footer Placeholder 3"/>
          <p:cNvSpPr>
            <a:spLocks noGrp="1"/>
          </p:cNvSpPr>
          <p:nvPr>
            <p:ph type="ftr" sz="quarter" idx="11"/>
          </p:nvPr>
        </p:nvSpPr>
        <p:spPr/>
        <p:txBody>
          <a:bodyPr/>
          <a:lstStyle/>
          <a:p>
            <a:r>
              <a:rPr lang="en-US"/>
              <a:t>MHDO Board Meeting June 4, 2020</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48A76B-F5E0-4ECD-938D-579E8BDA95DB}" type="datetime1">
              <a:rPr lang="en-US" smtClean="0"/>
              <a:t>11/4/2021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CE5F83-4ECB-4FF4-8D6F-AC8C8F172831}" type="datetime1">
              <a:rPr lang="en-US" smtClean="0"/>
              <a:t>11/4/2021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046D7-B0C7-475D-B085-2A6252A6F4D1}" type="datetime1">
              <a:rPr lang="en-US" smtClean="0"/>
              <a:t>11/4/2021</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09FB4B-CF47-4344-95C8-10BB0C084E7A}" type="datetime1">
              <a:rPr lang="en-US" smtClean="0"/>
              <a:t>11/4/2021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June 4, 2020</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a:solidFill>
                  <a:schemeClr val="bg2"/>
                </a:solidFill>
                <a:latin typeface="Arial" charset="0"/>
              </a:rPr>
              <a:t>TEMPLATE DESIGN © 2008</a:t>
            </a:r>
          </a:p>
          <a:p>
            <a:pPr>
              <a:lnSpc>
                <a:spcPct val="65000"/>
              </a:lnSpc>
              <a:spcBef>
                <a:spcPct val="50000"/>
              </a:spcBef>
            </a:pPr>
            <a:r>
              <a:rPr lang="en-US" altLang="en-US" sz="214" b="1">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aineinfectionpreventionforum.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039814"/>
            <a:ext cx="11036568" cy="4268221"/>
          </a:xfrm>
        </p:spPr>
        <p:txBody>
          <a:bodyPr>
            <a:noAutofit/>
          </a:bodyPr>
          <a:lstStyle/>
          <a:p>
            <a:pPr marL="457200" indent="-457200">
              <a:buAutoNum type="arabicPeriod"/>
            </a:pPr>
            <a:r>
              <a:rPr lang="en-US" sz="1400" dirty="0"/>
              <a:t>Vote on Final Adoption of Rule Chapter 570, </a:t>
            </a:r>
            <a:r>
              <a:rPr lang="en-US" sz="1400" i="1" dirty="0"/>
              <a:t>Uniform Reporting System for Prescription Drug Price Data Sets</a:t>
            </a:r>
          </a:p>
          <a:p>
            <a:pPr marL="457200" indent="-457200">
              <a:buFont typeface="Calibri" panose="020F0502020204030204" pitchFamily="34" charset="0"/>
              <a:buAutoNum type="arabicPeriod"/>
            </a:pPr>
            <a:r>
              <a:rPr lang="en-US" sz="1400" dirty="0"/>
              <a:t>Vote on enforcement issue specific to Rule Chapter 570, </a:t>
            </a:r>
            <a:r>
              <a:rPr lang="en-US" sz="1400" i="1" dirty="0"/>
              <a:t>Uniform Reporting System for Prescription Drug Price Data Sets</a:t>
            </a:r>
          </a:p>
          <a:p>
            <a:pPr marL="457200" indent="-457200">
              <a:buFont typeface="Calibri" panose="020F0502020204030204" pitchFamily="34" charset="0"/>
              <a:buAutoNum type="arabicPeriod"/>
            </a:pPr>
            <a:r>
              <a:rPr lang="en-US" sz="1400" dirty="0"/>
              <a:t>Vote on Adoption of Rule Chapter</a:t>
            </a:r>
            <a:r>
              <a:rPr lang="en-US" sz="1400" b="1" dirty="0"/>
              <a:t> </a:t>
            </a:r>
            <a:r>
              <a:rPr lang="en-US" sz="1400" dirty="0"/>
              <a:t>241, </a:t>
            </a:r>
            <a:r>
              <a:rPr lang="en-US" sz="1400" i="1" dirty="0"/>
              <a:t>Uniform Reporting System for Hospital Inpatient Data Sets and Hospital Outpatient Data</a:t>
            </a:r>
            <a:r>
              <a:rPr lang="en-US" sz="1400" dirty="0"/>
              <a:t> Sets, as Proposed</a:t>
            </a:r>
          </a:p>
          <a:p>
            <a:pPr marL="457200" indent="-457200">
              <a:buFont typeface="Calibri" panose="020F0502020204030204" pitchFamily="34" charset="0"/>
              <a:buAutoNum type="arabicPeriod"/>
            </a:pPr>
            <a:r>
              <a:rPr lang="en-US" sz="1400" dirty="0"/>
              <a:t>Review Public Comment and Proposed Response to Rule Chapter 243, </a:t>
            </a:r>
            <a:r>
              <a:rPr lang="en-US" sz="1400" i="1" dirty="0"/>
              <a:t>Uniform Reporting System for Health Care Claims Data Sets</a:t>
            </a:r>
          </a:p>
          <a:p>
            <a:pPr marL="457200" indent="-457200">
              <a:buFont typeface="Calibri" panose="020F0502020204030204" pitchFamily="34" charset="0"/>
              <a:buAutoNum type="arabicPeriod"/>
            </a:pPr>
            <a:r>
              <a:rPr lang="en-US" sz="1400" dirty="0"/>
              <a:t>Vote on Adoption of Rule Chapter 243, </a:t>
            </a:r>
            <a:r>
              <a:rPr lang="en-US" sz="1400" i="1" dirty="0"/>
              <a:t>Uniform Reporting System for Health Care Claims Data Sets, as Proposed</a:t>
            </a:r>
            <a:endParaRPr lang="en-US" sz="1400" dirty="0"/>
          </a:p>
          <a:p>
            <a:pPr marL="457200" indent="-457200">
              <a:buFont typeface="Calibri" panose="020F0502020204030204" pitchFamily="34" charset="0"/>
              <a:buAutoNum type="arabicPeriod"/>
            </a:pPr>
            <a:r>
              <a:rPr lang="en-US" sz="1400" dirty="0"/>
              <a:t>Review Public Comments and Proposed Responses to Rule Chapter 247</a:t>
            </a:r>
            <a:r>
              <a:rPr lang="en-US" sz="1400" b="1" dirty="0"/>
              <a:t>,</a:t>
            </a:r>
            <a:r>
              <a:rPr lang="en-US" sz="1400" dirty="0"/>
              <a:t> </a:t>
            </a:r>
            <a:r>
              <a:rPr lang="en-US" sz="1400" i="1" dirty="0"/>
              <a:t>Uniform Reporting System for Non-Claims Based Primary Care Payments</a:t>
            </a:r>
          </a:p>
          <a:p>
            <a:pPr marL="457200" indent="-457200">
              <a:buFont typeface="Calibri" panose="020F0502020204030204" pitchFamily="34" charset="0"/>
              <a:buAutoNum type="arabicPeriod"/>
            </a:pPr>
            <a:r>
              <a:rPr lang="en-US" sz="1400" dirty="0"/>
              <a:t>Vote on Adoption of Rule Chapter 247</a:t>
            </a:r>
            <a:r>
              <a:rPr lang="en-US" sz="1400" b="1" dirty="0"/>
              <a:t>,</a:t>
            </a:r>
            <a:r>
              <a:rPr lang="en-US" sz="1400" dirty="0"/>
              <a:t> </a:t>
            </a:r>
            <a:r>
              <a:rPr lang="en-US" sz="1400" i="1" dirty="0"/>
              <a:t>Uniform Reporting System for Non-Claims Based Payments, as proposed and amended</a:t>
            </a:r>
          </a:p>
          <a:p>
            <a:pPr marL="457200" indent="-457200">
              <a:buFont typeface="Calibri" panose="020F0502020204030204" pitchFamily="34" charset="0"/>
              <a:buAutoNum type="arabicPeriod"/>
            </a:pPr>
            <a:r>
              <a:rPr lang="en-US" sz="1400" dirty="0"/>
              <a:t>Vote on Enforcing the new provisions in Rule Chapter 270, </a:t>
            </a:r>
            <a:r>
              <a:rPr lang="en-US" sz="1400" i="1" dirty="0"/>
              <a:t>Uniform Reporting System for Health Care Quality Data Sets</a:t>
            </a:r>
          </a:p>
          <a:p>
            <a:pPr marL="457200" indent="-457200">
              <a:buFont typeface="Calibri" panose="020F0502020204030204" pitchFamily="34" charset="0"/>
              <a:buAutoNum type="arabicPeriod"/>
            </a:pPr>
            <a:r>
              <a:rPr lang="en-US" sz="1400" dirty="0"/>
              <a:t>Review Status of Reports Due to Legislature and Timelines</a:t>
            </a:r>
          </a:p>
          <a:p>
            <a:pPr marL="457200" indent="-457200">
              <a:buFont typeface="Calibri" panose="020F0502020204030204" pitchFamily="34" charset="0"/>
              <a:buAutoNum type="arabicPeriod"/>
            </a:pPr>
            <a:r>
              <a:rPr lang="en-US" sz="1400" dirty="0"/>
              <a:t>Review Proposed </a:t>
            </a:r>
            <a:r>
              <a:rPr lang="en-US" sz="1400" dirty="0">
                <a:solidFill>
                  <a:schemeClr val="tx1"/>
                </a:solidFill>
              </a:rPr>
              <a:t>Board </a:t>
            </a:r>
            <a:r>
              <a:rPr lang="en-US" sz="1400" dirty="0"/>
              <a:t>Meeting </a:t>
            </a:r>
            <a:r>
              <a:rPr lang="en-US" sz="1400" dirty="0">
                <a:solidFill>
                  <a:schemeClr val="tx1"/>
                </a:solidFill>
              </a:rPr>
              <a:t>Schedule</a:t>
            </a:r>
            <a:r>
              <a:rPr lang="en-US" sz="1400" dirty="0">
                <a:solidFill>
                  <a:srgbClr val="FF0000"/>
                </a:solidFill>
              </a:rPr>
              <a:t> </a:t>
            </a:r>
            <a:r>
              <a:rPr lang="en-US" sz="1400" dirty="0"/>
              <a:t>for 2022</a:t>
            </a:r>
          </a:p>
          <a:p>
            <a:pPr marL="457200" indent="-457200">
              <a:buFont typeface="Calibri" panose="020F0502020204030204" pitchFamily="34" charset="0"/>
              <a:buAutoNum type="arabicPeriod"/>
            </a:pPr>
            <a:r>
              <a:rPr lang="en-US" sz="1400" dirty="0"/>
              <a:t>Maine Quality Forum Updates</a:t>
            </a:r>
          </a:p>
          <a:p>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r>
              <a:rPr lang="en-US" dirty="0"/>
              <a:t>Page 1</a:t>
            </a:r>
          </a:p>
        </p:txBody>
      </p:sp>
      <p:pic>
        <p:nvPicPr>
          <p:cNvPr id="7" name="Picture 6"/>
          <p:cNvPicPr>
            <a:picLocks noChangeAspect="1"/>
          </p:cNvPicPr>
          <p:nvPr/>
        </p:nvPicPr>
        <p:blipFill>
          <a:blip r:embed="rId3"/>
          <a:stretch>
            <a:fillRect/>
          </a:stretch>
        </p:blipFill>
        <p:spPr>
          <a:xfrm>
            <a:off x="3892060" y="0"/>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November 4, 2021</a:t>
            </a:r>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DC83C-EEF0-4C1A-BD90-4FBBE779CB1A}"/>
              </a:ext>
            </a:extLst>
          </p:cNvPr>
          <p:cNvSpPr>
            <a:spLocks noGrp="1"/>
          </p:cNvSpPr>
          <p:nvPr>
            <p:ph type="title"/>
          </p:nvPr>
        </p:nvSpPr>
        <p:spPr/>
        <p:txBody>
          <a:bodyPr/>
          <a:lstStyle/>
          <a:p>
            <a:r>
              <a:rPr lang="en-US" dirty="0"/>
              <a:t>Status of Draft Reports</a:t>
            </a:r>
          </a:p>
        </p:txBody>
      </p:sp>
      <p:sp>
        <p:nvSpPr>
          <p:cNvPr id="3" name="Content Placeholder 2">
            <a:extLst>
              <a:ext uri="{FF2B5EF4-FFF2-40B4-BE49-F238E27FC236}">
                <a16:creationId xmlns:a16="http://schemas.microsoft.com/office/drawing/2014/main" id="{571AD610-0BD9-497A-9A09-C9E7CEB46734}"/>
              </a:ext>
            </a:extLst>
          </p:cNvPr>
          <p:cNvSpPr>
            <a:spLocks noGrp="1"/>
          </p:cNvSpPr>
          <p:nvPr>
            <p:ph idx="1"/>
          </p:nvPr>
        </p:nvSpPr>
        <p:spPr/>
        <p:txBody>
          <a:bodyPr/>
          <a:lstStyle/>
          <a:p>
            <a:pPr marL="0" indent="0" fontAlgn="t">
              <a:buNone/>
            </a:pPr>
            <a:r>
              <a:rPr lang="en-US" sz="2400" dirty="0"/>
              <a:t>Annual Prescription Drug Pricing Transparency Report.  PL 2020, Chapter 470.  Due to Joint Standing Committee on Health Coverage, Insurance and Financial Services (HCIFS).  MHDO Board will have a draft of report week of November 15</a:t>
            </a:r>
            <a:r>
              <a:rPr lang="en-US" sz="2400" baseline="30000" dirty="0"/>
              <a:t>th.    </a:t>
            </a:r>
          </a:p>
          <a:p>
            <a:pPr fontAlgn="t"/>
            <a:endParaRPr lang="en-US" sz="2400" dirty="0"/>
          </a:p>
          <a:p>
            <a:pPr marL="0" indent="0">
              <a:buNone/>
            </a:pPr>
            <a:r>
              <a:rPr lang="en-US" sz="2400" dirty="0"/>
              <a:t>Report on Best Methods and Definitions to Use in Collecting Data to Better Understand Racial and Ethnic Disparities in the Provisions of Health Care in Maine (including suggested legislation). Resolve 2021, Chapter 34.  Due to HCIFS January 1, 2022.  MHDO will have a draft of report week of December 13, 2021</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C889A258-9B7E-444F-B4FF-8CC2BFD9ABF5}"/>
              </a:ext>
            </a:extLst>
          </p:cNvPr>
          <p:cNvSpPr>
            <a:spLocks noGrp="1"/>
          </p:cNvSpPr>
          <p:nvPr>
            <p:ph type="ftr" sz="quarter" idx="11"/>
          </p:nvPr>
        </p:nvSpPr>
        <p:spPr/>
        <p:txBody>
          <a:bodyPr/>
          <a:lstStyle/>
          <a:p>
            <a:r>
              <a:rPr lang="en-US" dirty="0"/>
              <a:t>MHDO Board Meeting November 4, 2021</a:t>
            </a:r>
          </a:p>
        </p:txBody>
      </p:sp>
      <p:sp>
        <p:nvSpPr>
          <p:cNvPr id="5" name="Slide Number Placeholder 4">
            <a:extLst>
              <a:ext uri="{FF2B5EF4-FFF2-40B4-BE49-F238E27FC236}">
                <a16:creationId xmlns:a16="http://schemas.microsoft.com/office/drawing/2014/main" id="{E15F8A62-DF13-4E5F-83D1-EC64DC348FB3}"/>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804710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2C8E-DE84-4D47-9150-E2571AB6F895}"/>
              </a:ext>
            </a:extLst>
          </p:cNvPr>
          <p:cNvSpPr>
            <a:spLocks noGrp="1"/>
          </p:cNvSpPr>
          <p:nvPr>
            <p:ph type="title"/>
          </p:nvPr>
        </p:nvSpPr>
        <p:spPr/>
        <p:txBody>
          <a:bodyPr>
            <a:normAutofit/>
          </a:bodyPr>
          <a:lstStyle/>
          <a:p>
            <a:pPr>
              <a:lnSpc>
                <a:spcPct val="75000"/>
              </a:lnSpc>
              <a:defRPr/>
            </a:pPr>
            <a:r>
              <a:rPr lang="en-US" sz="4700" b="1" dirty="0">
                <a:solidFill>
                  <a:prstClr val="black">
                    <a:lumMod val="75000"/>
                    <a:lumOff val="25000"/>
                  </a:prstClr>
                </a:solidFill>
                <a:latin typeface="Calibri Light" panose="020F0302020204030204"/>
              </a:rPr>
              <a:t>MHDO Board Meeting Schedule for 2022</a:t>
            </a:r>
          </a:p>
        </p:txBody>
      </p:sp>
      <p:sp>
        <p:nvSpPr>
          <p:cNvPr id="3" name="Content Placeholder 2">
            <a:extLst>
              <a:ext uri="{FF2B5EF4-FFF2-40B4-BE49-F238E27FC236}">
                <a16:creationId xmlns:a16="http://schemas.microsoft.com/office/drawing/2014/main" id="{6728E053-E288-442F-AE70-49199C7A05C1}"/>
              </a:ext>
            </a:extLst>
          </p:cNvPr>
          <p:cNvSpPr>
            <a:spLocks noGrp="1"/>
          </p:cNvSpPr>
          <p:nvPr>
            <p:ph idx="1"/>
          </p:nvPr>
        </p:nvSpPr>
        <p:spPr/>
        <p:txBody>
          <a:bodyPr>
            <a:normAutofit fontScale="85000" lnSpcReduction="20000"/>
          </a:bodyPr>
          <a:lstStyle/>
          <a:p>
            <a:r>
              <a:rPr lang="en-US" sz="3600" dirty="0"/>
              <a:t>February 3, 2022</a:t>
            </a:r>
          </a:p>
          <a:p>
            <a:r>
              <a:rPr lang="en-US" sz="3600" dirty="0"/>
              <a:t>April 7, 2022</a:t>
            </a:r>
          </a:p>
          <a:p>
            <a:r>
              <a:rPr lang="en-US" sz="3600" dirty="0"/>
              <a:t>June 2, 2022</a:t>
            </a:r>
          </a:p>
          <a:p>
            <a:r>
              <a:rPr lang="en-US" sz="3600" dirty="0"/>
              <a:t>October 6, 2022</a:t>
            </a:r>
          </a:p>
          <a:p>
            <a:endParaRPr lang="en-US" sz="3600" dirty="0"/>
          </a:p>
          <a:p>
            <a:r>
              <a:rPr lang="en-US" sz="3600" dirty="0"/>
              <a:t>Meeting start time:  9am-10:30am</a:t>
            </a:r>
          </a:p>
          <a:p>
            <a:r>
              <a:rPr lang="en-US" sz="3600" dirty="0"/>
              <a:t>Additional meetings may be scheduled depending on issues and needs.</a:t>
            </a:r>
          </a:p>
        </p:txBody>
      </p:sp>
      <p:sp>
        <p:nvSpPr>
          <p:cNvPr id="4" name="Footer Placeholder 3">
            <a:extLst>
              <a:ext uri="{FF2B5EF4-FFF2-40B4-BE49-F238E27FC236}">
                <a16:creationId xmlns:a16="http://schemas.microsoft.com/office/drawing/2014/main" id="{EEFF274A-B51F-4416-B8A9-2A0C470018B8}"/>
              </a:ext>
            </a:extLst>
          </p:cNvPr>
          <p:cNvSpPr>
            <a:spLocks noGrp="1"/>
          </p:cNvSpPr>
          <p:nvPr>
            <p:ph type="ftr" sz="quarter" idx="11"/>
          </p:nvPr>
        </p:nvSpPr>
        <p:spPr/>
        <p:txBody>
          <a:bodyPr/>
          <a:lstStyle/>
          <a:p>
            <a:r>
              <a:rPr lang="en-US" dirty="0"/>
              <a:t>MHDO Board Meeting November 4, 2021</a:t>
            </a:r>
          </a:p>
        </p:txBody>
      </p:sp>
      <p:sp>
        <p:nvSpPr>
          <p:cNvPr id="5" name="Slide Number Placeholder 4">
            <a:extLst>
              <a:ext uri="{FF2B5EF4-FFF2-40B4-BE49-F238E27FC236}">
                <a16:creationId xmlns:a16="http://schemas.microsoft.com/office/drawing/2014/main" id="{83A20AEA-9EF7-4E01-B81C-D8FAF7630D26}"/>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14949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fontScale="25000" lnSpcReduction="20000"/>
          </a:bodyPr>
          <a:lstStyle/>
          <a:p>
            <a:pPr marL="0" indent="0">
              <a:buNone/>
            </a:pPr>
            <a:r>
              <a:rPr lang="en-US" sz="12800" dirty="0"/>
              <a:t>Key Activities</a:t>
            </a:r>
          </a:p>
          <a:p>
            <a:pPr marL="0" indent="0">
              <a:buNone/>
            </a:pPr>
            <a:r>
              <a:rPr lang="en-US" sz="8000" dirty="0"/>
              <a:t>Preparing annual report on Primary Care Spending in the State of Maine.</a:t>
            </a:r>
          </a:p>
          <a:p>
            <a:pPr marL="0" indent="0">
              <a:buNone/>
            </a:pPr>
            <a:r>
              <a:rPr lang="en-US" sz="8000" dirty="0"/>
              <a:t>Participating in LD 1196, </a:t>
            </a:r>
            <a:r>
              <a:rPr lang="en-US" sz="8000" i="1" dirty="0"/>
              <a:t>Investments in Primary Care &amp; Behavioral Health, </a:t>
            </a:r>
            <a:r>
              <a:rPr lang="en-US" sz="8000" dirty="0"/>
              <a:t>Stakeholder Group, (as requested by HCIFS Committee).</a:t>
            </a:r>
          </a:p>
          <a:p>
            <a:pPr marL="0" indent="0">
              <a:buNone/>
            </a:pPr>
            <a:r>
              <a:rPr lang="en-US" sz="8000" dirty="0"/>
              <a:t>Preparing annual report on Rate of Healthcare Associated Infections in State of Maine.</a:t>
            </a:r>
          </a:p>
          <a:p>
            <a:pPr marL="0" indent="0">
              <a:buNone/>
            </a:pPr>
            <a:r>
              <a:rPr lang="en-US" sz="8000" dirty="0"/>
              <a:t>Updating Quality Data on CompareMaine as data becomes available:</a:t>
            </a:r>
          </a:p>
          <a:p>
            <a:pPr marL="0" indent="0">
              <a:buNone/>
            </a:pPr>
            <a:r>
              <a:rPr lang="en-US" sz="2400" dirty="0"/>
              <a:t>		</a:t>
            </a:r>
            <a:r>
              <a:rPr lang="en-US" sz="7200" dirty="0"/>
              <a:t>Preventing Serious complications</a:t>
            </a:r>
          </a:p>
          <a:p>
            <a:pPr marL="0" indent="0">
              <a:buNone/>
            </a:pPr>
            <a:r>
              <a:rPr lang="en-US" sz="7200" dirty="0"/>
              <a:t>		Preventing Healthcare- Associated Infections</a:t>
            </a:r>
          </a:p>
          <a:p>
            <a:pPr marL="0" indent="0">
              <a:buNone/>
            </a:pPr>
            <a:r>
              <a:rPr lang="en-US" sz="7200" dirty="0"/>
              <a:t>		Preventing Falls with Injury</a:t>
            </a:r>
          </a:p>
          <a:p>
            <a:pPr marL="0" indent="0">
              <a:buNone/>
            </a:pPr>
            <a:r>
              <a:rPr lang="en-US" sz="7200" dirty="0"/>
              <a:t>		Preventing Pressure ulcers</a:t>
            </a:r>
          </a:p>
          <a:p>
            <a:pPr marL="0" indent="0">
              <a:buNone/>
            </a:pPr>
            <a:r>
              <a:rPr lang="en-US" sz="7200" dirty="0"/>
              <a:t>		Unplanned Hospital-Wide Readmissions</a:t>
            </a:r>
          </a:p>
          <a:p>
            <a:pPr marL="0" indent="0">
              <a:buNone/>
            </a:pPr>
            <a:r>
              <a:rPr lang="en-US" sz="7200" dirty="0"/>
              <a:t>	 </a:t>
            </a:r>
          </a:p>
          <a:p>
            <a:pPr marL="0" indent="0">
              <a:buNone/>
            </a:pPr>
            <a:r>
              <a:rPr lang="en-US" sz="3200" dirty="0"/>
              <a:t>	</a:t>
            </a:r>
            <a:endParaRPr lang="en-US" sz="20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November 4, 2021</a:t>
            </a:r>
          </a:p>
          <a:p>
            <a:endParaRPr lang="en-US" dirty="0"/>
          </a:p>
        </p:txBody>
      </p:sp>
      <p:sp>
        <p:nvSpPr>
          <p:cNvPr id="5" name="Slide Number Placeholder 4">
            <a:extLst>
              <a:ext uri="{FF2B5EF4-FFF2-40B4-BE49-F238E27FC236}">
                <a16:creationId xmlns:a16="http://schemas.microsoft.com/office/drawing/2014/main" id="{9D134A11-8AD2-48F6-B990-BEE075DD06EE}"/>
              </a:ext>
            </a:extLst>
          </p:cNvPr>
          <p:cNvSpPr>
            <a:spLocks noGrp="1"/>
          </p:cNvSpPr>
          <p:nvPr>
            <p:ph type="sldNum" sz="quarter" idx="12"/>
          </p:nvPr>
        </p:nvSpPr>
        <p:spPr/>
        <p:txBody>
          <a:bodyPr/>
          <a:lstStyle/>
          <a:p>
            <a:fld id="{4CE482DC-2269-4F26-9D2A-7E44B1A4CD85}" type="slidenum">
              <a:rPr lang="en-US" smtClean="0"/>
              <a:pPr/>
              <a:t>12</a:t>
            </a:fld>
            <a:endParaRPr lang="en-US" dirty="0"/>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6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lnSpcReduction="10000"/>
          </a:bodyPr>
          <a:lstStyle/>
          <a:p>
            <a:pPr marL="0" indent="0">
              <a:buNone/>
            </a:pPr>
            <a:r>
              <a:rPr lang="en-US" sz="2900" b="1" dirty="0"/>
              <a:t>Project Firstline</a:t>
            </a:r>
            <a:r>
              <a:rPr lang="en-US" sz="2900" dirty="0"/>
              <a:t> </a:t>
            </a:r>
          </a:p>
          <a:p>
            <a:pPr marL="0" indent="0">
              <a:buNone/>
            </a:pPr>
            <a:r>
              <a:rPr lang="en-US" sz="2900" dirty="0"/>
              <a:t>Federal CDC’s infection control training collaborative, designed to help every frontline healthcare worker gain the knowledge and confidence to stop infections.</a:t>
            </a:r>
          </a:p>
          <a:p>
            <a:pPr marL="0" indent="0">
              <a:buNone/>
            </a:pPr>
            <a:r>
              <a:rPr lang="en-US" sz="2900" dirty="0"/>
              <a:t>MQF is providing technical support to the </a:t>
            </a:r>
            <a:r>
              <a:rPr lang="en-US" sz="2900"/>
              <a:t>Maine CDC.</a:t>
            </a:r>
            <a:endParaRPr lang="en-US" sz="2900" dirty="0"/>
          </a:p>
          <a:p>
            <a:pPr marL="0" indent="0">
              <a:buNone/>
            </a:pPr>
            <a:r>
              <a:rPr lang="en-US" sz="2900" dirty="0"/>
              <a:t>New </a:t>
            </a:r>
            <a:r>
              <a:rPr lang="en-US" sz="2900" dirty="0">
                <a:solidFill>
                  <a:srgbClr val="FF0000"/>
                </a:solidFill>
              </a:rPr>
              <a:t>c</a:t>
            </a:r>
            <a:r>
              <a:rPr lang="en-US" sz="2900" dirty="0">
                <a:solidFill>
                  <a:srgbClr val="000000"/>
                </a:solidFill>
              </a:rPr>
              <a:t>ontent</a:t>
            </a:r>
            <a:r>
              <a:rPr lang="en-US" sz="2900" dirty="0"/>
              <a:t> added to the Infection Prevention Forum (infection prevention online learning modules for healthcare and direct care professionals) </a:t>
            </a:r>
            <a:r>
              <a:rPr lang="en-US" sz="2900" dirty="0">
                <a:hlinkClick r:id="rId2"/>
              </a:rPr>
              <a:t>https://maineinfectionpreventionforum.org/</a:t>
            </a:r>
            <a:endParaRPr lang="en-US" sz="29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November 4, 2021</a:t>
            </a:r>
          </a:p>
          <a:p>
            <a:endParaRPr lang="en-US" dirty="0"/>
          </a:p>
        </p:txBody>
      </p:sp>
      <p:sp>
        <p:nvSpPr>
          <p:cNvPr id="5" name="Slide Number Placeholder 4">
            <a:extLst>
              <a:ext uri="{FF2B5EF4-FFF2-40B4-BE49-F238E27FC236}">
                <a16:creationId xmlns:a16="http://schemas.microsoft.com/office/drawing/2014/main" id="{9D134A11-8AD2-48F6-B990-BEE075DD06EE}"/>
              </a:ext>
            </a:extLst>
          </p:cNvPr>
          <p:cNvSpPr>
            <a:spLocks noGrp="1"/>
          </p:cNvSpPr>
          <p:nvPr>
            <p:ph type="sldNum" sz="quarter" idx="12"/>
          </p:nvPr>
        </p:nvSpPr>
        <p:spPr/>
        <p:txBody>
          <a:bodyPr/>
          <a:lstStyle/>
          <a:p>
            <a:fld id="{4CE482DC-2269-4F26-9D2A-7E44B1A4CD85}" type="slidenum">
              <a:rPr lang="en-US" smtClean="0"/>
              <a:pPr/>
              <a:t>13</a:t>
            </a:fld>
            <a:endParaRPr lang="en-US" dirty="0"/>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69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8340B-78BF-40B5-BE27-387725F91E95}"/>
              </a:ext>
            </a:extLst>
          </p:cNvPr>
          <p:cNvSpPr>
            <a:spLocks noGrp="1"/>
          </p:cNvSpPr>
          <p:nvPr>
            <p:ph type="title"/>
          </p:nvPr>
        </p:nvSpPr>
        <p:spPr/>
        <p:txBody>
          <a:bodyPr>
            <a:normAutofit fontScale="90000"/>
          </a:bodyPr>
          <a:lstStyle/>
          <a:p>
            <a:r>
              <a:rPr lang="en-US" sz="5400" b="1" dirty="0"/>
              <a:t>Rule Chapter 570, </a:t>
            </a:r>
            <a:r>
              <a:rPr lang="en-US" b="1" i="1" dirty="0"/>
              <a:t>Uniform Reporting System for Prescription Drug Price Data Sets</a:t>
            </a:r>
            <a:endParaRPr lang="en-US" b="1" dirty="0"/>
          </a:p>
        </p:txBody>
      </p:sp>
      <p:sp>
        <p:nvSpPr>
          <p:cNvPr id="3" name="Content Placeholder 2">
            <a:extLst>
              <a:ext uri="{FF2B5EF4-FFF2-40B4-BE49-F238E27FC236}">
                <a16:creationId xmlns:a16="http://schemas.microsoft.com/office/drawing/2014/main" id="{5C9DA2E7-1B2E-48A5-89FD-59D75C3F67BF}"/>
              </a:ext>
            </a:extLst>
          </p:cNvPr>
          <p:cNvSpPr>
            <a:spLocks noGrp="1"/>
          </p:cNvSpPr>
          <p:nvPr>
            <p:ph idx="1"/>
          </p:nvPr>
        </p:nvSpPr>
        <p:spPr/>
        <p:txBody>
          <a:bodyPr>
            <a:noAutofit/>
          </a:bodyPr>
          <a:lstStyle/>
          <a:p>
            <a:pPr marL="0" indent="0">
              <a:buNone/>
            </a:pPr>
            <a:r>
              <a:rPr lang="en-US" sz="2000" dirty="0"/>
              <a:t>LD 686, </a:t>
            </a:r>
            <a:r>
              <a:rPr lang="en-US" sz="2000" i="1" dirty="0"/>
              <a:t>An Act to Increase Prescription Drug Price Transparency </a:t>
            </a:r>
            <a:r>
              <a:rPr lang="en-US" sz="2000" dirty="0"/>
              <a:t>passed in the last session,  Public Law 2021, Chapter 305, and become effective October 18, 2021.</a:t>
            </a:r>
          </a:p>
          <a:p>
            <a:pPr marL="0" indent="0">
              <a:buNone/>
            </a:pPr>
            <a:r>
              <a:rPr lang="en-US" sz="2000" dirty="0"/>
              <a:t>As previously discussed, there are several provisions in Rule Chapter 570 that are inconsistent with the new law.  When this happens, the statute overrides inconsistencies in </a:t>
            </a:r>
            <a:r>
              <a:rPr lang="en-US" sz="2000" dirty="0">
                <a:solidFill>
                  <a:schemeClr val="tx1"/>
                </a:solidFill>
              </a:rPr>
              <a:t>the</a:t>
            </a:r>
            <a:r>
              <a:rPr lang="en-US" sz="2000" dirty="0">
                <a:solidFill>
                  <a:srgbClr val="FF0000"/>
                </a:solidFill>
              </a:rPr>
              <a:t> </a:t>
            </a:r>
            <a:r>
              <a:rPr lang="en-US" sz="2000" dirty="0"/>
              <a:t>rule.</a:t>
            </a:r>
          </a:p>
          <a:p>
            <a:pPr marL="0" indent="0">
              <a:buNone/>
            </a:pPr>
            <a:r>
              <a:rPr lang="en-US" sz="2000" dirty="0"/>
              <a:t>Board received a clean copy of Rule Chapter 570, that includes the proposed changes that they provisionally adopted in October 2020;  and then the Legislature and Governor passed.</a:t>
            </a:r>
          </a:p>
          <a:p>
            <a:pPr marL="0" indent="0">
              <a:buNone/>
            </a:pPr>
            <a:r>
              <a:rPr lang="en-US" sz="2000" dirty="0"/>
              <a:t>The clean version of the rule includes three notes that address the inconsistencies in the new law and in the rule.  Notes can be  found:</a:t>
            </a:r>
          </a:p>
          <a:p>
            <a:pPr marL="0" lvl="0" indent="0">
              <a:buNone/>
            </a:pPr>
            <a:r>
              <a:rPr lang="en-US" sz="2000" dirty="0"/>
              <a:t>		At the bottom of Section 2. B. 3. Page 4</a:t>
            </a:r>
          </a:p>
          <a:p>
            <a:pPr marL="749808" lvl="4" indent="0">
              <a:buNone/>
            </a:pPr>
            <a:r>
              <a:rPr lang="en-US" sz="2000" dirty="0"/>
              <a:t>		At the end of Section 2. C. 1. a. Page 4</a:t>
            </a:r>
          </a:p>
          <a:p>
            <a:pPr marL="749808" lvl="4" indent="0">
              <a:buNone/>
            </a:pPr>
            <a:r>
              <a:rPr lang="en-US" sz="2000" dirty="0"/>
              <a:t>		At the end of Section 6. B. Page 11</a:t>
            </a:r>
          </a:p>
        </p:txBody>
      </p:sp>
      <p:sp>
        <p:nvSpPr>
          <p:cNvPr id="4" name="Footer Placeholder 3">
            <a:extLst>
              <a:ext uri="{FF2B5EF4-FFF2-40B4-BE49-F238E27FC236}">
                <a16:creationId xmlns:a16="http://schemas.microsoft.com/office/drawing/2014/main" id="{0D5679A4-61E4-44C4-847D-2932066F4A32}"/>
              </a:ext>
            </a:extLst>
          </p:cNvPr>
          <p:cNvSpPr>
            <a:spLocks noGrp="1"/>
          </p:cNvSpPr>
          <p:nvPr>
            <p:ph type="ftr" sz="quarter" idx="11"/>
          </p:nvPr>
        </p:nvSpPr>
        <p:spPr/>
        <p:txBody>
          <a:bodyPr/>
          <a:lstStyle/>
          <a:p>
            <a:r>
              <a:rPr lang="en-US" dirty="0"/>
              <a:t>MHDO Board Meeting November 4, 2021</a:t>
            </a:r>
          </a:p>
        </p:txBody>
      </p:sp>
      <p:sp>
        <p:nvSpPr>
          <p:cNvPr id="5" name="Slide Number Placeholder 4">
            <a:extLst>
              <a:ext uri="{FF2B5EF4-FFF2-40B4-BE49-F238E27FC236}">
                <a16:creationId xmlns:a16="http://schemas.microsoft.com/office/drawing/2014/main" id="{36CB77D2-824D-4418-A1BE-8EA410F9D852}"/>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178161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C375-D09E-4777-B4C0-8958F71DD2A4}"/>
              </a:ext>
            </a:extLst>
          </p:cNvPr>
          <p:cNvSpPr>
            <a:spLocks noGrp="1"/>
          </p:cNvSpPr>
          <p:nvPr>
            <p:ph type="title"/>
          </p:nvPr>
        </p:nvSpPr>
        <p:spPr/>
        <p:txBody>
          <a:bodyPr>
            <a:normAutofit fontScale="90000"/>
          </a:bodyPr>
          <a:lstStyle/>
          <a:p>
            <a:r>
              <a:rPr lang="en-US" sz="5400" b="1" dirty="0"/>
              <a:t>Rule Chapter 570, </a:t>
            </a:r>
            <a:r>
              <a:rPr lang="en-US" b="1" i="1" dirty="0"/>
              <a:t>Uniform Reporting System for Prescription Drug Price Data Sets</a:t>
            </a:r>
            <a:endParaRPr lang="en-US" dirty="0"/>
          </a:p>
        </p:txBody>
      </p:sp>
      <p:sp>
        <p:nvSpPr>
          <p:cNvPr id="3" name="Content Placeholder 2">
            <a:extLst>
              <a:ext uri="{FF2B5EF4-FFF2-40B4-BE49-F238E27FC236}">
                <a16:creationId xmlns:a16="http://schemas.microsoft.com/office/drawing/2014/main" id="{F20CE51E-CCFD-48DD-87AC-6BAEB2EE57FE}"/>
              </a:ext>
            </a:extLst>
          </p:cNvPr>
          <p:cNvSpPr>
            <a:spLocks noGrp="1"/>
          </p:cNvSpPr>
          <p:nvPr>
            <p:ph idx="1"/>
          </p:nvPr>
        </p:nvSpPr>
        <p:spPr/>
        <p:txBody>
          <a:bodyPr>
            <a:normAutofit/>
          </a:bodyPr>
          <a:lstStyle/>
          <a:p>
            <a:r>
              <a:rPr lang="en-US" dirty="0"/>
              <a:t>Recommendation:  Vote in favor of final adoption of rule </a:t>
            </a:r>
            <a:r>
              <a:rPr lang="en-US" dirty="0">
                <a:solidFill>
                  <a:schemeClr val="tx1"/>
                </a:solidFill>
              </a:rPr>
              <a:t>C</a:t>
            </a:r>
            <a:r>
              <a:rPr lang="en-US" dirty="0"/>
              <a:t>hapter 570, Uniform Reporting System for Prescription Drug Price Data Sets as annotated; and to authorize Karynlee to sign the MAPA 1 form.</a:t>
            </a:r>
          </a:p>
          <a:p>
            <a:endParaRPr lang="en-US" dirty="0"/>
          </a:p>
        </p:txBody>
      </p:sp>
      <p:sp>
        <p:nvSpPr>
          <p:cNvPr id="4" name="Footer Placeholder 3">
            <a:extLst>
              <a:ext uri="{FF2B5EF4-FFF2-40B4-BE49-F238E27FC236}">
                <a16:creationId xmlns:a16="http://schemas.microsoft.com/office/drawing/2014/main" id="{5FB4B99E-F108-48E3-BE1B-14D197BF003B}"/>
              </a:ext>
            </a:extLst>
          </p:cNvPr>
          <p:cNvSpPr>
            <a:spLocks noGrp="1"/>
          </p:cNvSpPr>
          <p:nvPr>
            <p:ph type="ftr" sz="quarter" idx="11"/>
          </p:nvPr>
        </p:nvSpPr>
        <p:spPr/>
        <p:txBody>
          <a:bodyPr/>
          <a:lstStyle/>
          <a:p>
            <a:r>
              <a:rPr lang="en-US" dirty="0"/>
              <a:t>MHDO Board Meeting November 4, 2021</a:t>
            </a:r>
          </a:p>
        </p:txBody>
      </p:sp>
      <p:sp>
        <p:nvSpPr>
          <p:cNvPr id="5" name="Slide Number Placeholder 4">
            <a:extLst>
              <a:ext uri="{FF2B5EF4-FFF2-40B4-BE49-F238E27FC236}">
                <a16:creationId xmlns:a16="http://schemas.microsoft.com/office/drawing/2014/main" id="{3FFA6C5E-F2D0-4094-B69D-87C387BA1984}"/>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3877037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6607C-E83B-4C5D-BE48-4201F9913AC7}"/>
              </a:ext>
            </a:extLst>
          </p:cNvPr>
          <p:cNvSpPr>
            <a:spLocks noGrp="1"/>
          </p:cNvSpPr>
          <p:nvPr>
            <p:ph type="title"/>
          </p:nvPr>
        </p:nvSpPr>
        <p:spPr/>
        <p:txBody>
          <a:bodyPr>
            <a:normAutofit fontScale="90000"/>
          </a:bodyPr>
          <a:lstStyle/>
          <a:p>
            <a:pPr lvl="0"/>
            <a:r>
              <a:rPr lang="en-US" sz="4400" dirty="0">
                <a:solidFill>
                  <a:schemeClr val="tx1"/>
                </a:solidFill>
              </a:rPr>
              <a:t>Rule Chapter 570</a:t>
            </a:r>
            <a:r>
              <a:rPr lang="en-US" sz="4400" dirty="0"/>
              <a:t>, </a:t>
            </a:r>
            <a:r>
              <a:rPr lang="en-US" sz="4000" i="1" dirty="0">
                <a:solidFill>
                  <a:schemeClr val="tx1"/>
                </a:solidFill>
              </a:rPr>
              <a:t>Uniform Reporting System for Prescription Drug Price Data Sets-Enforcement Issue</a:t>
            </a:r>
            <a:endParaRPr lang="en-US" sz="4000" dirty="0">
              <a:solidFill>
                <a:schemeClr val="tx1"/>
              </a:solidFill>
            </a:endParaRPr>
          </a:p>
        </p:txBody>
      </p:sp>
      <p:sp>
        <p:nvSpPr>
          <p:cNvPr id="3" name="Content Placeholder 2">
            <a:extLst>
              <a:ext uri="{FF2B5EF4-FFF2-40B4-BE49-F238E27FC236}">
                <a16:creationId xmlns:a16="http://schemas.microsoft.com/office/drawing/2014/main" id="{B5E736FD-BCAD-4EA8-A289-9C513580522C}"/>
              </a:ext>
            </a:extLst>
          </p:cNvPr>
          <p:cNvSpPr>
            <a:spLocks noGrp="1"/>
          </p:cNvSpPr>
          <p:nvPr>
            <p:ph idx="1"/>
          </p:nvPr>
        </p:nvSpPr>
        <p:spPr>
          <a:xfrm>
            <a:off x="1097279" y="2048203"/>
            <a:ext cx="10115203" cy="3495347"/>
          </a:xfrm>
        </p:spPr>
        <p:txBody>
          <a:bodyPr>
            <a:normAutofit fontScale="25000" lnSpcReduction="20000"/>
          </a:bodyPr>
          <a:lstStyle/>
          <a:p>
            <a:pPr marL="0" lvl="0" indent="0" hangingPunct="0">
              <a:buNone/>
            </a:pPr>
            <a:r>
              <a:rPr lang="en-US" sz="9600" dirty="0"/>
              <a:t>To address the issue that was agreed to in the HCIFS committee work session regarding the level of reporting for the Pharmacy Benefit Managers in Chapter 570 that inadvertently was not included in the final version of the rule.</a:t>
            </a:r>
          </a:p>
          <a:p>
            <a:pPr marL="0" lvl="0" indent="0" hangingPunct="0">
              <a:buNone/>
            </a:pPr>
            <a:endParaRPr lang="en-US" sz="9600" dirty="0"/>
          </a:p>
          <a:p>
            <a:pPr marL="0" lvl="0" indent="0" hangingPunct="0">
              <a:buNone/>
            </a:pPr>
            <a:r>
              <a:rPr lang="en-US" sz="9600" b="1" dirty="0"/>
              <a:t>Recommendation:  </a:t>
            </a:r>
            <a:r>
              <a:rPr lang="en-US" sz="9600" dirty="0"/>
              <a:t>That the Board of Directors of MHDO hereby partially suspends enforcement of 90-590 CMR Chapter 570, Section 2(J)(3) so that the MHDO shall enforce collection of the pricing component data from Pharmacy Benefits Mangers only for the data relevant to Maine, rather than the United  States, including for each NDC the Pricing Units Administered, the Total Pharmacy Reimbursement, the Total Payment Received, the Total Rebate Receivable, the Total Rebate Payable Amount and any additional information</a:t>
            </a:r>
            <a:r>
              <a:rPr lang="en-US" sz="9600" dirty="0">
                <a:solidFill>
                  <a:schemeClr val="tx1"/>
                </a:solidFill>
              </a:rPr>
              <a:t>,</a:t>
            </a:r>
            <a:r>
              <a:rPr lang="en-US" sz="9600" dirty="0"/>
              <a:t> if applicable.</a:t>
            </a:r>
          </a:p>
          <a:p>
            <a:pPr marL="0" lvl="0" indent="0" hangingPunct="0">
              <a:buNone/>
            </a:pPr>
            <a:endParaRPr lang="en-US" sz="1800" dirty="0"/>
          </a:p>
          <a:p>
            <a:pPr lvl="0" hangingPunct="0"/>
            <a:endParaRPr lang="en-US" dirty="0"/>
          </a:p>
          <a:p>
            <a:endParaRPr lang="en-US" dirty="0"/>
          </a:p>
        </p:txBody>
      </p:sp>
      <p:sp>
        <p:nvSpPr>
          <p:cNvPr id="4" name="Slide Number Placeholder 3">
            <a:extLst>
              <a:ext uri="{FF2B5EF4-FFF2-40B4-BE49-F238E27FC236}">
                <a16:creationId xmlns:a16="http://schemas.microsoft.com/office/drawing/2014/main" id="{85E82D43-74F9-4452-B9A2-3041A7005C58}"/>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
        <p:nvSpPr>
          <p:cNvPr id="5" name="Footer Placeholder 4">
            <a:extLst>
              <a:ext uri="{FF2B5EF4-FFF2-40B4-BE49-F238E27FC236}">
                <a16:creationId xmlns:a16="http://schemas.microsoft.com/office/drawing/2014/main" id="{0D0BA0F7-FE99-440A-8E89-EC67FC6EB033}"/>
              </a:ext>
            </a:extLst>
          </p:cNvPr>
          <p:cNvSpPr>
            <a:spLocks noGrp="1"/>
          </p:cNvSpPr>
          <p:nvPr>
            <p:ph type="ftr" sz="quarter" idx="11"/>
          </p:nvPr>
        </p:nvSpPr>
        <p:spPr/>
        <p:txBody>
          <a:bodyPr/>
          <a:lstStyle/>
          <a:p>
            <a:r>
              <a:rPr lang="en-US" dirty="0"/>
              <a:t>MHDO Board Meeting November 4, 2021</a:t>
            </a:r>
          </a:p>
        </p:txBody>
      </p:sp>
    </p:spTree>
    <p:extLst>
      <p:ext uri="{BB962C8B-B14F-4D97-AF65-F5344CB8AC3E}">
        <p14:creationId xmlns:p14="http://schemas.microsoft.com/office/powerpoint/2010/main" val="1192570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fontScale="90000"/>
          </a:bodyPr>
          <a:lstStyle/>
          <a:p>
            <a:br>
              <a:rPr lang="en-US" sz="3600" dirty="0"/>
            </a:br>
            <a:br>
              <a:rPr lang="en-US" sz="3600" dirty="0"/>
            </a:br>
            <a:br>
              <a:rPr lang="en-US" sz="3600" dirty="0"/>
            </a:br>
            <a:r>
              <a:rPr lang="en-US" sz="4000" b="1" dirty="0"/>
              <a:t>Rule Chapter 241, </a:t>
            </a:r>
            <a:r>
              <a:rPr lang="en-US" sz="3600" b="1" i="1" dirty="0"/>
              <a:t>Uniform Reporting System for Hospital Inpatient Data Sets and Hospital Outpatient Data</a:t>
            </a:r>
            <a:r>
              <a:rPr lang="en-US" sz="3600" b="1" dirty="0"/>
              <a:t> Sets</a:t>
            </a:r>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p:txBody>
          <a:bodyPr>
            <a:normAutofit fontScale="92500" lnSpcReduction="10000"/>
          </a:bodyPr>
          <a:lstStyle/>
          <a:p>
            <a:r>
              <a:rPr lang="en-US" dirty="0"/>
              <a:t>No verbal or written comments received on the proposed rule changes.</a:t>
            </a:r>
          </a:p>
          <a:p>
            <a:r>
              <a:rPr lang="en-US" dirty="0"/>
              <a:t>Board received clean copy of rule which includes the proposed changes as originally presented.</a:t>
            </a:r>
          </a:p>
          <a:p>
            <a:r>
              <a:rPr lang="en-US" b="1" dirty="0"/>
              <a:t>Recommendation:  </a:t>
            </a:r>
            <a:r>
              <a:rPr lang="en-US" dirty="0"/>
              <a:t>Board votes to adopt the changes to Rule Chapter 241, </a:t>
            </a:r>
            <a:r>
              <a:rPr lang="en-US" sz="3200" i="1" dirty="0"/>
              <a:t>Uniform Reporting System for Hospital Inpatient Data Sets and Hospital Outpatient Data</a:t>
            </a:r>
            <a:r>
              <a:rPr lang="en-US" sz="3200" dirty="0"/>
              <a:t> Sets, as proposed; and to authorize Karynlee to sign the MAPA 1 form.</a:t>
            </a:r>
            <a:endParaRPr lang="en-US" dirty="0"/>
          </a:p>
          <a:p>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November 4, 2021</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3811725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34B9A-9CEC-452F-9971-F64B0197326E}"/>
              </a:ext>
            </a:extLst>
          </p:cNvPr>
          <p:cNvSpPr>
            <a:spLocks noGrp="1"/>
          </p:cNvSpPr>
          <p:nvPr>
            <p:ph type="title"/>
          </p:nvPr>
        </p:nvSpPr>
        <p:spPr/>
        <p:txBody>
          <a:bodyPr>
            <a:noAutofit/>
          </a:bodyPr>
          <a:lstStyle/>
          <a:p>
            <a:r>
              <a:rPr lang="en-US" sz="3600" dirty="0"/>
              <a:t>Rule Chapter 243, </a:t>
            </a:r>
            <a:r>
              <a:rPr lang="en-US" sz="3600" i="1" dirty="0"/>
              <a:t>Uniform Reporting System for Health Care Claims Data Sets</a:t>
            </a:r>
            <a:br>
              <a:rPr lang="en-US" sz="3600" dirty="0"/>
            </a:br>
            <a:endParaRPr lang="en-US" sz="3600" dirty="0"/>
          </a:p>
        </p:txBody>
      </p:sp>
      <p:sp>
        <p:nvSpPr>
          <p:cNvPr id="3" name="Content Placeholder 2">
            <a:extLst>
              <a:ext uri="{FF2B5EF4-FFF2-40B4-BE49-F238E27FC236}">
                <a16:creationId xmlns:a16="http://schemas.microsoft.com/office/drawing/2014/main" id="{3D2E5AC7-ACE4-4FD2-B27B-F53C0E89F254}"/>
              </a:ext>
            </a:extLst>
          </p:cNvPr>
          <p:cNvSpPr>
            <a:spLocks noGrp="1"/>
          </p:cNvSpPr>
          <p:nvPr>
            <p:ph idx="1"/>
          </p:nvPr>
        </p:nvSpPr>
        <p:spPr>
          <a:xfrm>
            <a:off x="1097279" y="1933575"/>
            <a:ext cx="10115203" cy="3935518"/>
          </a:xfrm>
        </p:spPr>
        <p:txBody>
          <a:bodyPr>
            <a:normAutofit lnSpcReduction="10000"/>
          </a:bodyPr>
          <a:lstStyle/>
          <a:p>
            <a:pPr marL="0" indent="0">
              <a:buNone/>
            </a:pPr>
            <a:r>
              <a:rPr lang="en-US" sz="3500" dirty="0"/>
              <a:t>Review Basis Statement (one written comment submitted).</a:t>
            </a:r>
          </a:p>
          <a:p>
            <a:pPr marL="0" indent="0">
              <a:buNone/>
            </a:pPr>
            <a:r>
              <a:rPr lang="en-US" sz="3500" dirty="0"/>
              <a:t>Board received clean copy of rule which includes the proposed changes as originally presented.</a:t>
            </a:r>
          </a:p>
          <a:p>
            <a:pPr marL="0" indent="0">
              <a:buNone/>
            </a:pPr>
            <a:r>
              <a:rPr lang="en-US" sz="3500" b="1" dirty="0"/>
              <a:t>Recommendation:</a:t>
            </a:r>
            <a:r>
              <a:rPr lang="en-US" sz="3500" dirty="0"/>
              <a:t>  Board votes to adopt the changes to Rule Chapter 243,</a:t>
            </a:r>
            <a:r>
              <a:rPr lang="en-US" i="1" dirty="0"/>
              <a:t> Uniform Reporting System for Health Care Claims Data Sets, </a:t>
            </a:r>
            <a:r>
              <a:rPr lang="en-US" sz="3500" dirty="0"/>
              <a:t>as proposed; and to authorize Karynlee to sign the MAPA 1 form.</a:t>
            </a:r>
          </a:p>
          <a:p>
            <a:endParaRPr lang="en-US" dirty="0"/>
          </a:p>
        </p:txBody>
      </p:sp>
      <p:sp>
        <p:nvSpPr>
          <p:cNvPr id="4" name="Footer Placeholder 3">
            <a:extLst>
              <a:ext uri="{FF2B5EF4-FFF2-40B4-BE49-F238E27FC236}">
                <a16:creationId xmlns:a16="http://schemas.microsoft.com/office/drawing/2014/main" id="{92C52E72-C02C-4712-8492-E0775330FB87}"/>
              </a:ext>
            </a:extLst>
          </p:cNvPr>
          <p:cNvSpPr>
            <a:spLocks noGrp="1"/>
          </p:cNvSpPr>
          <p:nvPr>
            <p:ph type="ftr" sz="quarter" idx="11"/>
          </p:nvPr>
        </p:nvSpPr>
        <p:spPr/>
        <p:txBody>
          <a:bodyPr/>
          <a:lstStyle/>
          <a:p>
            <a:r>
              <a:rPr lang="en-US" dirty="0"/>
              <a:t>MHDO Board Meeting November 4, 2021</a:t>
            </a:r>
          </a:p>
        </p:txBody>
      </p:sp>
      <p:sp>
        <p:nvSpPr>
          <p:cNvPr id="5" name="Slide Number Placeholder 4">
            <a:extLst>
              <a:ext uri="{FF2B5EF4-FFF2-40B4-BE49-F238E27FC236}">
                <a16:creationId xmlns:a16="http://schemas.microsoft.com/office/drawing/2014/main" id="{5ADEC998-2AEA-4202-A88C-7FA7837EA323}"/>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342806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F69D-B71E-443F-B972-8BF1671F563E}"/>
              </a:ext>
            </a:extLst>
          </p:cNvPr>
          <p:cNvSpPr>
            <a:spLocks noGrp="1"/>
          </p:cNvSpPr>
          <p:nvPr>
            <p:ph type="title"/>
          </p:nvPr>
        </p:nvSpPr>
        <p:spPr/>
        <p:txBody>
          <a:bodyPr>
            <a:normAutofit fontScale="90000"/>
          </a:bodyPr>
          <a:lstStyle/>
          <a:p>
            <a:r>
              <a:rPr lang="en-US" sz="4000" dirty="0"/>
              <a:t>Rule Chapter 247</a:t>
            </a:r>
            <a:r>
              <a:rPr lang="en-US" sz="4000" b="1" dirty="0"/>
              <a:t>,</a:t>
            </a:r>
            <a:r>
              <a:rPr lang="en-US" sz="4000" dirty="0"/>
              <a:t> </a:t>
            </a:r>
            <a:r>
              <a:rPr lang="en-US" sz="4000" i="1" dirty="0"/>
              <a:t>Uniform Reporting System for Non-Claims Based Payments</a:t>
            </a:r>
            <a:br>
              <a:rPr lang="en-US" dirty="0"/>
            </a:br>
            <a:endParaRPr lang="en-US" dirty="0"/>
          </a:p>
        </p:txBody>
      </p:sp>
      <p:sp>
        <p:nvSpPr>
          <p:cNvPr id="3" name="Content Placeholder 2">
            <a:extLst>
              <a:ext uri="{FF2B5EF4-FFF2-40B4-BE49-F238E27FC236}">
                <a16:creationId xmlns:a16="http://schemas.microsoft.com/office/drawing/2014/main" id="{6264C83D-38AC-40B4-BF33-B62F973ED7F0}"/>
              </a:ext>
            </a:extLst>
          </p:cNvPr>
          <p:cNvSpPr>
            <a:spLocks noGrp="1"/>
          </p:cNvSpPr>
          <p:nvPr>
            <p:ph idx="1"/>
          </p:nvPr>
        </p:nvSpPr>
        <p:spPr/>
        <p:txBody>
          <a:bodyPr>
            <a:normAutofit lnSpcReduction="10000"/>
          </a:bodyPr>
          <a:lstStyle/>
          <a:p>
            <a:pPr marL="0" indent="0">
              <a:buNone/>
            </a:pPr>
            <a:r>
              <a:rPr lang="en-US" sz="3200" dirty="0"/>
              <a:t>Review Basis Statement (one verbal comment made at Public Hearing and written comments submitted).</a:t>
            </a:r>
          </a:p>
          <a:p>
            <a:pPr marL="0" indent="0">
              <a:buNone/>
            </a:pPr>
            <a:r>
              <a:rPr lang="en-US" sz="3200" dirty="0"/>
              <a:t>Board received copy of rule which includes the suggested revisions based on the comments received. </a:t>
            </a:r>
          </a:p>
          <a:p>
            <a:pPr marL="0" indent="0">
              <a:buNone/>
            </a:pPr>
            <a:r>
              <a:rPr lang="en-US" sz="3200" b="1" dirty="0"/>
              <a:t>Recommendation:</a:t>
            </a:r>
            <a:r>
              <a:rPr lang="en-US" sz="3200" dirty="0"/>
              <a:t>  Board votes to adopt the changes to Rule Chapter 247,</a:t>
            </a:r>
            <a:r>
              <a:rPr lang="en-US" i="1" dirty="0"/>
              <a:t> Uniform Reporting System for Non-Claims Based Payments, </a:t>
            </a:r>
            <a:r>
              <a:rPr lang="en-US" sz="3200" dirty="0"/>
              <a:t>as proposed and amended; and to authorize Karynlee to sign the MAPA 1 form.</a:t>
            </a:r>
          </a:p>
          <a:p>
            <a:endParaRPr lang="en-US" dirty="0"/>
          </a:p>
        </p:txBody>
      </p:sp>
      <p:sp>
        <p:nvSpPr>
          <p:cNvPr id="4" name="Footer Placeholder 3">
            <a:extLst>
              <a:ext uri="{FF2B5EF4-FFF2-40B4-BE49-F238E27FC236}">
                <a16:creationId xmlns:a16="http://schemas.microsoft.com/office/drawing/2014/main" id="{BB484CC0-DDB3-4CB9-A0FC-D9B138D6D3F4}"/>
              </a:ext>
            </a:extLst>
          </p:cNvPr>
          <p:cNvSpPr>
            <a:spLocks noGrp="1"/>
          </p:cNvSpPr>
          <p:nvPr>
            <p:ph type="ftr" sz="quarter" idx="11"/>
          </p:nvPr>
        </p:nvSpPr>
        <p:spPr/>
        <p:txBody>
          <a:bodyPr/>
          <a:lstStyle/>
          <a:p>
            <a:r>
              <a:rPr lang="en-US" dirty="0"/>
              <a:t>MHDO Board Meeting November 4, 2021</a:t>
            </a:r>
          </a:p>
        </p:txBody>
      </p:sp>
      <p:sp>
        <p:nvSpPr>
          <p:cNvPr id="5" name="Slide Number Placeholder 4">
            <a:extLst>
              <a:ext uri="{FF2B5EF4-FFF2-40B4-BE49-F238E27FC236}">
                <a16:creationId xmlns:a16="http://schemas.microsoft.com/office/drawing/2014/main" id="{2DB1ABFB-62B2-42E1-B5E2-48EF90740A0A}"/>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3282694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AA193-B9F1-4860-98AD-1B306645E5EF}"/>
              </a:ext>
            </a:extLst>
          </p:cNvPr>
          <p:cNvSpPr>
            <a:spLocks noGrp="1"/>
          </p:cNvSpPr>
          <p:nvPr>
            <p:ph type="title"/>
          </p:nvPr>
        </p:nvSpPr>
        <p:spPr/>
        <p:txBody>
          <a:bodyPr>
            <a:normAutofit fontScale="90000"/>
          </a:bodyPr>
          <a:lstStyle/>
          <a:p>
            <a:r>
              <a:rPr lang="en-US" sz="3600" dirty="0"/>
              <a:t>Rule Chapter 270, </a:t>
            </a:r>
            <a:r>
              <a:rPr lang="en-US" sz="3600" i="1" dirty="0"/>
              <a:t>Uniform Reporting System for Health Care Quality Data Sets-Enforcement Issue</a:t>
            </a:r>
            <a:br>
              <a:rPr lang="en-US" dirty="0"/>
            </a:br>
            <a:endParaRPr lang="en-US" dirty="0"/>
          </a:p>
        </p:txBody>
      </p:sp>
      <p:sp>
        <p:nvSpPr>
          <p:cNvPr id="3" name="Content Placeholder 2">
            <a:extLst>
              <a:ext uri="{FF2B5EF4-FFF2-40B4-BE49-F238E27FC236}">
                <a16:creationId xmlns:a16="http://schemas.microsoft.com/office/drawing/2014/main" id="{CBF8C137-571E-4029-BF2F-02FB4FD72CD3}"/>
              </a:ext>
            </a:extLst>
          </p:cNvPr>
          <p:cNvSpPr>
            <a:spLocks noGrp="1"/>
          </p:cNvSpPr>
          <p:nvPr>
            <p:ph idx="1"/>
          </p:nvPr>
        </p:nvSpPr>
        <p:spPr/>
        <p:txBody>
          <a:bodyPr>
            <a:normAutofit fontScale="85000" lnSpcReduction="10000"/>
          </a:bodyPr>
          <a:lstStyle/>
          <a:p>
            <a:pPr marL="0" indent="0">
              <a:buNone/>
            </a:pPr>
            <a:r>
              <a:rPr lang="en-US" sz="2600" dirty="0"/>
              <a:t>Board suspended enforcement of the following reporting requirements that otherwise would have been new effective 2020:</a:t>
            </a:r>
          </a:p>
          <a:p>
            <a:pPr marL="0" indent="0">
              <a:buNone/>
            </a:pPr>
            <a:r>
              <a:rPr lang="en-US" sz="2600" dirty="0"/>
              <a:t>HAI-6 Catheter-associated urinary tract infection rates for adult and pediatric patients in intensive care units, medical units, surgical units, medical/surgical units, mixed acuity units and rehabilitation units;</a:t>
            </a:r>
          </a:p>
          <a:p>
            <a:pPr marL="0" indent="0">
              <a:buNone/>
            </a:pPr>
            <a:r>
              <a:rPr lang="en-US" sz="2600" dirty="0"/>
              <a:t>HAI-7 Surgical Site Infection rate for patients undergoing inpatient knee prosthesis (arthroplasty of knee) surgical procedures (KPRO);</a:t>
            </a:r>
          </a:p>
          <a:p>
            <a:pPr marL="0" indent="0">
              <a:buNone/>
            </a:pPr>
            <a:r>
              <a:rPr lang="en-US" sz="2600" dirty="0"/>
              <a:t>HAI-8 Surgical Site Infection rate for patients undergoing inpatient hip prosthesis (arthroplasty of hip) surgical procedures (HPRO);</a:t>
            </a:r>
          </a:p>
          <a:p>
            <a:pPr marL="0" indent="0">
              <a:buNone/>
            </a:pPr>
            <a:r>
              <a:rPr lang="en-US" sz="2600" dirty="0"/>
              <a:t>Nursing Facilities shall make a quarterly submission to the MHDO of data, separated by month, for </a:t>
            </a:r>
            <a:r>
              <a:rPr lang="en-US" sz="2600" i="1" dirty="0"/>
              <a:t>Clostridium difficile</a:t>
            </a:r>
            <a:r>
              <a:rPr lang="en-US" sz="2600" dirty="0"/>
              <a:t> Lab ID Events for all facility-wide residents.</a:t>
            </a:r>
            <a:endParaRPr lang="en-US" sz="2000" dirty="0"/>
          </a:p>
        </p:txBody>
      </p:sp>
      <p:sp>
        <p:nvSpPr>
          <p:cNvPr id="4" name="Footer Placeholder 3">
            <a:extLst>
              <a:ext uri="{FF2B5EF4-FFF2-40B4-BE49-F238E27FC236}">
                <a16:creationId xmlns:a16="http://schemas.microsoft.com/office/drawing/2014/main" id="{7CE996EB-2ED9-4728-B957-917FE62DBD74}"/>
              </a:ext>
            </a:extLst>
          </p:cNvPr>
          <p:cNvSpPr>
            <a:spLocks noGrp="1"/>
          </p:cNvSpPr>
          <p:nvPr>
            <p:ph type="ftr" sz="quarter" idx="11"/>
          </p:nvPr>
        </p:nvSpPr>
        <p:spPr/>
        <p:txBody>
          <a:bodyPr/>
          <a:lstStyle/>
          <a:p>
            <a:r>
              <a:rPr lang="en-US" dirty="0"/>
              <a:t>MHDO Board Meeting November 4, 2021</a:t>
            </a:r>
          </a:p>
        </p:txBody>
      </p:sp>
      <p:sp>
        <p:nvSpPr>
          <p:cNvPr id="5" name="Slide Number Placeholder 4">
            <a:extLst>
              <a:ext uri="{FF2B5EF4-FFF2-40B4-BE49-F238E27FC236}">
                <a16:creationId xmlns:a16="http://schemas.microsoft.com/office/drawing/2014/main" id="{EF211C9F-85FA-4711-B69E-D4401D538D7D}"/>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224249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F568-1B89-4F12-9FFA-EA706F78D108}"/>
              </a:ext>
            </a:extLst>
          </p:cNvPr>
          <p:cNvSpPr>
            <a:spLocks noGrp="1"/>
          </p:cNvSpPr>
          <p:nvPr>
            <p:ph type="title"/>
          </p:nvPr>
        </p:nvSpPr>
        <p:spPr/>
        <p:txBody>
          <a:bodyPr/>
          <a:lstStyle/>
          <a:p>
            <a:r>
              <a:rPr lang="en-US" dirty="0"/>
              <a:t>Rule Chapter 270, </a:t>
            </a:r>
            <a:r>
              <a:rPr lang="en-US" i="1" dirty="0"/>
              <a:t>Uniform Reporting System for Health Care Quality Data Sets</a:t>
            </a:r>
            <a:endParaRPr lang="en-US" dirty="0"/>
          </a:p>
        </p:txBody>
      </p:sp>
      <p:sp>
        <p:nvSpPr>
          <p:cNvPr id="3" name="Content Placeholder 2">
            <a:extLst>
              <a:ext uri="{FF2B5EF4-FFF2-40B4-BE49-F238E27FC236}">
                <a16:creationId xmlns:a16="http://schemas.microsoft.com/office/drawing/2014/main" id="{DF6DF197-8C47-4BB9-87B6-05E2328564F5}"/>
              </a:ext>
            </a:extLst>
          </p:cNvPr>
          <p:cNvSpPr>
            <a:spLocks noGrp="1"/>
          </p:cNvSpPr>
          <p:nvPr>
            <p:ph idx="1"/>
          </p:nvPr>
        </p:nvSpPr>
        <p:spPr/>
        <p:txBody>
          <a:bodyPr/>
          <a:lstStyle/>
          <a:p>
            <a:r>
              <a:rPr lang="en-US" b="1" dirty="0"/>
              <a:t>Recommendation:  </a:t>
            </a:r>
            <a:r>
              <a:rPr lang="en-US" dirty="0"/>
              <a:t>Board enforces the requirements for HAI-6, 7</a:t>
            </a:r>
            <a:r>
              <a:rPr lang="en-US" dirty="0">
                <a:solidFill>
                  <a:schemeClr val="tx1"/>
                </a:solidFill>
              </a:rPr>
              <a:t>,</a:t>
            </a:r>
            <a:r>
              <a:rPr lang="en-US" dirty="0"/>
              <a:t> 8 and the Nursing Facilities, effective July 1, 2022. </a:t>
            </a:r>
          </a:p>
        </p:txBody>
      </p:sp>
      <p:sp>
        <p:nvSpPr>
          <p:cNvPr id="4" name="Footer Placeholder 3">
            <a:extLst>
              <a:ext uri="{FF2B5EF4-FFF2-40B4-BE49-F238E27FC236}">
                <a16:creationId xmlns:a16="http://schemas.microsoft.com/office/drawing/2014/main" id="{18A47369-AD76-467E-82E8-166A652ECEB3}"/>
              </a:ext>
            </a:extLst>
          </p:cNvPr>
          <p:cNvSpPr>
            <a:spLocks noGrp="1"/>
          </p:cNvSpPr>
          <p:nvPr>
            <p:ph type="ftr" sz="quarter" idx="11"/>
          </p:nvPr>
        </p:nvSpPr>
        <p:spPr/>
        <p:txBody>
          <a:bodyPr/>
          <a:lstStyle/>
          <a:p>
            <a:r>
              <a:rPr lang="en-US" dirty="0"/>
              <a:t>MHDO Board Meeting  November 4, 2021</a:t>
            </a:r>
          </a:p>
        </p:txBody>
      </p:sp>
      <p:sp>
        <p:nvSpPr>
          <p:cNvPr id="5" name="Slide Number Placeholder 4">
            <a:extLst>
              <a:ext uri="{FF2B5EF4-FFF2-40B4-BE49-F238E27FC236}">
                <a16:creationId xmlns:a16="http://schemas.microsoft.com/office/drawing/2014/main" id="{588F0B37-1270-4A63-A7F7-8EDDC720A2CC}"/>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4221493514"/>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6FDC4F-32CE-4025-94F1-A4DA19BC6448}">
  <ds:schemaRefs>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8fe2067a-31b0-458f-a81b-54502c5a278d"/>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D1CB3BA1-9D7F-4CE1-9FB7-41F0141240A2}">
  <ds:schemaRefs>
    <ds:schemaRef ds:uri="http://schemas.microsoft.com/sharepoint/v3/contenttype/forms"/>
  </ds:schemaRefs>
</ds:datastoreItem>
</file>

<file path=customXml/itemProps3.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11032</TotalTime>
  <Words>1382</Words>
  <Application>Microsoft Office PowerPoint</Application>
  <PresentationFormat>Widescreen</PresentationFormat>
  <Paragraphs>113</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Arial Black</vt:lpstr>
      <vt:lpstr>Arial Narrow</vt:lpstr>
      <vt:lpstr>Calibri</vt:lpstr>
      <vt:lpstr>Calibri Light</vt:lpstr>
      <vt:lpstr>Retrospect</vt:lpstr>
      <vt:lpstr>Custom Design</vt:lpstr>
      <vt:lpstr>Content</vt:lpstr>
      <vt:lpstr>Rule Chapter 570, Uniform Reporting System for Prescription Drug Price Data Sets</vt:lpstr>
      <vt:lpstr>Rule Chapter 570, Uniform Reporting System for Prescription Drug Price Data Sets</vt:lpstr>
      <vt:lpstr>Rule Chapter 570, Uniform Reporting System for Prescription Drug Price Data Sets-Enforcement Issue</vt:lpstr>
      <vt:lpstr>   Rule Chapter 241, Uniform Reporting System for Hospital Inpatient Data Sets and Hospital Outpatient Data Sets</vt:lpstr>
      <vt:lpstr>Rule Chapter 243, Uniform Reporting System for Health Care Claims Data Sets </vt:lpstr>
      <vt:lpstr>Rule Chapter 247, Uniform Reporting System for Non-Claims Based Payments </vt:lpstr>
      <vt:lpstr>Rule Chapter 270, Uniform Reporting System for Health Care Quality Data Sets-Enforcement Issue </vt:lpstr>
      <vt:lpstr>Rule Chapter 270, Uniform Reporting System for Health Care Quality Data Sets</vt:lpstr>
      <vt:lpstr>Status of Draft Reports</vt:lpstr>
      <vt:lpstr>MHDO Board Meeting Schedule for 2022</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123</cp:revision>
  <dcterms:created xsi:type="dcterms:W3CDTF">2020-06-02T04:02:18Z</dcterms:created>
  <dcterms:modified xsi:type="dcterms:W3CDTF">2021-11-05T02:38:45Z</dcterms:modified>
</cp:coreProperties>
</file>